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378" r:id="rId2"/>
    <p:sldId id="308" r:id="rId3"/>
    <p:sldId id="309" r:id="rId4"/>
    <p:sldId id="310" r:id="rId5"/>
    <p:sldId id="311" r:id="rId6"/>
    <p:sldId id="314" r:id="rId7"/>
    <p:sldId id="315" r:id="rId8"/>
    <p:sldId id="316" r:id="rId9"/>
    <p:sldId id="317" r:id="rId10"/>
    <p:sldId id="318" r:id="rId11"/>
    <p:sldId id="319" r:id="rId12"/>
    <p:sldId id="320" r:id="rId13"/>
    <p:sldId id="321" r:id="rId14"/>
    <p:sldId id="322" r:id="rId15"/>
    <p:sldId id="328" r:id="rId16"/>
    <p:sldId id="329" r:id="rId17"/>
    <p:sldId id="330" r:id="rId18"/>
    <p:sldId id="323" r:id="rId19"/>
    <p:sldId id="324" r:id="rId20"/>
    <p:sldId id="325" r:id="rId21"/>
    <p:sldId id="326" r:id="rId22"/>
    <p:sldId id="327" r:id="rId23"/>
    <p:sldId id="355" r:id="rId24"/>
    <p:sldId id="333" r:id="rId25"/>
    <p:sldId id="335" r:id="rId26"/>
    <p:sldId id="337" r:id="rId27"/>
    <p:sldId id="258" r:id="rId28"/>
    <p:sldId id="259" r:id="rId29"/>
    <p:sldId id="345" r:id="rId30"/>
    <p:sldId id="346" r:id="rId31"/>
    <p:sldId id="347" r:id="rId32"/>
    <p:sldId id="348" r:id="rId33"/>
    <p:sldId id="349" r:id="rId34"/>
    <p:sldId id="350" r:id="rId35"/>
    <p:sldId id="367" r:id="rId36"/>
    <p:sldId id="368" r:id="rId37"/>
    <p:sldId id="351" r:id="rId38"/>
    <p:sldId id="353" r:id="rId39"/>
    <p:sldId id="369" r:id="rId40"/>
    <p:sldId id="261" r:id="rId41"/>
    <p:sldId id="279" r:id="rId42"/>
    <p:sldId id="280" r:id="rId43"/>
    <p:sldId id="281" r:id="rId44"/>
    <p:sldId id="282" r:id="rId45"/>
    <p:sldId id="269" r:id="rId46"/>
    <p:sldId id="270" r:id="rId47"/>
    <p:sldId id="271" r:id="rId48"/>
    <p:sldId id="372" r:id="rId49"/>
    <p:sldId id="275" r:id="rId50"/>
    <p:sldId id="403" r:id="rId51"/>
    <p:sldId id="364" r:id="rId52"/>
    <p:sldId id="276" r:id="rId53"/>
    <p:sldId id="278" r:id="rId54"/>
    <p:sldId id="277" r:id="rId55"/>
    <p:sldId id="366" r:id="rId56"/>
    <p:sldId id="283" r:id="rId57"/>
    <p:sldId id="284" r:id="rId58"/>
    <p:sldId id="285" r:id="rId59"/>
    <p:sldId id="286" r:id="rId60"/>
    <p:sldId id="287" r:id="rId61"/>
    <p:sldId id="288" r:id="rId62"/>
    <p:sldId id="356" r:id="rId63"/>
    <p:sldId id="357" r:id="rId64"/>
    <p:sldId id="358" r:id="rId65"/>
    <p:sldId id="359" r:id="rId66"/>
    <p:sldId id="266" r:id="rId67"/>
    <p:sldId id="267" r:id="rId68"/>
    <p:sldId id="268" r:id="rId69"/>
    <p:sldId id="262" r:id="rId70"/>
    <p:sldId id="263" r:id="rId71"/>
    <p:sldId id="264" r:id="rId72"/>
    <p:sldId id="265" r:id="rId73"/>
    <p:sldId id="381" r:id="rId74"/>
    <p:sldId id="382" r:id="rId75"/>
    <p:sldId id="383" r:id="rId76"/>
    <p:sldId id="384" r:id="rId77"/>
    <p:sldId id="289" r:id="rId78"/>
    <p:sldId id="404" r:id="rId79"/>
    <p:sldId id="406" r:id="rId80"/>
    <p:sldId id="405" r:id="rId81"/>
    <p:sldId id="273" r:id="rId82"/>
    <p:sldId id="386" r:id="rId83"/>
    <p:sldId id="387" r:id="rId84"/>
    <p:sldId id="388" r:id="rId85"/>
    <p:sldId id="389" r:id="rId86"/>
    <p:sldId id="390" r:id="rId87"/>
    <p:sldId id="391" r:id="rId88"/>
    <p:sldId id="392" r:id="rId89"/>
    <p:sldId id="393" r:id="rId90"/>
    <p:sldId id="394" r:id="rId91"/>
    <p:sldId id="293" r:id="rId92"/>
    <p:sldId id="296" r:id="rId93"/>
    <p:sldId id="297" r:id="rId94"/>
    <p:sldId id="274" r:id="rId95"/>
    <p:sldId id="307" r:id="rId96"/>
    <p:sldId id="294" r:id="rId97"/>
    <p:sldId id="303" r:id="rId98"/>
    <p:sldId id="304" r:id="rId99"/>
    <p:sldId id="305" r:id="rId100"/>
    <p:sldId id="396" r:id="rId101"/>
    <p:sldId id="409" r:id="rId102"/>
    <p:sldId id="399" r:id="rId103"/>
    <p:sldId id="300" r:id="rId104"/>
    <p:sldId id="299" r:id="rId105"/>
    <p:sldId id="400" r:id="rId106"/>
    <p:sldId id="302" r:id="rId107"/>
    <p:sldId id="401" r:id="rId108"/>
    <p:sldId id="402" r:id="rId10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181"/>
    <a:srgbClr val="D7F763"/>
    <a:srgbClr val="F19E65"/>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5" autoAdjust="0"/>
    <p:restoredTop sz="94660"/>
  </p:normalViewPr>
  <p:slideViewPr>
    <p:cSldViewPr snapToGrid="0">
      <p:cViewPr varScale="1">
        <p:scale>
          <a:sx n="152" d="100"/>
          <a:sy n="152" d="100"/>
        </p:scale>
        <p:origin x="2136"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Windows</c:v>
                </c:pt>
              </c:strCache>
            </c:strRef>
          </c:tx>
          <c:spPr>
            <a:ln w="28575" cap="rnd">
              <a:solidFill>
                <a:schemeClr val="accent1">
                  <a:lumMod val="75000"/>
                </a:schemeClr>
              </a:solidFill>
              <a:round/>
            </a:ln>
            <a:effectLst/>
          </c:spPr>
          <c:marker>
            <c:symbol val="circle"/>
            <c:size val="5"/>
            <c:spPr>
              <a:solidFill>
                <a:schemeClr val="accent1">
                  <a:lumMod val="20000"/>
                  <a:lumOff val="80000"/>
                </a:schemeClr>
              </a:solidFill>
              <a:ln w="9525">
                <a:solidFill>
                  <a:schemeClr val="accent1">
                    <a:lumMod val="75000"/>
                  </a:schemeClr>
                </a:solidFill>
              </a:ln>
              <a:effectLst/>
            </c:spPr>
          </c:marker>
          <c:cat>
            <c:numRef>
              <c:f>Sheet1!$A$2:$A$27</c:f>
              <c:numCache>
                <c:formatCode>mmm\-yy</c:formatCode>
                <c:ptCount val="26"/>
                <c:pt idx="0">
                  <c:v>39814</c:v>
                </c:pt>
                <c:pt idx="1">
                  <c:v>39934</c:v>
                </c:pt>
                <c:pt idx="2">
                  <c:v>40057</c:v>
                </c:pt>
                <c:pt idx="3">
                  <c:v>40210</c:v>
                </c:pt>
                <c:pt idx="4">
                  <c:v>40330</c:v>
                </c:pt>
                <c:pt idx="5">
                  <c:v>40452</c:v>
                </c:pt>
                <c:pt idx="6">
                  <c:v>40575</c:v>
                </c:pt>
                <c:pt idx="7">
                  <c:v>40695</c:v>
                </c:pt>
                <c:pt idx="8">
                  <c:v>40817</c:v>
                </c:pt>
                <c:pt idx="9">
                  <c:v>40940</c:v>
                </c:pt>
                <c:pt idx="10">
                  <c:v>41061</c:v>
                </c:pt>
                <c:pt idx="11">
                  <c:v>41183</c:v>
                </c:pt>
                <c:pt idx="12">
                  <c:v>41306</c:v>
                </c:pt>
                <c:pt idx="13">
                  <c:v>41426</c:v>
                </c:pt>
                <c:pt idx="14">
                  <c:v>41548</c:v>
                </c:pt>
                <c:pt idx="15">
                  <c:v>41671</c:v>
                </c:pt>
                <c:pt idx="16">
                  <c:v>41791</c:v>
                </c:pt>
                <c:pt idx="17">
                  <c:v>41913</c:v>
                </c:pt>
                <c:pt idx="18">
                  <c:v>42036</c:v>
                </c:pt>
                <c:pt idx="19">
                  <c:v>42156</c:v>
                </c:pt>
                <c:pt idx="20">
                  <c:v>42278</c:v>
                </c:pt>
                <c:pt idx="21">
                  <c:v>42401</c:v>
                </c:pt>
                <c:pt idx="22">
                  <c:v>42522</c:v>
                </c:pt>
                <c:pt idx="23">
                  <c:v>42644</c:v>
                </c:pt>
                <c:pt idx="24">
                  <c:v>42767</c:v>
                </c:pt>
                <c:pt idx="25">
                  <c:v>42887</c:v>
                </c:pt>
              </c:numCache>
            </c:numRef>
          </c:cat>
          <c:val>
            <c:numRef>
              <c:f>Sheet1!$B$2:$B$27</c:f>
              <c:numCache>
                <c:formatCode>General</c:formatCode>
                <c:ptCount val="26"/>
                <c:pt idx="0">
                  <c:v>95.42</c:v>
                </c:pt>
                <c:pt idx="1">
                  <c:v>95.25</c:v>
                </c:pt>
                <c:pt idx="2">
                  <c:v>94.61</c:v>
                </c:pt>
                <c:pt idx="3">
                  <c:v>93.36</c:v>
                </c:pt>
                <c:pt idx="4">
                  <c:v>93.27</c:v>
                </c:pt>
                <c:pt idx="5">
                  <c:v>92.72</c:v>
                </c:pt>
                <c:pt idx="6">
                  <c:v>91.98</c:v>
                </c:pt>
                <c:pt idx="7">
                  <c:v>91.94</c:v>
                </c:pt>
                <c:pt idx="8">
                  <c:v>90.47</c:v>
                </c:pt>
                <c:pt idx="9">
                  <c:v>89.5</c:v>
                </c:pt>
                <c:pt idx="10">
                  <c:v>88.89</c:v>
                </c:pt>
                <c:pt idx="11">
                  <c:v>91.04</c:v>
                </c:pt>
                <c:pt idx="12">
                  <c:v>90.87</c:v>
                </c:pt>
                <c:pt idx="13">
                  <c:v>90.43</c:v>
                </c:pt>
                <c:pt idx="14">
                  <c:v>90.63</c:v>
                </c:pt>
                <c:pt idx="15">
                  <c:v>89.65</c:v>
                </c:pt>
                <c:pt idx="16">
                  <c:v>89.27</c:v>
                </c:pt>
                <c:pt idx="17">
                  <c:v>88.28</c:v>
                </c:pt>
                <c:pt idx="18">
                  <c:v>88.08</c:v>
                </c:pt>
                <c:pt idx="19">
                  <c:v>86.3</c:v>
                </c:pt>
                <c:pt idx="20">
                  <c:v>86.44</c:v>
                </c:pt>
                <c:pt idx="21">
                  <c:v>84.82</c:v>
                </c:pt>
                <c:pt idx="22">
                  <c:v>84.1</c:v>
                </c:pt>
                <c:pt idx="23">
                  <c:v>80.84</c:v>
                </c:pt>
                <c:pt idx="24">
                  <c:v>84.14</c:v>
                </c:pt>
                <c:pt idx="25">
                  <c:v>84.18</c:v>
                </c:pt>
              </c:numCache>
            </c:numRef>
          </c:val>
          <c:smooth val="0"/>
          <c:extLst>
            <c:ext xmlns:c16="http://schemas.microsoft.com/office/drawing/2014/chart" uri="{C3380CC4-5D6E-409C-BE32-E72D297353CC}">
              <c16:uniqueId val="{00000000-FED2-4510-977C-47B80E1B9E49}"/>
            </c:ext>
          </c:extLst>
        </c:ser>
        <c:ser>
          <c:idx val="1"/>
          <c:order val="1"/>
          <c:tx>
            <c:strRef>
              <c:f>Sheet1!$C$1</c:f>
              <c:strCache>
                <c:ptCount val="1"/>
                <c:pt idx="0">
                  <c:v>OS X</c:v>
                </c:pt>
              </c:strCache>
            </c:strRef>
          </c:tx>
          <c:spPr>
            <a:ln w="28575" cap="rnd">
              <a:solidFill>
                <a:schemeClr val="accent6">
                  <a:lumMod val="75000"/>
                </a:schemeClr>
              </a:solidFill>
              <a:round/>
            </a:ln>
            <a:effectLst/>
          </c:spPr>
          <c:marker>
            <c:symbol val="circle"/>
            <c:size val="5"/>
            <c:spPr>
              <a:solidFill>
                <a:schemeClr val="accent6">
                  <a:lumMod val="20000"/>
                  <a:lumOff val="80000"/>
                </a:schemeClr>
              </a:solidFill>
              <a:ln w="9525">
                <a:solidFill>
                  <a:schemeClr val="accent6">
                    <a:lumMod val="75000"/>
                  </a:schemeClr>
                </a:solidFill>
              </a:ln>
              <a:effectLst/>
            </c:spPr>
          </c:marker>
          <c:cat>
            <c:numRef>
              <c:f>Sheet1!$A$2:$A$27</c:f>
              <c:numCache>
                <c:formatCode>mmm\-yy</c:formatCode>
                <c:ptCount val="26"/>
                <c:pt idx="0">
                  <c:v>39814</c:v>
                </c:pt>
                <c:pt idx="1">
                  <c:v>39934</c:v>
                </c:pt>
                <c:pt idx="2">
                  <c:v>40057</c:v>
                </c:pt>
                <c:pt idx="3">
                  <c:v>40210</c:v>
                </c:pt>
                <c:pt idx="4">
                  <c:v>40330</c:v>
                </c:pt>
                <c:pt idx="5">
                  <c:v>40452</c:v>
                </c:pt>
                <c:pt idx="6">
                  <c:v>40575</c:v>
                </c:pt>
                <c:pt idx="7">
                  <c:v>40695</c:v>
                </c:pt>
                <c:pt idx="8">
                  <c:v>40817</c:v>
                </c:pt>
                <c:pt idx="9">
                  <c:v>40940</c:v>
                </c:pt>
                <c:pt idx="10">
                  <c:v>41061</c:v>
                </c:pt>
                <c:pt idx="11">
                  <c:v>41183</c:v>
                </c:pt>
                <c:pt idx="12">
                  <c:v>41306</c:v>
                </c:pt>
                <c:pt idx="13">
                  <c:v>41426</c:v>
                </c:pt>
                <c:pt idx="14">
                  <c:v>41548</c:v>
                </c:pt>
                <c:pt idx="15">
                  <c:v>41671</c:v>
                </c:pt>
                <c:pt idx="16">
                  <c:v>41791</c:v>
                </c:pt>
                <c:pt idx="17">
                  <c:v>41913</c:v>
                </c:pt>
                <c:pt idx="18">
                  <c:v>42036</c:v>
                </c:pt>
                <c:pt idx="19">
                  <c:v>42156</c:v>
                </c:pt>
                <c:pt idx="20">
                  <c:v>42278</c:v>
                </c:pt>
                <c:pt idx="21">
                  <c:v>42401</c:v>
                </c:pt>
                <c:pt idx="22">
                  <c:v>42522</c:v>
                </c:pt>
                <c:pt idx="23">
                  <c:v>42644</c:v>
                </c:pt>
                <c:pt idx="24">
                  <c:v>42767</c:v>
                </c:pt>
                <c:pt idx="25">
                  <c:v>42887</c:v>
                </c:pt>
              </c:numCache>
            </c:numRef>
          </c:cat>
          <c:val>
            <c:numRef>
              <c:f>Sheet1!$C$2:$C$27</c:f>
              <c:numCache>
                <c:formatCode>General</c:formatCode>
                <c:ptCount val="26"/>
                <c:pt idx="0">
                  <c:v>3.68</c:v>
                </c:pt>
                <c:pt idx="1">
                  <c:v>3.75</c:v>
                </c:pt>
                <c:pt idx="2">
                  <c:v>4.4400000000000004</c:v>
                </c:pt>
                <c:pt idx="3">
                  <c:v>5.63</c:v>
                </c:pt>
                <c:pt idx="4">
                  <c:v>5.56</c:v>
                </c:pt>
                <c:pt idx="5">
                  <c:v>6.05</c:v>
                </c:pt>
                <c:pt idx="6">
                  <c:v>6.59</c:v>
                </c:pt>
                <c:pt idx="7">
                  <c:v>6.27</c:v>
                </c:pt>
                <c:pt idx="8">
                  <c:v>7.18</c:v>
                </c:pt>
                <c:pt idx="9">
                  <c:v>7.41</c:v>
                </c:pt>
                <c:pt idx="10">
                  <c:v>7.05</c:v>
                </c:pt>
                <c:pt idx="11">
                  <c:v>7.87</c:v>
                </c:pt>
                <c:pt idx="12">
                  <c:v>7.95</c:v>
                </c:pt>
                <c:pt idx="13">
                  <c:v>7.87</c:v>
                </c:pt>
                <c:pt idx="14">
                  <c:v>7.42</c:v>
                </c:pt>
                <c:pt idx="15">
                  <c:v>8.39</c:v>
                </c:pt>
                <c:pt idx="16">
                  <c:v>8.56</c:v>
                </c:pt>
                <c:pt idx="17">
                  <c:v>9.1300000000000008</c:v>
                </c:pt>
                <c:pt idx="18">
                  <c:v>9.09</c:v>
                </c:pt>
                <c:pt idx="19">
                  <c:v>10.17</c:v>
                </c:pt>
                <c:pt idx="20">
                  <c:v>9.02</c:v>
                </c:pt>
                <c:pt idx="21">
                  <c:v>9.33</c:v>
                </c:pt>
                <c:pt idx="22">
                  <c:v>9.9499999999999993</c:v>
                </c:pt>
                <c:pt idx="23">
                  <c:v>10.88</c:v>
                </c:pt>
                <c:pt idx="24">
                  <c:v>11.6</c:v>
                </c:pt>
                <c:pt idx="25">
                  <c:v>11.71</c:v>
                </c:pt>
              </c:numCache>
            </c:numRef>
          </c:val>
          <c:smooth val="0"/>
          <c:extLst>
            <c:ext xmlns:c16="http://schemas.microsoft.com/office/drawing/2014/chart" uri="{C3380CC4-5D6E-409C-BE32-E72D297353CC}">
              <c16:uniqueId val="{00000001-FED2-4510-977C-47B80E1B9E49}"/>
            </c:ext>
          </c:extLst>
        </c:ser>
        <c:ser>
          <c:idx val="2"/>
          <c:order val="2"/>
          <c:tx>
            <c:strRef>
              <c:f>Sheet1!$D$1</c:f>
              <c:strCache>
                <c:ptCount val="1"/>
                <c:pt idx="0">
                  <c:v>Linux</c:v>
                </c:pt>
              </c:strCache>
            </c:strRef>
          </c:tx>
          <c:spPr>
            <a:ln w="28575" cap="rnd">
              <a:solidFill>
                <a:srgbClr val="FF0000"/>
              </a:solidFill>
              <a:round/>
            </a:ln>
            <a:effectLst/>
          </c:spPr>
          <c:marker>
            <c:symbol val="circle"/>
            <c:size val="5"/>
            <c:spPr>
              <a:solidFill>
                <a:srgbClr val="FFC9C9"/>
              </a:solidFill>
              <a:ln w="9525">
                <a:solidFill>
                  <a:srgbClr val="FF0000"/>
                </a:solidFill>
              </a:ln>
              <a:effectLst/>
            </c:spPr>
          </c:marker>
          <c:cat>
            <c:numRef>
              <c:f>Sheet1!$A$2:$A$27</c:f>
              <c:numCache>
                <c:formatCode>mmm\-yy</c:formatCode>
                <c:ptCount val="26"/>
                <c:pt idx="0">
                  <c:v>39814</c:v>
                </c:pt>
                <c:pt idx="1">
                  <c:v>39934</c:v>
                </c:pt>
                <c:pt idx="2">
                  <c:v>40057</c:v>
                </c:pt>
                <c:pt idx="3">
                  <c:v>40210</c:v>
                </c:pt>
                <c:pt idx="4">
                  <c:v>40330</c:v>
                </c:pt>
                <c:pt idx="5">
                  <c:v>40452</c:v>
                </c:pt>
                <c:pt idx="6">
                  <c:v>40575</c:v>
                </c:pt>
                <c:pt idx="7">
                  <c:v>40695</c:v>
                </c:pt>
                <c:pt idx="8">
                  <c:v>40817</c:v>
                </c:pt>
                <c:pt idx="9">
                  <c:v>40940</c:v>
                </c:pt>
                <c:pt idx="10">
                  <c:v>41061</c:v>
                </c:pt>
                <c:pt idx="11">
                  <c:v>41183</c:v>
                </c:pt>
                <c:pt idx="12">
                  <c:v>41306</c:v>
                </c:pt>
                <c:pt idx="13">
                  <c:v>41426</c:v>
                </c:pt>
                <c:pt idx="14">
                  <c:v>41548</c:v>
                </c:pt>
                <c:pt idx="15">
                  <c:v>41671</c:v>
                </c:pt>
                <c:pt idx="16">
                  <c:v>41791</c:v>
                </c:pt>
                <c:pt idx="17">
                  <c:v>41913</c:v>
                </c:pt>
                <c:pt idx="18">
                  <c:v>42036</c:v>
                </c:pt>
                <c:pt idx="19">
                  <c:v>42156</c:v>
                </c:pt>
                <c:pt idx="20">
                  <c:v>42278</c:v>
                </c:pt>
                <c:pt idx="21">
                  <c:v>42401</c:v>
                </c:pt>
                <c:pt idx="22">
                  <c:v>42522</c:v>
                </c:pt>
                <c:pt idx="23">
                  <c:v>42644</c:v>
                </c:pt>
                <c:pt idx="24">
                  <c:v>42767</c:v>
                </c:pt>
                <c:pt idx="25">
                  <c:v>42887</c:v>
                </c:pt>
              </c:numCache>
            </c:numRef>
          </c:cat>
          <c:val>
            <c:numRef>
              <c:f>Sheet1!$D$2:$D$27</c:f>
              <c:numCache>
                <c:formatCode>General</c:formatCode>
                <c:ptCount val="26"/>
                <c:pt idx="0">
                  <c:v>0.64</c:v>
                </c:pt>
                <c:pt idx="1">
                  <c:v>0.65</c:v>
                </c:pt>
                <c:pt idx="2">
                  <c:v>0.7</c:v>
                </c:pt>
                <c:pt idx="3">
                  <c:v>0.74</c:v>
                </c:pt>
                <c:pt idx="4">
                  <c:v>0.8</c:v>
                </c:pt>
                <c:pt idx="5">
                  <c:v>0.77</c:v>
                </c:pt>
                <c:pt idx="6">
                  <c:v>0.76</c:v>
                </c:pt>
                <c:pt idx="7">
                  <c:v>0.79</c:v>
                </c:pt>
                <c:pt idx="8">
                  <c:v>0.84</c:v>
                </c:pt>
                <c:pt idx="9">
                  <c:v>0.83</c:v>
                </c:pt>
                <c:pt idx="10">
                  <c:v>0.83</c:v>
                </c:pt>
                <c:pt idx="11">
                  <c:v>0.9</c:v>
                </c:pt>
                <c:pt idx="12">
                  <c:v>0.93</c:v>
                </c:pt>
                <c:pt idx="13">
                  <c:v>1.3</c:v>
                </c:pt>
                <c:pt idx="14">
                  <c:v>1.1000000000000001</c:v>
                </c:pt>
                <c:pt idx="15">
                  <c:v>1.1399999999999999</c:v>
                </c:pt>
                <c:pt idx="16">
                  <c:v>1.37</c:v>
                </c:pt>
                <c:pt idx="17">
                  <c:v>1.41</c:v>
                </c:pt>
                <c:pt idx="18">
                  <c:v>1.55</c:v>
                </c:pt>
                <c:pt idx="19">
                  <c:v>1.77</c:v>
                </c:pt>
                <c:pt idx="20">
                  <c:v>1.57</c:v>
                </c:pt>
                <c:pt idx="21">
                  <c:v>1.47</c:v>
                </c:pt>
                <c:pt idx="22">
                  <c:v>1.47</c:v>
                </c:pt>
                <c:pt idx="23">
                  <c:v>1.44</c:v>
                </c:pt>
                <c:pt idx="24">
                  <c:v>1.53</c:v>
                </c:pt>
                <c:pt idx="25">
                  <c:v>1.71</c:v>
                </c:pt>
              </c:numCache>
            </c:numRef>
          </c:val>
          <c:smooth val="0"/>
          <c:extLst>
            <c:ext xmlns:c16="http://schemas.microsoft.com/office/drawing/2014/chart" uri="{C3380CC4-5D6E-409C-BE32-E72D297353CC}">
              <c16:uniqueId val="{00000002-FED2-4510-977C-47B80E1B9E49}"/>
            </c:ext>
          </c:extLst>
        </c:ser>
        <c:dLbls>
          <c:showLegendKey val="0"/>
          <c:showVal val="0"/>
          <c:showCatName val="0"/>
          <c:showSerName val="0"/>
          <c:showPercent val="0"/>
          <c:showBubbleSize val="0"/>
        </c:dLbls>
        <c:marker val="1"/>
        <c:smooth val="0"/>
        <c:axId val="123972224"/>
        <c:axId val="124191488"/>
      </c:lineChart>
      <c:dateAx>
        <c:axId val="123972224"/>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124191488"/>
        <c:crosses val="autoZero"/>
        <c:auto val="1"/>
        <c:lblOffset val="100"/>
        <c:baseTimeUnit val="months"/>
      </c:dateAx>
      <c:valAx>
        <c:axId val="124191488"/>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1239722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dPt>
            <c:idx val="0"/>
            <c:bubble3D val="0"/>
            <c:spPr>
              <a:solidFill>
                <a:srgbClr val="296265"/>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D8EB-4C72-882A-E4C26ECC626B}"/>
              </c:ext>
            </c:extLst>
          </c:dPt>
          <c:dPt>
            <c:idx val="1"/>
            <c:bubble3D val="0"/>
            <c:spPr>
              <a:solidFill>
                <a:srgbClr val="802265"/>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D8EB-4C72-882A-E4C26ECC626B}"/>
              </c:ext>
            </c:extLst>
          </c:dPt>
          <c:cat>
            <c:strRef>
              <c:f>Sheet1!$A$2:$A$3</c:f>
              <c:strCache>
                <c:ptCount val="1"/>
                <c:pt idx="0">
                  <c:v>Linux : 100%</c:v>
                </c:pt>
              </c:strCache>
            </c:strRef>
          </c:cat>
          <c:val>
            <c:numRef>
              <c:f>Sheet1!$B$2:$B$3</c:f>
              <c:numCache>
                <c:formatCode>General</c:formatCode>
                <c:ptCount val="2"/>
                <c:pt idx="0" formatCode="0.00%">
                  <c:v>1</c:v>
                </c:pt>
              </c:numCache>
            </c:numRef>
          </c:val>
          <c:extLst>
            <c:ext xmlns:c16="http://schemas.microsoft.com/office/drawing/2014/chart" uri="{C3380CC4-5D6E-409C-BE32-E72D297353CC}">
              <c16:uniqueId val="{00000004-D8EB-4C72-882A-E4C26ECC626B}"/>
            </c:ext>
          </c:extLst>
        </c:ser>
        <c:dLbls>
          <c:showLegendKey val="0"/>
          <c:showVal val="0"/>
          <c:showCatName val="0"/>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dPt>
            <c:idx val="0"/>
            <c:bubble3D val="0"/>
            <c:spPr>
              <a:solidFill>
                <a:srgbClr val="296265"/>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879-43C2-A10A-ACFC7ECEFE06}"/>
              </c:ext>
            </c:extLst>
          </c:dPt>
          <c:dPt>
            <c:idx val="1"/>
            <c:bubble3D val="0"/>
            <c:spPr>
              <a:solidFill>
                <a:srgbClr val="802265"/>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1879-43C2-A10A-ACFC7ECEFE06}"/>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1879-43C2-A10A-ACFC7ECEFE06}"/>
              </c:ext>
            </c:extLst>
          </c:dPt>
          <c:cat>
            <c:strRef>
              <c:f>Sheet1!$A$2:$A$4</c:f>
              <c:strCache>
                <c:ptCount val="3"/>
                <c:pt idx="0">
                  <c:v>Linux : 97.8%</c:v>
                </c:pt>
                <c:pt idx="1">
                  <c:v>Unix  : 2.0%</c:v>
                </c:pt>
                <c:pt idx="2">
                  <c:v>Windows : 0.2%</c:v>
                </c:pt>
              </c:strCache>
            </c:strRef>
          </c:cat>
          <c:val>
            <c:numRef>
              <c:f>Sheet1!$B$2:$B$4</c:f>
              <c:numCache>
                <c:formatCode>0.00%</c:formatCode>
                <c:ptCount val="3"/>
                <c:pt idx="0">
                  <c:v>0.97799999999999998</c:v>
                </c:pt>
                <c:pt idx="1">
                  <c:v>0.02</c:v>
                </c:pt>
                <c:pt idx="2">
                  <c:v>2E-3</c:v>
                </c:pt>
              </c:numCache>
            </c:numRef>
          </c:val>
          <c:extLst>
            <c:ext xmlns:c16="http://schemas.microsoft.com/office/drawing/2014/chart" uri="{C3380CC4-5D6E-409C-BE32-E72D297353CC}">
              <c16:uniqueId val="{00000006-1879-43C2-A10A-ACFC7ECEFE06}"/>
            </c:ext>
          </c:extLst>
        </c:ser>
        <c:dLbls>
          <c:showLegendKey val="0"/>
          <c:showVal val="0"/>
          <c:showCatName val="0"/>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DE162-5C37-4084-AF7A-F1BDEF095BA9}" type="datetimeFigureOut">
              <a:rPr lang="ko-KR" altLang="en-US" smtClean="0"/>
              <a:t>2023-07-16</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978E46-7150-48A3-A1E5-62164DE73837}" type="slidenum">
              <a:rPr lang="ko-KR" altLang="en-US" smtClean="0"/>
              <a:t>‹#›</a:t>
            </a:fld>
            <a:endParaRPr lang="ko-KR" altLang="en-US"/>
          </a:p>
        </p:txBody>
      </p:sp>
    </p:spTree>
    <p:extLst>
      <p:ext uri="{BB962C8B-B14F-4D97-AF65-F5344CB8AC3E}">
        <p14:creationId xmlns:p14="http://schemas.microsoft.com/office/powerpoint/2010/main" val="411313110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7D78AF5-5E8E-41C5-A73B-9B1132363761}" type="slidenum">
              <a:rPr lang="ko-KR" altLang="en-US" smtClean="0"/>
              <a:t>20</a:t>
            </a:fld>
            <a:endParaRPr lang="ko-KR" altLang="en-US" dirty="0"/>
          </a:p>
        </p:txBody>
      </p:sp>
    </p:spTree>
    <p:extLst>
      <p:ext uri="{BB962C8B-B14F-4D97-AF65-F5344CB8AC3E}">
        <p14:creationId xmlns:p14="http://schemas.microsoft.com/office/powerpoint/2010/main" val="426972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7D78AF5-5E8E-41C5-A73B-9B1132363761}" type="slidenum">
              <a:rPr lang="ko-KR" altLang="en-US" smtClean="0"/>
              <a:t>52</a:t>
            </a:fld>
            <a:endParaRPr lang="ko-KR" altLang="en-US" dirty="0"/>
          </a:p>
        </p:txBody>
      </p:sp>
    </p:spTree>
    <p:extLst>
      <p:ext uri="{BB962C8B-B14F-4D97-AF65-F5344CB8AC3E}">
        <p14:creationId xmlns:p14="http://schemas.microsoft.com/office/powerpoint/2010/main" val="2634576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086E4FD-F030-49BA-9B1A-204D37304818}" type="slidenum">
              <a:rPr lang="ko-KR" altLang="en-US" smtClean="0"/>
              <a:t>55</a:t>
            </a:fld>
            <a:endParaRPr lang="ko-KR" altLang="en-US" dirty="0"/>
          </a:p>
        </p:txBody>
      </p:sp>
    </p:spTree>
    <p:extLst>
      <p:ext uri="{BB962C8B-B14F-4D97-AF65-F5344CB8AC3E}">
        <p14:creationId xmlns:p14="http://schemas.microsoft.com/office/powerpoint/2010/main" val="4287708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슬라이드 이미지 개체 틀 1"/>
          <p:cNvSpPr>
            <a:spLocks noGrp="1" noRot="1" noChangeAspect="1" noTextEdit="1"/>
          </p:cNvSpPr>
          <p:nvPr>
            <p:ph type="sldImg"/>
          </p:nvPr>
        </p:nvSpPr>
        <p:spPr>
          <a:ln/>
        </p:spPr>
      </p:sp>
      <p:sp>
        <p:nvSpPr>
          <p:cNvPr id="66563"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en-US" dirty="0"/>
          </a:p>
        </p:txBody>
      </p:sp>
      <p:sp>
        <p:nvSpPr>
          <p:cNvPr id="66564"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fld id="{5057A65B-9563-4792-B38F-DF0D44F0064E}" type="slidenum">
              <a:rPr lang="en-US" altLang="ko-KR" sz="1200">
                <a:latin typeface="굴림" panose="020B0600000101010101" pitchFamily="50" charset="-127"/>
              </a:rPr>
              <a:pPr eaLnBrk="1" hangingPunct="1"/>
              <a:t>59</a:t>
            </a:fld>
            <a:endParaRPr lang="en-US" altLang="ko-KR" sz="1200" dirty="0">
              <a:latin typeface="굴림" panose="020B0600000101010101" pitchFamily="50" charset="-127"/>
            </a:endParaRPr>
          </a:p>
        </p:txBody>
      </p:sp>
    </p:spTree>
    <p:extLst>
      <p:ext uri="{BB962C8B-B14F-4D97-AF65-F5344CB8AC3E}">
        <p14:creationId xmlns:p14="http://schemas.microsoft.com/office/powerpoint/2010/main" val="211395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7D78AF5-5E8E-41C5-A73B-9B1132363761}" type="slidenum">
              <a:rPr lang="ko-KR" altLang="en-US" smtClean="0"/>
              <a:t>85</a:t>
            </a:fld>
            <a:endParaRPr lang="ko-KR" altLang="en-US" dirty="0"/>
          </a:p>
        </p:txBody>
      </p:sp>
    </p:spTree>
    <p:extLst>
      <p:ext uri="{BB962C8B-B14F-4D97-AF65-F5344CB8AC3E}">
        <p14:creationId xmlns:p14="http://schemas.microsoft.com/office/powerpoint/2010/main" val="928487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086E4FD-F030-49BA-9B1A-204D37304818}" type="slidenum">
              <a:rPr lang="ko-KR" altLang="en-US" smtClean="0"/>
              <a:t>87</a:t>
            </a:fld>
            <a:endParaRPr lang="ko-KR" altLang="en-US" dirty="0"/>
          </a:p>
        </p:txBody>
      </p:sp>
    </p:spTree>
    <p:extLst>
      <p:ext uri="{BB962C8B-B14F-4D97-AF65-F5344CB8AC3E}">
        <p14:creationId xmlns:p14="http://schemas.microsoft.com/office/powerpoint/2010/main" val="395551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다음으로 인터넷에 대해서 알아보도록 하겠습니다</a:t>
            </a:r>
            <a:r>
              <a:rPr lang="en-US" altLang="ko-KR" dirty="0"/>
              <a:t>. </a:t>
            </a:r>
            <a:r>
              <a:rPr lang="ko-KR" altLang="en-US" dirty="0"/>
              <a:t>저희가 다른 컴퓨터와 정보를 통신을 하기 위해서는 인터넷이 필요합니다</a:t>
            </a:r>
            <a:r>
              <a:rPr lang="en-US" altLang="ko-KR" dirty="0"/>
              <a:t>. </a:t>
            </a:r>
            <a:r>
              <a:rPr lang="ko-KR" altLang="en-US" dirty="0"/>
              <a:t>이렇게 원거리에 있는 컴퓨터 끼리 통신하기 위해서는 그 컴퓨터를 인식 할 수 있는 </a:t>
            </a:r>
            <a:r>
              <a:rPr lang="en-US" altLang="ko-KR" dirty="0"/>
              <a:t>id</a:t>
            </a:r>
            <a:r>
              <a:rPr lang="ko-KR" altLang="en-US" dirty="0"/>
              <a:t>같은 것이 필요한데요</a:t>
            </a:r>
            <a:r>
              <a:rPr lang="en-US" altLang="ko-KR" dirty="0"/>
              <a:t>. </a:t>
            </a:r>
            <a:r>
              <a:rPr lang="ko-KR" altLang="en-US" dirty="0"/>
              <a:t>그러한 </a:t>
            </a:r>
            <a:r>
              <a:rPr lang="en-US" altLang="ko-KR" dirty="0"/>
              <a:t>id</a:t>
            </a:r>
            <a:r>
              <a:rPr lang="ko-KR" altLang="en-US" dirty="0"/>
              <a:t>가 </a:t>
            </a:r>
            <a:r>
              <a:rPr lang="en-US" altLang="ko-KR" dirty="0"/>
              <a:t>ip</a:t>
            </a:r>
            <a:r>
              <a:rPr lang="ko-KR" altLang="en-US" dirty="0"/>
              <a:t>주소입니다</a:t>
            </a:r>
            <a:r>
              <a:rPr lang="en-US" altLang="ko-KR" dirty="0"/>
              <a:t>, ip</a:t>
            </a:r>
            <a:r>
              <a:rPr lang="ko-KR" altLang="en-US" dirty="0"/>
              <a:t>는 </a:t>
            </a:r>
            <a:r>
              <a:rPr lang="en-US" altLang="ko-KR" dirty="0"/>
              <a:t>internet protocol</a:t>
            </a:r>
            <a:r>
              <a:rPr lang="ko-KR" altLang="en-US" dirty="0"/>
              <a:t>을 줄임말이구요 네트워크에 연결되어 있는 컴퓨터는 각 각 교유한 </a:t>
            </a:r>
            <a:r>
              <a:rPr lang="en-US" altLang="ko-KR" dirty="0"/>
              <a:t>ip</a:t>
            </a:r>
            <a:r>
              <a:rPr lang="ko-KR" altLang="en-US" dirty="0"/>
              <a:t>주소를 가지고 있습니다</a:t>
            </a:r>
            <a:r>
              <a:rPr lang="en-US" altLang="ko-KR" dirty="0"/>
              <a:t>. </a:t>
            </a:r>
            <a:r>
              <a:rPr lang="ko-KR" altLang="en-US" dirty="0"/>
              <a:t>그래서 원거리에 있는 컴퓨터 끼리 서로를 인식 할 수 있는 것입니다</a:t>
            </a:r>
            <a:r>
              <a:rPr lang="en-US" altLang="ko-KR" dirty="0"/>
              <a:t>. </a:t>
            </a:r>
            <a:r>
              <a:rPr lang="ko-KR" altLang="en-US" dirty="0"/>
              <a:t>이러한 </a:t>
            </a:r>
            <a:r>
              <a:rPr lang="en-US" altLang="ko-KR" dirty="0"/>
              <a:t>ip</a:t>
            </a:r>
            <a:r>
              <a:rPr lang="ko-KR" altLang="en-US" dirty="0"/>
              <a:t>주소는 </a:t>
            </a:r>
            <a:r>
              <a:rPr lang="en-US" altLang="ko-KR" dirty="0"/>
              <a:t>10</a:t>
            </a:r>
            <a:r>
              <a:rPr lang="ko-KR" altLang="en-US" dirty="0"/>
              <a:t>진수 </a:t>
            </a:r>
            <a:r>
              <a:rPr lang="en-US" altLang="ko-KR" dirty="0"/>
              <a:t>0~255</a:t>
            </a:r>
            <a:r>
              <a:rPr lang="ko-KR" altLang="en-US" dirty="0"/>
              <a:t>의 숫자 </a:t>
            </a:r>
            <a:r>
              <a:rPr lang="en-US" altLang="ko-KR" dirty="0"/>
              <a:t>4</a:t>
            </a:r>
            <a:r>
              <a:rPr lang="ko-KR" altLang="en-US" dirty="0"/>
              <a:t>개를 </a:t>
            </a:r>
            <a:r>
              <a:rPr lang="en-US" altLang="ko-KR" dirty="0"/>
              <a:t>.</a:t>
            </a:r>
            <a:r>
              <a:rPr lang="ko-KR" altLang="en-US" dirty="0"/>
              <a:t>으로</a:t>
            </a:r>
            <a:r>
              <a:rPr lang="en-US" altLang="ko-KR" dirty="0"/>
              <a:t> </a:t>
            </a:r>
            <a:r>
              <a:rPr lang="ko-KR" altLang="en-US" dirty="0"/>
              <a:t>구분하여 사용합니다</a:t>
            </a:r>
            <a:r>
              <a:rPr lang="en-US" altLang="ko-KR" dirty="0"/>
              <a:t>. </a:t>
            </a:r>
            <a:r>
              <a:rPr lang="ko-KR" altLang="en-US" dirty="0"/>
              <a:t>이해를 돕기 위해서 사용자가 구글에 접속 하는 것을 예로 들어보겠습니다</a:t>
            </a:r>
            <a:r>
              <a:rPr lang="en-US" altLang="ko-KR" dirty="0"/>
              <a:t>. </a:t>
            </a:r>
            <a:r>
              <a:rPr lang="ko-KR" altLang="en-US" dirty="0"/>
              <a:t>저희가 구글에 접속하기 위해서는 웹브라우저 주소창에 </a:t>
            </a:r>
            <a:r>
              <a:rPr lang="en-US" altLang="ko-KR" dirty="0"/>
              <a:t>www.google.com</a:t>
            </a:r>
            <a:r>
              <a:rPr lang="ko-KR" altLang="en-US" dirty="0"/>
              <a:t>이라고 입력하고 컴퓨터에 접근합니다</a:t>
            </a:r>
            <a:r>
              <a:rPr lang="en-US" altLang="ko-KR" dirty="0"/>
              <a:t>.</a:t>
            </a:r>
            <a:r>
              <a:rPr lang="ko-KR" altLang="en-US" dirty="0"/>
              <a:t>이러한 주소를 </a:t>
            </a:r>
            <a:r>
              <a:rPr lang="en-US" altLang="ko-KR" dirty="0"/>
              <a:t>domain</a:t>
            </a:r>
            <a:r>
              <a:rPr lang="ko-KR" altLang="en-US" dirty="0"/>
              <a:t> </a:t>
            </a:r>
            <a:r>
              <a:rPr lang="en-US" altLang="ko-KR" dirty="0"/>
              <a:t>name</a:t>
            </a:r>
            <a:r>
              <a:rPr lang="ko-KR" altLang="en-US" dirty="0"/>
              <a:t>이라고 하고 사람이 인식 할 수 있게 만들어 놓은 주소라고 보시면 됩니다</a:t>
            </a:r>
            <a:r>
              <a:rPr lang="en-US" altLang="ko-KR" dirty="0"/>
              <a:t>, </a:t>
            </a:r>
            <a:r>
              <a:rPr lang="ko-KR" altLang="en-US" dirty="0"/>
              <a:t>이와 다르게 </a:t>
            </a:r>
            <a:r>
              <a:rPr lang="en-US" altLang="ko-KR" dirty="0"/>
              <a:t>domain name</a:t>
            </a:r>
            <a:r>
              <a:rPr lang="ko-KR" altLang="en-US" dirty="0"/>
              <a:t>대신에 </a:t>
            </a:r>
            <a:r>
              <a:rPr lang="en-US" altLang="ko-KR" dirty="0"/>
              <a:t>ip</a:t>
            </a:r>
            <a:r>
              <a:rPr lang="ko-KR" altLang="en-US" dirty="0"/>
              <a:t>주소를 적어도 구글에 접속할 수 있습니다</a:t>
            </a:r>
            <a:r>
              <a:rPr lang="en-US" altLang="ko-KR" dirty="0"/>
              <a:t>. </a:t>
            </a:r>
            <a:r>
              <a:rPr lang="ko-KR" altLang="en-US" dirty="0"/>
              <a:t>저희가 주소창에 구글 주고를 넣으면 이 주소는 </a:t>
            </a:r>
            <a:r>
              <a:rPr lang="en-US" altLang="ko-KR" dirty="0"/>
              <a:t>ip</a:t>
            </a:r>
            <a:r>
              <a:rPr lang="ko-KR" altLang="en-US" dirty="0"/>
              <a:t>주소로 바뀌고 이 </a:t>
            </a:r>
            <a:r>
              <a:rPr lang="en-US" altLang="ko-KR" dirty="0"/>
              <a:t>ip </a:t>
            </a:r>
            <a:r>
              <a:rPr lang="ko-KR" altLang="en-US" dirty="0"/>
              <a:t>주소를 통해서 컴퓨터에 접근하는 것이지요</a:t>
            </a:r>
            <a:r>
              <a:rPr lang="en-US" altLang="ko-KR" dirty="0"/>
              <a:t>. </a:t>
            </a:r>
          </a:p>
          <a:p>
            <a:r>
              <a:rPr lang="ko-KR" altLang="en-US" dirty="0"/>
              <a:t>여러분의 컴퓨터를 보시면 여러 개의 프로그램이 설치 되어있습니다</a:t>
            </a:r>
            <a:r>
              <a:rPr lang="en-US" altLang="ko-KR" dirty="0"/>
              <a:t>, </a:t>
            </a:r>
            <a:r>
              <a:rPr lang="ko-KR" altLang="en-US" dirty="0"/>
              <a:t>만약 제가 여러분의 컴퓨터와 네트워크 통신을 해서 </a:t>
            </a:r>
            <a:r>
              <a:rPr lang="en-US" altLang="ko-KR" dirty="0"/>
              <a:t>office</a:t>
            </a:r>
            <a:r>
              <a:rPr lang="ko-KR" altLang="en-US" dirty="0"/>
              <a:t>라는 프로그램을 사용한다고 가정 해보겠습니다</a:t>
            </a:r>
            <a:r>
              <a:rPr lang="en-US" altLang="ko-KR" dirty="0"/>
              <a:t>. </a:t>
            </a:r>
            <a:r>
              <a:rPr lang="ko-KR" altLang="en-US" dirty="0"/>
              <a:t>각각의 컴퓨터는 </a:t>
            </a:r>
            <a:r>
              <a:rPr lang="en-US" altLang="ko-KR" dirty="0"/>
              <a:t>ip</a:t>
            </a:r>
            <a:r>
              <a:rPr lang="ko-KR" altLang="en-US" dirty="0"/>
              <a:t>주소를 가지고 있기 때문에 제가</a:t>
            </a:r>
            <a:r>
              <a:rPr lang="en-US" altLang="ko-KR" dirty="0"/>
              <a:t> </a:t>
            </a:r>
            <a:r>
              <a:rPr lang="ko-KR" altLang="en-US" dirty="0"/>
              <a:t>여러분의 </a:t>
            </a:r>
            <a:r>
              <a:rPr lang="en-US" altLang="ko-KR" dirty="0"/>
              <a:t>ip</a:t>
            </a:r>
            <a:r>
              <a:rPr lang="ko-KR" altLang="en-US" dirty="0"/>
              <a:t>주소를 가리켜서 컴퓨터에 접속합니다</a:t>
            </a:r>
            <a:r>
              <a:rPr lang="en-US" altLang="ko-KR" dirty="0"/>
              <a:t>. </a:t>
            </a:r>
            <a:r>
              <a:rPr lang="ko-KR" altLang="en-US" dirty="0"/>
              <a:t>이때 컴퓨터는 인식했지만 프로그램이 무엇이 있는지 어떤것인지 인식을 할 수 없습니다</a:t>
            </a:r>
            <a:r>
              <a:rPr lang="en-US" altLang="ko-KR" dirty="0"/>
              <a:t>. </a:t>
            </a:r>
            <a:r>
              <a:rPr lang="ko-KR" altLang="en-US" dirty="0"/>
              <a:t>그래서 필요한것이 </a:t>
            </a:r>
            <a:r>
              <a:rPr lang="en-US" altLang="ko-KR" dirty="0"/>
              <a:t>port number</a:t>
            </a:r>
            <a:r>
              <a:rPr lang="ko-KR" altLang="en-US" dirty="0"/>
              <a:t>입니다</a:t>
            </a:r>
            <a:r>
              <a:rPr lang="en-US" altLang="ko-KR" dirty="0"/>
              <a:t>. port</a:t>
            </a:r>
            <a:r>
              <a:rPr lang="ko-KR" altLang="en-US" dirty="0"/>
              <a:t>번호는 사용자의 컴퓨터에서 프로그램을 인식하는 주소로 보시면 될것같습니다</a:t>
            </a:r>
            <a:r>
              <a:rPr lang="en-US" altLang="ko-KR" dirty="0"/>
              <a:t>, </a:t>
            </a:r>
            <a:r>
              <a:rPr lang="ko-KR" altLang="en-US" dirty="0"/>
              <a:t>저희가 구글에 접속할 때 </a:t>
            </a:r>
            <a:r>
              <a:rPr lang="en-US" altLang="ko-KR" dirty="0"/>
              <a:t>ip</a:t>
            </a:r>
            <a:r>
              <a:rPr lang="ko-KR" altLang="en-US" dirty="0"/>
              <a:t>주소만 입력하지만 원래는</a:t>
            </a:r>
            <a:r>
              <a:rPr lang="en-US" altLang="ko-KR" dirty="0"/>
              <a:t>80</a:t>
            </a:r>
            <a:r>
              <a:rPr lang="ko-KR" altLang="en-US" dirty="0"/>
              <a:t>이라는 것을 붙여줘야 합니다</a:t>
            </a:r>
            <a:r>
              <a:rPr lang="en-US" altLang="ko-KR" dirty="0"/>
              <a:t>. </a:t>
            </a:r>
            <a:r>
              <a:rPr lang="ko-KR" altLang="en-US" dirty="0"/>
              <a:t>웹 프로그램을 인식하는 포트번호가 </a:t>
            </a:r>
            <a:r>
              <a:rPr lang="en-US" altLang="ko-KR" dirty="0"/>
              <a:t>80</a:t>
            </a:r>
            <a:r>
              <a:rPr lang="ko-KR" altLang="en-US" dirty="0"/>
              <a:t>이기 때문입니다</a:t>
            </a:r>
            <a:r>
              <a:rPr lang="en-US" altLang="ko-KR" dirty="0"/>
              <a:t>. </a:t>
            </a:r>
            <a:r>
              <a:rPr lang="ko-KR" altLang="en-US" dirty="0"/>
              <a:t>하지만 이것은 워낙 당연시 되기 때문에 따로 </a:t>
            </a:r>
            <a:r>
              <a:rPr lang="en-US" altLang="ko-KR" dirty="0"/>
              <a:t>80</a:t>
            </a:r>
            <a:r>
              <a:rPr lang="ko-KR" altLang="en-US" dirty="0"/>
              <a:t>이라고 명시 하지 않는 것입니다</a:t>
            </a:r>
            <a:r>
              <a:rPr lang="en-US" altLang="ko-KR" dirty="0"/>
              <a:t>. </a:t>
            </a:r>
            <a:r>
              <a:rPr lang="ko-KR" altLang="en-US" dirty="0"/>
              <a:t>다음으로 클라이언트 서버 개념입니다</a:t>
            </a:r>
            <a:r>
              <a:rPr lang="en-US" altLang="ko-KR" dirty="0"/>
              <a:t>. </a:t>
            </a:r>
            <a:r>
              <a:rPr lang="ko-KR" altLang="en-US" dirty="0"/>
              <a:t>이건 단순히 네트워크 상에서 데이터를 요청하는 부분이 클라이언트 데이터를 제공해주는 컴퓨터를 서버라고 부릅니다</a:t>
            </a:r>
            <a:r>
              <a:rPr lang="en-US" altLang="ko-KR" dirty="0"/>
              <a:t>. </a:t>
            </a:r>
            <a:r>
              <a:rPr lang="ko-KR" altLang="en-US" dirty="0"/>
              <a:t>저희가 보통 서버라고 하면 엄청 좋은 컴퓨터를 생각하게 되는 이유를 많은 클라이언트의 요청을 처리 해야 하기 때문에 서버컴퓨터가 좋은 컴퓨터 일 수 밖에 없습니다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086E4FD-F030-49BA-9B1A-204D37304818}" type="slidenum">
              <a:rPr lang="ko-KR" altLang="en-US" smtClean="0"/>
              <a:t>26</a:t>
            </a:fld>
            <a:endParaRPr lang="ko-KR" altLang="en-US" dirty="0"/>
          </a:p>
        </p:txBody>
      </p:sp>
    </p:spTree>
    <p:extLst>
      <p:ext uri="{BB962C8B-B14F-4D97-AF65-F5344CB8AC3E}">
        <p14:creationId xmlns:p14="http://schemas.microsoft.com/office/powerpoint/2010/main" val="1452654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086E4FD-F030-49BA-9B1A-204D37304818}" type="slidenum">
              <a:rPr lang="ko-KR" altLang="en-US" smtClean="0"/>
              <a:t>27</a:t>
            </a:fld>
            <a:endParaRPr lang="ko-KR" altLang="en-US" dirty="0"/>
          </a:p>
        </p:txBody>
      </p:sp>
    </p:spTree>
    <p:extLst>
      <p:ext uri="{BB962C8B-B14F-4D97-AF65-F5344CB8AC3E}">
        <p14:creationId xmlns:p14="http://schemas.microsoft.com/office/powerpoint/2010/main" val="548382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7D78AF5-5E8E-41C5-A73B-9B1132363761}" type="slidenum">
              <a:rPr lang="ko-KR" altLang="en-US" smtClean="0"/>
              <a:t>28</a:t>
            </a:fld>
            <a:endParaRPr lang="ko-KR" altLang="en-US" dirty="0"/>
          </a:p>
        </p:txBody>
      </p:sp>
    </p:spTree>
    <p:extLst>
      <p:ext uri="{BB962C8B-B14F-4D97-AF65-F5344CB8AC3E}">
        <p14:creationId xmlns:p14="http://schemas.microsoft.com/office/powerpoint/2010/main" val="813368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현재 우리 서버의 디렉터리 경로를 나타낸 것입니다</a:t>
            </a:r>
            <a:r>
              <a:rPr lang="en-US" altLang="ko-KR" dirty="0"/>
              <a:t>. </a:t>
            </a:r>
            <a:r>
              <a:rPr lang="ko-KR" altLang="en-US" dirty="0"/>
              <a:t>저희가 사용할 디렉터리는 </a:t>
            </a:r>
            <a:r>
              <a:rPr lang="en-US" altLang="ko-KR" dirty="0"/>
              <a:t>Bio</a:t>
            </a:r>
            <a:r>
              <a:rPr lang="ko-KR" altLang="en-US" dirty="0"/>
              <a:t>라는 디렉터리입니다</a:t>
            </a:r>
            <a:r>
              <a:rPr lang="en-US" altLang="ko-KR" dirty="0"/>
              <a:t>.</a:t>
            </a:r>
            <a:r>
              <a:rPr lang="en-US" altLang="ko-KR" baseline="0" dirty="0"/>
              <a:t> </a:t>
            </a:r>
            <a:r>
              <a:rPr lang="ko-KR" altLang="en-US" baseline="0" dirty="0"/>
              <a:t>이것은 루트를 기준으로 에듀 </a:t>
            </a:r>
            <a:r>
              <a:rPr lang="en-US" altLang="ko-KR" baseline="0" dirty="0"/>
              <a:t>, home </a:t>
            </a:r>
            <a:r>
              <a:rPr lang="ko-KR" altLang="en-US" baseline="0" dirty="0"/>
              <a:t>디렉터리 안에 있습니다</a:t>
            </a:r>
            <a:r>
              <a:rPr lang="en-US" altLang="ko-KR" baseline="0" dirty="0"/>
              <a:t>.  </a:t>
            </a:r>
            <a:r>
              <a:rPr lang="ko-KR" altLang="en-US" baseline="0" dirty="0"/>
              <a:t>다음으로 스페셜 캐릭터에 대해서 알아보겠습니다</a:t>
            </a:r>
            <a:r>
              <a:rPr lang="en-US" altLang="ko-KR" baseline="0" dirty="0"/>
              <a:t>. </a:t>
            </a:r>
            <a:r>
              <a:rPr lang="ko-KR" altLang="en-US" baseline="0" dirty="0"/>
              <a:t>슬래쉬는 디렉터리의 구분자 입니다</a:t>
            </a:r>
            <a:r>
              <a:rPr lang="en-US" altLang="ko-KR" baseline="0" dirty="0"/>
              <a:t>. </a:t>
            </a:r>
            <a:r>
              <a:rPr lang="ko-KR" altLang="en-US" baseline="0" dirty="0"/>
              <a:t>그리고 </a:t>
            </a:r>
            <a:r>
              <a:rPr lang="en-US" altLang="ko-KR" baseline="0" dirty="0"/>
              <a:t>.</a:t>
            </a:r>
            <a:r>
              <a:rPr lang="ko-KR" altLang="en-US" baseline="0" dirty="0"/>
              <a:t>은 현재 사용자가 위치하고 있는 디렉터리를 나타내는것이며 </a:t>
            </a:r>
            <a:r>
              <a:rPr lang="en-US" altLang="ko-KR" baseline="0" dirty="0"/>
              <a:t>..</a:t>
            </a:r>
            <a:r>
              <a:rPr lang="ko-KR" altLang="en-US" baseline="0" dirty="0"/>
              <a:t>은 그 위에 있는 디렉터리를 나타낸 것입니다</a:t>
            </a:r>
            <a:r>
              <a:rPr lang="en-US" altLang="ko-KR" baseline="0" dirty="0"/>
              <a:t>. </a:t>
            </a:r>
            <a:r>
              <a:rPr lang="ko-KR" altLang="en-US" baseline="0" dirty="0"/>
              <a:t>다음으로 절대경로 상대경로에 대해서 알아 보겠습니다</a:t>
            </a:r>
            <a:r>
              <a:rPr lang="en-US" altLang="ko-KR" baseline="0" dirty="0"/>
              <a:t>. </a:t>
            </a:r>
            <a:r>
              <a:rPr lang="ko-KR" altLang="en-US" baseline="0" dirty="0"/>
              <a:t>절대 경로는 현재 작업 디렉터리와 관계없이 디렉터리의 절대적인 위치를 나타내는 경로이고 상대경로는 현재 작업 디렉터리를 기준으로 상재덕인 위치를 나타내는 경로 입니다</a:t>
            </a:r>
            <a:r>
              <a:rPr lang="en-US" altLang="ko-KR" baseline="0" dirty="0"/>
              <a:t>. </a:t>
            </a:r>
            <a:r>
              <a:rPr lang="ko-KR" altLang="en-US" baseline="0" dirty="0"/>
              <a:t>이것이 무슨 말이냐 하면 그림을 보겠습니다</a:t>
            </a:r>
            <a:r>
              <a:rPr lang="en-US" altLang="ko-KR" baseline="0" dirty="0"/>
              <a:t>. </a:t>
            </a:r>
            <a:r>
              <a:rPr lang="ko-KR" altLang="en-US" baseline="0" dirty="0"/>
              <a:t>만약 저희가 </a:t>
            </a:r>
            <a:r>
              <a:rPr lang="en-US" altLang="ko-KR" baseline="0" dirty="0"/>
              <a:t>bio</a:t>
            </a:r>
            <a:r>
              <a:rPr lang="ko-KR" altLang="en-US" baseline="0" dirty="0"/>
              <a:t>라는 디렉터리에 위치해있다고 가정 하겠습니다</a:t>
            </a:r>
            <a:r>
              <a:rPr lang="en-US" altLang="ko-KR" baseline="0" dirty="0"/>
              <a:t>. </a:t>
            </a:r>
            <a:r>
              <a:rPr lang="ko-KR" altLang="en-US" baseline="0" dirty="0"/>
              <a:t>그 상태에서 </a:t>
            </a:r>
            <a:r>
              <a:rPr lang="en-US" altLang="ko-KR" baseline="0" dirty="0"/>
              <a:t>edu_01</a:t>
            </a:r>
            <a:r>
              <a:rPr lang="ko-KR" altLang="en-US" baseline="0" dirty="0"/>
              <a:t>이라는 디렉터리의 위치를 알고 싶다고 했을때를 생각 해보겠습니다</a:t>
            </a:r>
            <a:r>
              <a:rPr lang="en-US" altLang="ko-KR" baseline="0" dirty="0"/>
              <a:t>. </a:t>
            </a:r>
            <a:r>
              <a:rPr lang="ko-KR" altLang="en-US" baseline="0" dirty="0"/>
              <a:t>아까 점은 현재 디렉터리 </a:t>
            </a:r>
            <a:r>
              <a:rPr lang="en-US" altLang="ko-KR" baseline="0" dirty="0"/>
              <a:t>..</a:t>
            </a:r>
            <a:r>
              <a:rPr lang="ko-KR" altLang="en-US" baseline="0" dirty="0"/>
              <a:t>은</a:t>
            </a:r>
            <a:r>
              <a:rPr lang="en-US" altLang="ko-KR" baseline="0" dirty="0"/>
              <a:t> </a:t>
            </a:r>
            <a:r>
              <a:rPr lang="ko-KR" altLang="en-US" baseline="0" dirty="0"/>
              <a:t>상위 디레터리라고 했습니다</a:t>
            </a:r>
            <a:r>
              <a:rPr lang="en-US" altLang="ko-KR" baseline="0" dirty="0"/>
              <a:t>. </a:t>
            </a:r>
            <a:r>
              <a:rPr lang="ko-KR" altLang="en-US" baseline="0" dirty="0"/>
              <a:t>그래서 </a:t>
            </a:r>
            <a:r>
              <a:rPr lang="en-US" altLang="ko-KR" baseline="0" dirty="0"/>
              <a:t>..</a:t>
            </a:r>
            <a:r>
              <a:rPr lang="ko-KR" altLang="en-US" baseline="0" dirty="0"/>
              <a:t>을</a:t>
            </a:r>
            <a:r>
              <a:rPr lang="en-US" altLang="ko-KR" baseline="0" dirty="0"/>
              <a:t> </a:t>
            </a:r>
            <a:r>
              <a:rPr lang="ko-KR" altLang="en-US" baseline="0" dirty="0"/>
              <a:t>하면 상위인 홈 디렉터리로 갑니다</a:t>
            </a:r>
            <a:r>
              <a:rPr lang="en-US" altLang="ko-KR" baseline="0" dirty="0"/>
              <a:t>. </a:t>
            </a:r>
            <a:r>
              <a:rPr lang="ko-KR" altLang="en-US" baseline="0" dirty="0"/>
              <a:t>그리고 그 아래의 </a:t>
            </a:r>
            <a:r>
              <a:rPr lang="en-US" altLang="ko-KR" baseline="0" dirty="0"/>
              <a:t>edu_01</a:t>
            </a:r>
            <a:r>
              <a:rPr lang="ko-KR" altLang="en-US" baseline="0" dirty="0"/>
              <a:t>을 나타내는 </a:t>
            </a:r>
            <a:r>
              <a:rPr lang="en-US" altLang="ko-KR" baseline="0" dirty="0"/>
              <a:t>bio </a:t>
            </a:r>
            <a:r>
              <a:rPr lang="ko-KR" altLang="en-US" baseline="0" dirty="0"/>
              <a:t>디렉터리에서 </a:t>
            </a:r>
            <a:r>
              <a:rPr lang="en-US" altLang="ko-KR" baseline="0" dirty="0"/>
              <a:t>edu_01</a:t>
            </a:r>
            <a:r>
              <a:rPr lang="ko-KR" altLang="en-US" baseline="0" dirty="0"/>
              <a:t> 디렉터리의 상대적인 위치를 알수 있는것입니다</a:t>
            </a:r>
            <a:r>
              <a:rPr lang="en-US" altLang="ko-KR" baseline="0" dirty="0"/>
              <a:t>. </a:t>
            </a:r>
            <a:r>
              <a:rPr lang="ko-KR" altLang="en-US" baseline="0" dirty="0"/>
              <a:t>이때 디렉터리를 구분 하기 위해서 </a:t>
            </a:r>
            <a:r>
              <a:rPr lang="en-US" altLang="ko-KR" baseline="0" dirty="0"/>
              <a:t>/</a:t>
            </a:r>
            <a:r>
              <a:rPr lang="ko-KR" altLang="en-US" baseline="0" dirty="0"/>
              <a:t>를 사용해서 디렉터리를 구분해 줍니다</a:t>
            </a:r>
            <a:r>
              <a:rPr lang="en-US" altLang="ko-KR" baseline="0" dirty="0"/>
              <a:t>. </a:t>
            </a:r>
            <a:r>
              <a:rPr lang="ko-KR" altLang="en-US" baseline="0" dirty="0"/>
              <a:t>다음 으로 절대 경로는 루트는 기준으로 경로를 나타낸 것입니다</a:t>
            </a:r>
            <a:r>
              <a:rPr lang="en-US" altLang="ko-KR" baseline="0" dirty="0"/>
              <a:t>. </a:t>
            </a:r>
            <a:r>
              <a:rPr lang="ko-KR" altLang="en-US" baseline="0" dirty="0"/>
              <a:t>현재 내가 작업하고 있는 위치가 어디든지 간에 </a:t>
            </a:r>
            <a:r>
              <a:rPr lang="en-US" altLang="ko-KR" baseline="0" dirty="0"/>
              <a:t>edu_01</a:t>
            </a:r>
            <a:r>
              <a:rPr lang="ko-KR" altLang="en-US" baseline="0" dirty="0"/>
              <a:t>의 위치는 루트에서 에듀에서 홈에서 에듀</a:t>
            </a:r>
            <a:r>
              <a:rPr lang="en-US" altLang="ko-KR" baseline="0" dirty="0"/>
              <a:t>_01</a:t>
            </a:r>
            <a:r>
              <a:rPr lang="ko-KR" altLang="en-US" baseline="0" dirty="0"/>
              <a:t>로</a:t>
            </a:r>
            <a:r>
              <a:rPr lang="en-US" altLang="ko-KR" baseline="0" dirty="0"/>
              <a:t> </a:t>
            </a:r>
            <a:r>
              <a:rPr lang="ko-KR" altLang="en-US" baseline="0" dirty="0"/>
              <a:t>나타내게 됩니다</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30118519-80A1-4A33-B269-64F7336004BE}" type="slidenum">
              <a:rPr lang="ko-KR" altLang="en-US" smtClean="0"/>
              <a:t>31</a:t>
            </a:fld>
            <a:endParaRPr lang="ko-KR" altLang="en-US" dirty="0"/>
          </a:p>
        </p:txBody>
      </p:sp>
    </p:spTree>
    <p:extLst>
      <p:ext uri="{BB962C8B-B14F-4D97-AF65-F5344CB8AC3E}">
        <p14:creationId xmlns:p14="http://schemas.microsoft.com/office/powerpoint/2010/main" val="71846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다음으로 명령어 입니다</a:t>
            </a:r>
            <a:r>
              <a:rPr lang="en-US" altLang="ko-KR" dirty="0"/>
              <a:t>. </a:t>
            </a:r>
            <a:r>
              <a:rPr lang="ko-KR" altLang="en-US" dirty="0"/>
              <a:t>리눅스의 명령어는 크게</a:t>
            </a:r>
            <a:r>
              <a:rPr lang="en-US" altLang="ko-KR" baseline="0" dirty="0"/>
              <a:t> </a:t>
            </a:r>
            <a:r>
              <a:rPr lang="ko-KR" altLang="en-US" baseline="0" dirty="0"/>
              <a:t>명령어 이름</a:t>
            </a:r>
            <a:r>
              <a:rPr lang="en-US" altLang="ko-KR" baseline="0" dirty="0"/>
              <a:t>, </a:t>
            </a:r>
            <a:r>
              <a:rPr lang="ko-KR" altLang="en-US" baseline="0" dirty="0"/>
              <a:t>옵션</a:t>
            </a:r>
            <a:r>
              <a:rPr lang="en-US" altLang="ko-KR" baseline="0" dirty="0"/>
              <a:t>, </a:t>
            </a:r>
            <a:r>
              <a:rPr lang="ko-KR" altLang="en-US" baseline="0" dirty="0"/>
              <a:t>명령인자로 이루어 집니다</a:t>
            </a:r>
            <a:r>
              <a:rPr lang="en-US" altLang="ko-KR" baseline="0" dirty="0"/>
              <a:t>.  </a:t>
            </a:r>
            <a:r>
              <a:rPr lang="ko-KR" altLang="en-US" baseline="0" dirty="0"/>
              <a:t>이것을 숙지하시고 지금부터 명령어에 대해서 배워보도록 하겠습니다</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30118519-80A1-4A33-B269-64F7336004BE}" type="slidenum">
              <a:rPr lang="ko-KR" altLang="en-US" smtClean="0"/>
              <a:t>32</a:t>
            </a:fld>
            <a:endParaRPr lang="ko-KR" altLang="en-US" dirty="0"/>
          </a:p>
        </p:txBody>
      </p:sp>
    </p:spTree>
    <p:extLst>
      <p:ext uri="{BB962C8B-B14F-4D97-AF65-F5344CB8AC3E}">
        <p14:creationId xmlns:p14="http://schemas.microsoft.com/office/powerpoint/2010/main" val="3570172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7D78AF5-5E8E-41C5-A73B-9B1132363761}" type="slidenum">
              <a:rPr lang="ko-KR" altLang="en-US" smtClean="0"/>
              <a:t>34</a:t>
            </a:fld>
            <a:endParaRPr lang="ko-KR" altLang="en-US" dirty="0"/>
          </a:p>
        </p:txBody>
      </p:sp>
    </p:spTree>
    <p:extLst>
      <p:ext uri="{BB962C8B-B14F-4D97-AF65-F5344CB8AC3E}">
        <p14:creationId xmlns:p14="http://schemas.microsoft.com/office/powerpoint/2010/main" val="1737786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0118519-80A1-4A33-B269-64F7336004BE}" type="slidenum">
              <a:rPr lang="ko-KR" altLang="en-US" smtClean="0"/>
              <a:t>42</a:t>
            </a:fld>
            <a:endParaRPr lang="ko-KR" altLang="en-US" dirty="0"/>
          </a:p>
        </p:txBody>
      </p:sp>
    </p:spTree>
    <p:extLst>
      <p:ext uri="{BB962C8B-B14F-4D97-AF65-F5344CB8AC3E}">
        <p14:creationId xmlns:p14="http://schemas.microsoft.com/office/powerpoint/2010/main" val="222459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7D78AF5-5E8E-41C5-A73B-9B1132363761}" type="slidenum">
              <a:rPr lang="ko-KR" altLang="en-US" smtClean="0"/>
              <a:t>46</a:t>
            </a:fld>
            <a:endParaRPr lang="ko-KR" altLang="en-US" dirty="0"/>
          </a:p>
        </p:txBody>
      </p:sp>
    </p:spTree>
    <p:extLst>
      <p:ext uri="{BB962C8B-B14F-4D97-AF65-F5344CB8AC3E}">
        <p14:creationId xmlns:p14="http://schemas.microsoft.com/office/powerpoint/2010/main" val="3343372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CC399A04-DD1A-4569-A3AC-4E42BAE8A588}" type="datetimeFigureOut">
              <a:rPr lang="ko-KR" altLang="en-US" smtClean="0"/>
              <a:t>2023-07-16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2560593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C399A04-DD1A-4569-A3AC-4E42BAE8A588}" type="datetimeFigureOut">
              <a:rPr lang="ko-KR" altLang="en-US" smtClean="0"/>
              <a:t>2023-07-16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456683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C399A04-DD1A-4569-A3AC-4E42BAE8A588}" type="datetimeFigureOut">
              <a:rPr lang="ko-KR" altLang="en-US" smtClean="0"/>
              <a:t>2023-07-16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341101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C399A04-DD1A-4569-A3AC-4E42BAE8A588}" type="datetimeFigureOut">
              <a:rPr lang="ko-KR" altLang="en-US" smtClean="0"/>
              <a:t>2023-07-16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4155539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CC399A04-DD1A-4569-A3AC-4E42BAE8A588}" type="datetimeFigureOut">
              <a:rPr lang="ko-KR" altLang="en-US" smtClean="0"/>
              <a:t>2023-07-16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1606835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CC399A04-DD1A-4569-A3AC-4E42BAE8A588}" type="datetimeFigureOut">
              <a:rPr lang="ko-KR" altLang="en-US" smtClean="0"/>
              <a:t>2023-07-16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289625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CC399A04-DD1A-4569-A3AC-4E42BAE8A588}" type="datetimeFigureOut">
              <a:rPr lang="ko-KR" altLang="en-US" smtClean="0"/>
              <a:t>2023-07-16</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288444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CC399A04-DD1A-4569-A3AC-4E42BAE8A588}" type="datetimeFigureOut">
              <a:rPr lang="ko-KR" altLang="en-US" smtClean="0"/>
              <a:t>2023-07-16</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212855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399A04-DD1A-4569-A3AC-4E42BAE8A588}" type="datetimeFigureOut">
              <a:rPr lang="ko-KR" altLang="en-US" smtClean="0"/>
              <a:t>2023-07-16</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290944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CC399A04-DD1A-4569-A3AC-4E42BAE8A588}" type="datetimeFigureOut">
              <a:rPr lang="ko-KR" altLang="en-US" smtClean="0"/>
              <a:t>2023-07-16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3036198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CC399A04-DD1A-4569-A3AC-4E42BAE8A588}" type="datetimeFigureOut">
              <a:rPr lang="ko-KR" altLang="en-US" smtClean="0"/>
              <a:t>2023-07-16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4232904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99A04-DD1A-4569-A3AC-4E42BAE8A588}" type="datetimeFigureOut">
              <a:rPr lang="ko-KR" altLang="en-US" smtClean="0"/>
              <a:t>2023-07-16</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7EFB3-21DE-42CE-85FC-D1AD6B43198D}" type="slidenum">
              <a:rPr lang="ko-KR" altLang="en-US" smtClean="0"/>
              <a:t>‹#›</a:t>
            </a:fld>
            <a:endParaRPr lang="ko-KR" altLang="en-US"/>
          </a:p>
        </p:txBody>
      </p:sp>
    </p:spTree>
    <p:extLst>
      <p:ext uri="{BB962C8B-B14F-4D97-AF65-F5344CB8AC3E}">
        <p14:creationId xmlns:p14="http://schemas.microsoft.com/office/powerpoint/2010/main" val="315320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hyperlink" Target="https://upload.wikimedia.org/wikipedia/commons/1/1b/Linux_Distribution_Timeline.svg" TargetMode="Externa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s://anaconda.org/bioconda" TargetMode="External"/><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852568-75F1-E340-8FFB-AF0C8DA6F91E}"/>
              </a:ext>
            </a:extLst>
          </p:cNvPr>
          <p:cNvSpPr txBox="1"/>
          <p:nvPr/>
        </p:nvSpPr>
        <p:spPr>
          <a:xfrm>
            <a:off x="457200" y="3044280"/>
            <a:ext cx="8229600" cy="769441"/>
          </a:xfrm>
          <a:prstGeom prst="rect">
            <a:avLst/>
          </a:prstGeom>
          <a:noFill/>
        </p:spPr>
        <p:txBody>
          <a:bodyPr wrap="square" rtlCol="0">
            <a:spAutoFit/>
          </a:bodyPr>
          <a:lstStyle/>
          <a:p>
            <a:pPr algn="ctr"/>
            <a:r>
              <a:rPr lang="en-US" altLang="ko-KR" sz="4400" dirty="0"/>
              <a:t>Linux</a:t>
            </a:r>
            <a:endParaRPr lang="ko-KR" altLang="en-US" sz="4400" dirty="0"/>
          </a:p>
        </p:txBody>
      </p:sp>
      <p:grpSp>
        <p:nvGrpSpPr>
          <p:cNvPr id="8" name="그룹 7">
            <a:extLst>
              <a:ext uri="{FF2B5EF4-FFF2-40B4-BE49-F238E27FC236}">
                <a16:creationId xmlns:a16="http://schemas.microsoft.com/office/drawing/2014/main" id="{FAA7AF1A-2BEF-EE5E-8C22-64D5B4E8B968}"/>
              </a:ext>
            </a:extLst>
          </p:cNvPr>
          <p:cNvGrpSpPr/>
          <p:nvPr/>
        </p:nvGrpSpPr>
        <p:grpSpPr>
          <a:xfrm>
            <a:off x="642645" y="3813721"/>
            <a:ext cx="7896810" cy="76200"/>
            <a:chOff x="5957595" y="3415177"/>
            <a:chExt cx="7896810" cy="76200"/>
          </a:xfrm>
        </p:grpSpPr>
        <p:sp>
          <p:nvSpPr>
            <p:cNvPr id="6" name="직사각형 5">
              <a:extLst>
                <a:ext uri="{FF2B5EF4-FFF2-40B4-BE49-F238E27FC236}">
                  <a16:creationId xmlns:a16="http://schemas.microsoft.com/office/drawing/2014/main" id="{6027B74F-A833-23A2-68D4-B84450B1E4ED}"/>
                </a:ext>
              </a:extLst>
            </p:cNvPr>
            <p:cNvSpPr/>
            <p:nvPr/>
          </p:nvSpPr>
          <p:spPr>
            <a:xfrm>
              <a:off x="6278854" y="3415177"/>
              <a:ext cx="7575551" cy="76200"/>
            </a:xfrm>
            <a:prstGeom prst="rect">
              <a:avLst/>
            </a:prstGeom>
            <a:solidFill>
              <a:srgbClr val="1F497D"/>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solidFill>
                  <a:prstClr val="black"/>
                </a:solidFill>
                <a:latin typeface="Calibri" panose="020F0502020204030204"/>
                <a:ea typeface="맑은 고딕" panose="020B0503020000020004" pitchFamily="50" charset="-127"/>
              </a:endParaRPr>
            </a:p>
          </p:txBody>
        </p:sp>
        <p:sp>
          <p:nvSpPr>
            <p:cNvPr id="7" name="직사각형 6">
              <a:extLst>
                <a:ext uri="{FF2B5EF4-FFF2-40B4-BE49-F238E27FC236}">
                  <a16:creationId xmlns:a16="http://schemas.microsoft.com/office/drawing/2014/main" id="{4B68E657-3A7D-344E-926F-587F19B0CCF3}"/>
                </a:ext>
              </a:extLst>
            </p:cNvPr>
            <p:cNvSpPr/>
            <p:nvPr/>
          </p:nvSpPr>
          <p:spPr>
            <a:xfrm>
              <a:off x="5957595" y="3415177"/>
              <a:ext cx="321258" cy="76200"/>
            </a:xfrm>
            <a:prstGeom prst="rect">
              <a:avLst/>
            </a:prstGeom>
            <a:solidFill>
              <a:schemeClr val="bg1">
                <a:lumMod val="65000"/>
              </a:schemeClr>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solidFill>
                  <a:prstClr val="black"/>
                </a:solidFill>
                <a:latin typeface="Calibri" panose="020F0502020204030204"/>
                <a:ea typeface="맑은 고딕" panose="020B0503020000020004" pitchFamily="50" charset="-127"/>
              </a:endParaRPr>
            </a:p>
          </p:txBody>
        </p:sp>
      </p:grpSp>
      <p:sp>
        <p:nvSpPr>
          <p:cNvPr id="9" name="TextBox 8">
            <a:extLst>
              <a:ext uri="{FF2B5EF4-FFF2-40B4-BE49-F238E27FC236}">
                <a16:creationId xmlns:a16="http://schemas.microsoft.com/office/drawing/2014/main" id="{DE36578C-E390-539B-3DB1-740312D66AB2}"/>
              </a:ext>
            </a:extLst>
          </p:cNvPr>
          <p:cNvSpPr txBox="1"/>
          <p:nvPr/>
        </p:nvSpPr>
        <p:spPr>
          <a:xfrm>
            <a:off x="6282030" y="3958709"/>
            <a:ext cx="2257425" cy="369332"/>
          </a:xfrm>
          <a:prstGeom prst="rect">
            <a:avLst/>
          </a:prstGeom>
          <a:noFill/>
        </p:spPr>
        <p:txBody>
          <a:bodyPr wrap="square" rtlCol="0">
            <a:spAutoFit/>
          </a:bodyPr>
          <a:lstStyle/>
          <a:p>
            <a:pPr algn="r"/>
            <a:r>
              <a:rPr lang="en-US" altLang="ko-KR" dirty="0"/>
              <a:t>2023. 07. 17</a:t>
            </a:r>
            <a:endParaRPr lang="ko-KR" altLang="en-US" dirty="0"/>
          </a:p>
        </p:txBody>
      </p:sp>
    </p:spTree>
    <p:extLst>
      <p:ext uri="{BB962C8B-B14F-4D97-AF65-F5344CB8AC3E}">
        <p14:creationId xmlns:p14="http://schemas.microsoft.com/office/powerpoint/2010/main" val="91458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523BDC87-71AC-4028-A8A4-3B5BB3D3E637}"/>
              </a:ext>
            </a:extLst>
          </p:cNvPr>
          <p:cNvGraphicFramePr/>
          <p:nvPr/>
        </p:nvGraphicFramePr>
        <p:xfrm>
          <a:off x="4876034" y="1526920"/>
          <a:ext cx="3845651"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차트 4">
            <a:extLst>
              <a:ext uri="{FF2B5EF4-FFF2-40B4-BE49-F238E27FC236}">
                <a16:creationId xmlns:a16="http://schemas.microsoft.com/office/drawing/2014/main" id="{EF9EFD96-7D1E-4569-A6DD-0645E04E90E0}"/>
              </a:ext>
            </a:extLst>
          </p:cNvPr>
          <p:cNvGraphicFramePr/>
          <p:nvPr/>
        </p:nvGraphicFramePr>
        <p:xfrm>
          <a:off x="538267" y="1526920"/>
          <a:ext cx="3845651" cy="432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직사각형 5">
            <a:extLst>
              <a:ext uri="{FF2B5EF4-FFF2-40B4-BE49-F238E27FC236}">
                <a16:creationId xmlns:a16="http://schemas.microsoft.com/office/drawing/2014/main" id="{E8DCADD5-1C74-480A-A27B-71030631C01B}"/>
              </a:ext>
            </a:extLst>
          </p:cNvPr>
          <p:cNvSpPr/>
          <p:nvPr/>
        </p:nvSpPr>
        <p:spPr>
          <a:xfrm>
            <a:off x="6055192" y="6243289"/>
            <a:ext cx="3129639" cy="307777"/>
          </a:xfrm>
          <a:prstGeom prst="rect">
            <a:avLst/>
          </a:prstGeom>
          <a:noFill/>
        </p:spPr>
        <p:txBody>
          <a:bodyPr wrap="square">
            <a:spAutoFit/>
          </a:bodyPr>
          <a:lstStyle/>
          <a:p>
            <a:r>
              <a:rPr lang="ko-KR" altLang="en-US" sz="1000" dirty="0">
                <a:solidFill>
                  <a:schemeClr val="bg1">
                    <a:lumMod val="50000"/>
                  </a:schemeClr>
                </a:solidFill>
                <a:latin typeface="Arial" panose="020B0604020202020204" pitchFamily="34" charset="0"/>
                <a:cs typeface="Arial" panose="020B0604020202020204" pitchFamily="34" charset="0"/>
              </a:rPr>
              <a:t>https://www.top500.org/statistics/list/</a:t>
            </a:r>
          </a:p>
        </p:txBody>
      </p:sp>
      <p:sp>
        <p:nvSpPr>
          <p:cNvPr id="7" name="TextBox 6">
            <a:extLst>
              <a:ext uri="{FF2B5EF4-FFF2-40B4-BE49-F238E27FC236}">
                <a16:creationId xmlns:a16="http://schemas.microsoft.com/office/drawing/2014/main" id="{1091BB43-1593-4401-B140-9B53336C0612}"/>
              </a:ext>
            </a:extLst>
          </p:cNvPr>
          <p:cNvSpPr txBox="1"/>
          <p:nvPr/>
        </p:nvSpPr>
        <p:spPr>
          <a:xfrm>
            <a:off x="1692742" y="5662254"/>
            <a:ext cx="1536700" cy="461665"/>
          </a:xfrm>
          <a:prstGeom prst="rect">
            <a:avLst/>
          </a:prstGeom>
          <a:noFill/>
        </p:spPr>
        <p:txBody>
          <a:bodyPr wrap="square" rtlCol="0">
            <a:spAutoFit/>
          </a:bodyPr>
          <a:lstStyle/>
          <a:p>
            <a:pPr algn="ctr"/>
            <a:r>
              <a:rPr lang="en-US" altLang="ko-KR" sz="2400" b="1" dirty="0"/>
              <a:t>2015</a:t>
            </a:r>
            <a:endParaRPr lang="ko-KR" altLang="en-US" sz="2400" b="1" dirty="0"/>
          </a:p>
        </p:txBody>
      </p:sp>
      <p:sp>
        <p:nvSpPr>
          <p:cNvPr id="8" name="TextBox 7">
            <a:extLst>
              <a:ext uri="{FF2B5EF4-FFF2-40B4-BE49-F238E27FC236}">
                <a16:creationId xmlns:a16="http://schemas.microsoft.com/office/drawing/2014/main" id="{2EDD989A-B8D3-4111-8E6F-C1698ABE01C0}"/>
              </a:ext>
            </a:extLst>
          </p:cNvPr>
          <p:cNvSpPr txBox="1"/>
          <p:nvPr/>
        </p:nvSpPr>
        <p:spPr>
          <a:xfrm>
            <a:off x="6030509" y="5662254"/>
            <a:ext cx="1536700" cy="461665"/>
          </a:xfrm>
          <a:prstGeom prst="rect">
            <a:avLst/>
          </a:prstGeom>
          <a:noFill/>
        </p:spPr>
        <p:txBody>
          <a:bodyPr wrap="square" rtlCol="0">
            <a:spAutoFit/>
          </a:bodyPr>
          <a:lstStyle/>
          <a:p>
            <a:pPr algn="ctr"/>
            <a:r>
              <a:rPr lang="en-US" altLang="ko-KR" sz="2400" b="1" dirty="0"/>
              <a:t>2023</a:t>
            </a:r>
            <a:endParaRPr lang="ko-KR" altLang="en-US" sz="2400" b="1" dirty="0"/>
          </a:p>
        </p:txBody>
      </p:sp>
      <p:sp>
        <p:nvSpPr>
          <p:cNvPr id="9" name="TextBox 8">
            <a:extLst>
              <a:ext uri="{FF2B5EF4-FFF2-40B4-BE49-F238E27FC236}">
                <a16:creationId xmlns:a16="http://schemas.microsoft.com/office/drawing/2014/main" id="{2C9B88CC-98F6-4F98-AD13-80847DAAA91E}"/>
              </a:ext>
            </a:extLst>
          </p:cNvPr>
          <p:cNvSpPr txBox="1"/>
          <p:nvPr/>
        </p:nvSpPr>
        <p:spPr>
          <a:xfrm>
            <a:off x="1812122" y="4299514"/>
            <a:ext cx="1297940" cy="369332"/>
          </a:xfrm>
          <a:prstGeom prst="rect">
            <a:avLst/>
          </a:prstGeom>
          <a:noFill/>
        </p:spPr>
        <p:txBody>
          <a:bodyPr wrap="square" rtlCol="0">
            <a:spAutoFit/>
          </a:bodyPr>
          <a:lstStyle/>
          <a:p>
            <a:pPr algn="ctr"/>
            <a:r>
              <a:rPr lang="en-US" altLang="ko-KR" b="1" dirty="0">
                <a:solidFill>
                  <a:schemeClr val="bg1"/>
                </a:solidFill>
              </a:rPr>
              <a:t>97.8%</a:t>
            </a:r>
            <a:endParaRPr lang="ko-KR" altLang="en-US" b="1" dirty="0">
              <a:solidFill>
                <a:schemeClr val="bg1"/>
              </a:solidFill>
            </a:endParaRPr>
          </a:p>
        </p:txBody>
      </p:sp>
      <p:sp>
        <p:nvSpPr>
          <p:cNvPr id="10" name="TextBox 9">
            <a:extLst>
              <a:ext uri="{FF2B5EF4-FFF2-40B4-BE49-F238E27FC236}">
                <a16:creationId xmlns:a16="http://schemas.microsoft.com/office/drawing/2014/main" id="{67B1252F-C01D-4929-B8A7-5CF2D87500E6}"/>
              </a:ext>
            </a:extLst>
          </p:cNvPr>
          <p:cNvSpPr txBox="1"/>
          <p:nvPr/>
        </p:nvSpPr>
        <p:spPr>
          <a:xfrm>
            <a:off x="6149889" y="4302450"/>
            <a:ext cx="1297940" cy="369332"/>
          </a:xfrm>
          <a:prstGeom prst="rect">
            <a:avLst/>
          </a:prstGeom>
          <a:noFill/>
        </p:spPr>
        <p:txBody>
          <a:bodyPr wrap="square" rtlCol="0">
            <a:spAutoFit/>
          </a:bodyPr>
          <a:lstStyle/>
          <a:p>
            <a:pPr algn="ctr"/>
            <a:r>
              <a:rPr lang="en-US" altLang="ko-KR" b="1" dirty="0">
                <a:solidFill>
                  <a:schemeClr val="bg1"/>
                </a:solidFill>
              </a:rPr>
              <a:t>100%</a:t>
            </a:r>
            <a:endParaRPr lang="ko-KR" altLang="en-US" b="1" dirty="0">
              <a:solidFill>
                <a:schemeClr val="bg1"/>
              </a:solidFill>
            </a:endParaRPr>
          </a:p>
        </p:txBody>
      </p:sp>
      <p:sp>
        <p:nvSpPr>
          <p:cNvPr id="11" name="직사각형 10">
            <a:extLst>
              <a:ext uri="{FF2B5EF4-FFF2-40B4-BE49-F238E27FC236}">
                <a16:creationId xmlns:a16="http://schemas.microsoft.com/office/drawing/2014/main" id="{F187A0E7-9A67-437D-96EE-1474F2CBA236}"/>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OS in top 500 computers</a:t>
            </a:r>
          </a:p>
        </p:txBody>
      </p:sp>
    </p:spTree>
    <p:extLst>
      <p:ext uri="{BB962C8B-B14F-4D97-AF65-F5344CB8AC3E}">
        <p14:creationId xmlns:p14="http://schemas.microsoft.com/office/powerpoint/2010/main" val="32064810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092C6CF-6FC1-4B72-8370-F3C6CAFE5A82}"/>
              </a:ext>
            </a:extLst>
          </p:cNvPr>
          <p:cNvPicPr>
            <a:picLocks noChangeAspect="1"/>
          </p:cNvPicPr>
          <p:nvPr/>
        </p:nvPicPr>
        <p:blipFill>
          <a:blip r:embed="rId2"/>
          <a:stretch>
            <a:fillRect/>
          </a:stretch>
        </p:blipFill>
        <p:spPr>
          <a:xfrm>
            <a:off x="759791" y="1804987"/>
            <a:ext cx="7153275" cy="3248025"/>
          </a:xfrm>
          <a:prstGeom prst="rect">
            <a:avLst/>
          </a:prstGeom>
        </p:spPr>
      </p:pic>
      <p:sp>
        <p:nvSpPr>
          <p:cNvPr id="5" name="직사각형 4">
            <a:extLst>
              <a:ext uri="{FF2B5EF4-FFF2-40B4-BE49-F238E27FC236}">
                <a16:creationId xmlns:a16="http://schemas.microsoft.com/office/drawing/2014/main" id="{DEF3C82A-DF9B-7A1E-0441-623B6C25A524}"/>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Blast</a:t>
            </a:r>
          </a:p>
        </p:txBody>
      </p:sp>
    </p:spTree>
    <p:extLst>
      <p:ext uri="{BB962C8B-B14F-4D97-AF65-F5344CB8AC3E}">
        <p14:creationId xmlns:p14="http://schemas.microsoft.com/office/powerpoint/2010/main" val="2113938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텍스트 개체 틀 2">
                <a:extLst>
                  <a:ext uri="{FF2B5EF4-FFF2-40B4-BE49-F238E27FC236}">
                    <a16:creationId xmlns:a16="http://schemas.microsoft.com/office/drawing/2014/main" id="{D29854F0-C4E5-0D1F-09AB-EFCDD7BFABDC}"/>
                  </a:ext>
                </a:extLst>
              </p:cNvPr>
              <p:cNvSpPr txBox="1">
                <a:spLocks/>
              </p:cNvSpPr>
              <p:nvPr/>
            </p:nvSpPr>
            <p:spPr>
              <a:xfrm>
                <a:off x="84138" y="684213"/>
                <a:ext cx="8961437" cy="2375009"/>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ko-KR" sz="1800" dirty="0">
                    <a:latin typeface="Arial" panose="020B0604020202020204" pitchFamily="34" charset="0"/>
                    <a:cs typeface="Arial" panose="020B0604020202020204" pitchFamily="34" charset="0"/>
                  </a:rPr>
                  <a:t>The expected value E is </a:t>
                </a:r>
                <a:r>
                  <a:rPr lang="en-US" altLang="ko-KR" sz="1800" dirty="0">
                    <a:solidFill>
                      <a:srgbClr val="FF0000"/>
                    </a:solidFill>
                    <a:latin typeface="Arial" panose="020B0604020202020204" pitchFamily="34" charset="0"/>
                    <a:cs typeface="Arial" panose="020B0604020202020204" pitchFamily="34" charset="0"/>
                  </a:rPr>
                  <a:t>the number of alignments with scores greater than or equal to score </a:t>
                </a:r>
                <a14:m>
                  <m:oMath xmlns:m="http://schemas.openxmlformats.org/officeDocument/2006/math">
                    <m:sSup>
                      <m:sSupPr>
                        <m:ctrlPr>
                          <a:rPr lang="en-US" altLang="ko-KR" sz="1800" i="1" dirty="0" smtClean="0">
                            <a:solidFill>
                              <a:srgbClr val="FF0000"/>
                            </a:solidFill>
                            <a:latin typeface="Cambria Math" panose="02040503050406030204" pitchFamily="18" charset="0"/>
                          </a:rPr>
                        </m:ctrlPr>
                      </m:sSupPr>
                      <m:e>
                        <m:r>
                          <a:rPr lang="en-US" altLang="ko-KR" sz="1800" b="1" i="1" dirty="0" smtClean="0">
                            <a:solidFill>
                              <a:srgbClr val="FF0000"/>
                            </a:solidFill>
                            <a:latin typeface="Cambria Math" panose="02040503050406030204" pitchFamily="18" charset="0"/>
                          </a:rPr>
                          <m:t>𝑺</m:t>
                        </m:r>
                      </m:e>
                      <m:sup>
                        <m:r>
                          <a:rPr lang="en-US" altLang="ko-KR" sz="1800" b="1" i="1" dirty="0" smtClean="0">
                            <a:solidFill>
                              <a:srgbClr val="FF0000"/>
                            </a:solidFill>
                            <a:latin typeface="Cambria Math" panose="02040503050406030204" pitchFamily="18" charset="0"/>
                          </a:rPr>
                          <m:t>′</m:t>
                        </m:r>
                      </m:sup>
                    </m:sSup>
                  </m:oMath>
                </a14:m>
                <a:r>
                  <a:rPr lang="en-US" altLang="ko-KR" sz="1800" dirty="0">
                    <a:solidFill>
                      <a:srgbClr val="FF0000"/>
                    </a:solidFill>
                    <a:latin typeface="Arial" panose="020B0604020202020204" pitchFamily="34" charset="0"/>
                    <a:cs typeface="Arial" panose="020B0604020202020204" pitchFamily="34" charset="0"/>
                  </a:rPr>
                  <a:t> </a:t>
                </a:r>
                <a:r>
                  <a:rPr lang="en-US" altLang="ko-KR" sz="1800" dirty="0">
                    <a:latin typeface="Arial" panose="020B0604020202020204" pitchFamily="34" charset="0"/>
                    <a:cs typeface="Arial" panose="020B0604020202020204" pitchFamily="34" charset="0"/>
                  </a:rPr>
                  <a:t>that is expected to occur by chance in a database search.</a:t>
                </a:r>
              </a:p>
              <a:p>
                <a:pPr>
                  <a:lnSpc>
                    <a:spcPct val="150000"/>
                  </a:lnSpc>
                </a:pPr>
                <a:r>
                  <a:rPr lang="en-US" altLang="ko-KR" sz="1800" dirty="0">
                    <a:latin typeface="Arial" panose="020B0604020202020204" pitchFamily="34" charset="0"/>
                    <a:cs typeface="Arial" panose="020B0604020202020204" pitchFamily="34" charset="0"/>
                  </a:rPr>
                  <a:t>Although the range of E values is from 0 to </a:t>
                </a:r>
                <a14:m>
                  <m:oMath xmlns:m="http://schemas.openxmlformats.org/officeDocument/2006/math">
                    <m:r>
                      <a:rPr lang="en-US" altLang="ko-KR" sz="1800" i="1" smtClean="0">
                        <a:latin typeface="Cambria Math" panose="02040503050406030204" pitchFamily="18" charset="0"/>
                        <a:ea typeface="Cambria Math" panose="02040503050406030204" pitchFamily="18" charset="0"/>
                      </a:rPr>
                      <m:t>∞</m:t>
                    </m:r>
                  </m:oMath>
                </a14:m>
                <a:r>
                  <a:rPr lang="en-US" altLang="ko-KR" sz="1800" dirty="0">
                    <a:latin typeface="Arial" panose="020B0604020202020204" pitchFamily="34" charset="0"/>
                    <a:cs typeface="Arial" panose="020B0604020202020204" pitchFamily="34" charset="0"/>
                  </a:rPr>
                  <a:t>, most E value will be</a:t>
                </a:r>
                <a:r>
                  <a:rPr lang="ko-KR" altLang="en-US" sz="1800" dirty="0">
                    <a:latin typeface="Arial" panose="020B0604020202020204" pitchFamily="34" charset="0"/>
                    <a:cs typeface="Arial" panose="020B0604020202020204" pitchFamily="34" charset="0"/>
                  </a:rPr>
                  <a:t> </a:t>
                </a:r>
                <a:r>
                  <a:rPr lang="en-US" altLang="ko-KR" sz="1800" dirty="0">
                    <a:latin typeface="Arial" panose="020B0604020202020204" pitchFamily="34" charset="0"/>
                    <a:cs typeface="Arial" panose="020B0604020202020204" pitchFamily="34" charset="0"/>
                  </a:rPr>
                  <a:t>a decimal between 0 and 1.</a:t>
                </a:r>
              </a:p>
              <a:p>
                <a:pPr>
                  <a:lnSpc>
                    <a:spcPct val="150000"/>
                  </a:lnSpc>
                </a:pPr>
                <a:r>
                  <a:rPr lang="en-US" altLang="ko-KR" sz="1800" dirty="0">
                    <a:latin typeface="Arial" panose="020B0604020202020204" pitchFamily="34" charset="0"/>
                    <a:cs typeface="Arial" panose="020B0604020202020204" pitchFamily="34" charset="0"/>
                  </a:rPr>
                  <a:t>The higher E-value has less low significance and closer to 0 is better.</a:t>
                </a:r>
              </a:p>
            </p:txBody>
          </p:sp>
        </mc:Choice>
        <mc:Fallback xmlns="">
          <p:sp>
            <p:nvSpPr>
              <p:cNvPr id="7" name="텍스트 개체 틀 2">
                <a:extLst>
                  <a:ext uri="{FF2B5EF4-FFF2-40B4-BE49-F238E27FC236}">
                    <a16:creationId xmlns:a16="http://schemas.microsoft.com/office/drawing/2014/main" id="{D29854F0-C4E5-0D1F-09AB-EFCDD7BFABDC}"/>
                  </a:ext>
                </a:extLst>
              </p:cNvPr>
              <p:cNvSpPr txBox="1">
                <a:spLocks noRot="1" noChangeAspect="1" noMove="1" noResize="1" noEditPoints="1" noAdjustHandles="1" noChangeArrowheads="1" noChangeShapeType="1" noTextEdit="1"/>
              </p:cNvSpPr>
              <p:nvPr/>
            </p:nvSpPr>
            <p:spPr>
              <a:xfrm>
                <a:off x="84138" y="684213"/>
                <a:ext cx="8961437" cy="2375009"/>
              </a:xfrm>
              <a:prstGeom prst="rect">
                <a:avLst/>
              </a:prstGeom>
              <a:blipFill>
                <a:blip r:embed="rId2"/>
                <a:stretch>
                  <a:fillRect l="-476" r="-408" b="-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5EA5F2-AA55-7ECF-E0C7-061D67BF3CB3}"/>
                  </a:ext>
                </a:extLst>
              </p:cNvPr>
              <p:cNvSpPr txBox="1"/>
              <p:nvPr/>
            </p:nvSpPr>
            <p:spPr>
              <a:xfrm>
                <a:off x="1384955" y="3414822"/>
                <a:ext cx="6224333" cy="1154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6600" b="1" i="1" smtClean="0">
                          <a:latin typeface="Cambria Math" panose="02040503050406030204" pitchFamily="18" charset="0"/>
                        </a:rPr>
                        <m:t>𝑬</m:t>
                      </m:r>
                      <m:r>
                        <a:rPr lang="en-US" altLang="ko-KR" sz="6600" b="1" i="1" smtClean="0">
                          <a:latin typeface="Cambria Math" panose="02040503050406030204" pitchFamily="18" charset="0"/>
                        </a:rPr>
                        <m:t>=</m:t>
                      </m:r>
                      <m:r>
                        <a:rPr lang="en-US" altLang="ko-KR" sz="6600" b="1" i="1" smtClean="0">
                          <a:latin typeface="Cambria Math" panose="02040503050406030204" pitchFamily="18" charset="0"/>
                        </a:rPr>
                        <m:t>𝒎𝒏</m:t>
                      </m:r>
                      <m:r>
                        <a:rPr lang="en-US" altLang="ko-KR" sz="6600" b="1" i="1" smtClean="0">
                          <a:latin typeface="Cambria Math" panose="02040503050406030204" pitchFamily="18" charset="0"/>
                        </a:rPr>
                        <m:t> × </m:t>
                      </m:r>
                      <m:sSup>
                        <m:sSupPr>
                          <m:ctrlPr>
                            <a:rPr lang="en-US" altLang="ko-KR" sz="6600" b="1" i="1" smtClean="0">
                              <a:latin typeface="Cambria Math" panose="02040503050406030204" pitchFamily="18" charset="0"/>
                              <a:ea typeface="Cambria Math" panose="02040503050406030204" pitchFamily="18" charset="0"/>
                            </a:rPr>
                          </m:ctrlPr>
                        </m:sSupPr>
                        <m:e>
                          <m:r>
                            <a:rPr lang="en-US" altLang="ko-KR" sz="6600" b="1" i="1" smtClean="0">
                              <a:latin typeface="Cambria Math" panose="02040503050406030204" pitchFamily="18" charset="0"/>
                              <a:ea typeface="Cambria Math" panose="02040503050406030204" pitchFamily="18" charset="0"/>
                            </a:rPr>
                            <m:t>𝟐</m:t>
                          </m:r>
                        </m:e>
                        <m:sup>
                          <m:r>
                            <a:rPr lang="en-US" altLang="ko-KR" sz="6600" b="1" i="1" smtClean="0">
                              <a:latin typeface="Cambria Math" panose="02040503050406030204" pitchFamily="18" charset="0"/>
                              <a:ea typeface="Cambria Math" panose="02040503050406030204" pitchFamily="18" charset="0"/>
                            </a:rPr>
                            <m:t>−</m:t>
                          </m:r>
                          <m:sSup>
                            <m:sSupPr>
                              <m:ctrlPr>
                                <a:rPr lang="en-US" altLang="ko-KR" sz="6600" b="1" i="1" smtClean="0">
                                  <a:latin typeface="Cambria Math" panose="02040503050406030204" pitchFamily="18" charset="0"/>
                                  <a:ea typeface="Cambria Math" panose="02040503050406030204" pitchFamily="18" charset="0"/>
                                </a:rPr>
                              </m:ctrlPr>
                            </m:sSupPr>
                            <m:e>
                              <m:r>
                                <a:rPr lang="en-US" altLang="ko-KR" sz="6600" b="1" i="1" smtClean="0">
                                  <a:latin typeface="Cambria Math" panose="02040503050406030204" pitchFamily="18" charset="0"/>
                                  <a:ea typeface="Cambria Math" panose="02040503050406030204" pitchFamily="18" charset="0"/>
                                </a:rPr>
                                <m:t>𝑺</m:t>
                              </m:r>
                            </m:e>
                            <m:sup>
                              <m:r>
                                <a:rPr lang="en-US" altLang="ko-KR" sz="6600" b="1" i="1" smtClean="0">
                                  <a:latin typeface="Cambria Math" panose="02040503050406030204" pitchFamily="18" charset="0"/>
                                  <a:ea typeface="Cambria Math" panose="02040503050406030204" pitchFamily="18" charset="0"/>
                                </a:rPr>
                                <m:t>′</m:t>
                              </m:r>
                            </m:sup>
                          </m:sSup>
                        </m:sup>
                      </m:sSup>
                    </m:oMath>
                  </m:oMathPara>
                </a14:m>
                <a:endParaRPr lang="ko-KR" altLang="en-US" sz="6600" b="1" dirty="0"/>
              </a:p>
            </p:txBody>
          </p:sp>
        </mc:Choice>
        <mc:Fallback xmlns="">
          <p:sp>
            <p:nvSpPr>
              <p:cNvPr id="8" name="TextBox 7">
                <a:extLst>
                  <a:ext uri="{FF2B5EF4-FFF2-40B4-BE49-F238E27FC236}">
                    <a16:creationId xmlns:a16="http://schemas.microsoft.com/office/drawing/2014/main" id="{575EA5F2-AA55-7ECF-E0C7-061D67BF3CB3}"/>
                  </a:ext>
                </a:extLst>
              </p:cNvPr>
              <p:cNvSpPr txBox="1">
                <a:spLocks noRot="1" noChangeAspect="1" noMove="1" noResize="1" noEditPoints="1" noAdjustHandles="1" noChangeArrowheads="1" noChangeShapeType="1" noTextEdit="1"/>
              </p:cNvSpPr>
              <p:nvPr/>
            </p:nvSpPr>
            <p:spPr>
              <a:xfrm>
                <a:off x="1384955" y="3414822"/>
                <a:ext cx="6224333" cy="1154419"/>
              </a:xfrm>
              <a:prstGeom prst="rect">
                <a:avLst/>
              </a:prstGeom>
              <a:blipFill>
                <a:blip r:embed="rId3"/>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6795AEF6-0ED1-EA55-C052-7212A35D62D7}"/>
              </a:ext>
            </a:extLst>
          </p:cNvPr>
          <p:cNvSpPr txBox="1"/>
          <p:nvPr/>
        </p:nvSpPr>
        <p:spPr>
          <a:xfrm>
            <a:off x="1534712" y="4564784"/>
            <a:ext cx="5418667" cy="738664"/>
          </a:xfrm>
          <a:prstGeom prst="rect">
            <a:avLst/>
          </a:prstGeom>
          <a:noFill/>
        </p:spPr>
        <p:txBody>
          <a:bodyPr wrap="square" rtlCol="0">
            <a:spAutoFit/>
          </a:bodyPr>
          <a:lstStyle/>
          <a:p>
            <a:r>
              <a:rPr lang="en-US" altLang="ko-KR" sz="1400" b="1" dirty="0">
                <a:latin typeface="Arial" panose="020B0604020202020204" pitchFamily="34" charset="0"/>
                <a:cs typeface="Arial" panose="020B0604020202020204" pitchFamily="34" charset="0"/>
              </a:rPr>
              <a:t>m : Subject length</a:t>
            </a:r>
          </a:p>
          <a:p>
            <a:r>
              <a:rPr lang="en-US" altLang="ko-KR" sz="1400" b="1" dirty="0">
                <a:latin typeface="Arial" panose="020B0604020202020204" pitchFamily="34" charset="0"/>
                <a:cs typeface="Arial" panose="020B0604020202020204" pitchFamily="34" charset="0"/>
              </a:rPr>
              <a:t>n : Query length</a:t>
            </a:r>
          </a:p>
          <a:p>
            <a:r>
              <a:rPr lang="en-US" altLang="ko-KR" sz="1400" b="1" dirty="0">
                <a:latin typeface="Arial" panose="020B0604020202020204" pitchFamily="34" charset="0"/>
                <a:cs typeface="Arial" panose="020B0604020202020204" pitchFamily="34" charset="0"/>
              </a:rPr>
              <a:t>S’: Bit score</a:t>
            </a:r>
          </a:p>
        </p:txBody>
      </p:sp>
      <p:sp>
        <p:nvSpPr>
          <p:cNvPr id="10" name="직사각형 9">
            <a:extLst>
              <a:ext uri="{FF2B5EF4-FFF2-40B4-BE49-F238E27FC236}">
                <a16:creationId xmlns:a16="http://schemas.microsoft.com/office/drawing/2014/main" id="{4DF3AB1D-2E42-A9D2-4171-A773A757F85E}"/>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E-value</a:t>
            </a:r>
          </a:p>
        </p:txBody>
      </p:sp>
    </p:spTree>
    <p:extLst>
      <p:ext uri="{BB962C8B-B14F-4D97-AF65-F5344CB8AC3E}">
        <p14:creationId xmlns:p14="http://schemas.microsoft.com/office/powerpoint/2010/main" val="35378473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9E38C17E-E103-4AE9-99BC-1788A73E11B0}"/>
              </a:ext>
            </a:extLst>
          </p:cNvPr>
          <p:cNvSpPr>
            <a:spLocks noGrp="1"/>
          </p:cNvSpPr>
          <p:nvPr>
            <p:ph type="body" sz="quarter" idx="4294967295"/>
          </p:nvPr>
        </p:nvSpPr>
        <p:spPr>
          <a:xfrm>
            <a:off x="0" y="865717"/>
            <a:ext cx="8961438" cy="2908300"/>
          </a:xfrm>
        </p:spPr>
        <p:txBody>
          <a:bodyPr>
            <a:normAutofit/>
          </a:bodyPr>
          <a:lstStyle/>
          <a:p>
            <a:r>
              <a:rPr lang="en-US" altLang="ko-KR" sz="2000" dirty="0">
                <a:latin typeface="Arial" panose="020B0604020202020204" pitchFamily="34" charset="0"/>
                <a:cs typeface="Arial" panose="020B0604020202020204" pitchFamily="34" charset="0"/>
              </a:rPr>
              <a:t>blast download </a:t>
            </a:r>
          </a:p>
          <a:p>
            <a:pPr lvl="1"/>
            <a:r>
              <a:rPr lang="da-DK" altLang="ko-KR" sz="1600" dirty="0">
                <a:latin typeface="Arial" panose="020B0604020202020204" pitchFamily="34" charset="0"/>
                <a:cs typeface="Arial" panose="020B0604020202020204" pitchFamily="34" charset="0"/>
              </a:rPr>
              <a:t>wget https://ftp.ncbi.nlm.nih.gov/blast/executables/blast+/LATEST/ncbi-blast-2.14.0+-src.tar.gz</a:t>
            </a:r>
            <a:endParaRPr lang="en-US" altLang="ko-KR" sz="16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configure</a:t>
            </a:r>
          </a:p>
          <a:p>
            <a:pPr lvl="1"/>
            <a:r>
              <a:rPr lang="en-US" altLang="ko-KR" sz="2000" dirty="0">
                <a:latin typeface="Arial" panose="020B0604020202020204" pitchFamily="34" charset="0"/>
                <a:cs typeface="Arial" panose="020B0604020202020204" pitchFamily="34" charset="0"/>
              </a:rPr>
              <a:t>./configure --prefix=[install location]</a:t>
            </a:r>
          </a:p>
          <a:p>
            <a:r>
              <a:rPr lang="en-US" altLang="ko-KR" sz="2000" dirty="0">
                <a:latin typeface="Arial" panose="020B0604020202020204" pitchFamily="34" charset="0"/>
                <a:cs typeface="Arial" panose="020B0604020202020204" pitchFamily="34" charset="0"/>
              </a:rPr>
              <a:t>make</a:t>
            </a:r>
          </a:p>
          <a:p>
            <a:r>
              <a:rPr lang="en-US" altLang="ko-KR" sz="2000" dirty="0">
                <a:latin typeface="Arial" panose="020B0604020202020204" pitchFamily="34" charset="0"/>
                <a:cs typeface="Arial" panose="020B0604020202020204" pitchFamily="34" charset="0"/>
              </a:rPr>
              <a:t>make install</a:t>
            </a:r>
            <a:endParaRPr lang="ko-KR" altLang="en-US" sz="2000" dirty="0">
              <a:latin typeface="Arial" panose="020B0604020202020204" pitchFamily="34" charset="0"/>
              <a:cs typeface="Arial" panose="020B0604020202020204" pitchFamily="34" charset="0"/>
            </a:endParaRPr>
          </a:p>
        </p:txBody>
      </p:sp>
      <p:pic>
        <p:nvPicPr>
          <p:cNvPr id="11" name="그림 10">
            <a:extLst>
              <a:ext uri="{FF2B5EF4-FFF2-40B4-BE49-F238E27FC236}">
                <a16:creationId xmlns:a16="http://schemas.microsoft.com/office/drawing/2014/main" id="{37381D8B-62B0-4175-8733-CD6F301E7952}"/>
              </a:ext>
            </a:extLst>
          </p:cNvPr>
          <p:cNvPicPr>
            <a:picLocks noChangeAspect="1"/>
          </p:cNvPicPr>
          <p:nvPr/>
        </p:nvPicPr>
        <p:blipFill>
          <a:blip r:embed="rId2"/>
          <a:stretch>
            <a:fillRect/>
          </a:stretch>
        </p:blipFill>
        <p:spPr>
          <a:xfrm>
            <a:off x="139700" y="3856567"/>
            <a:ext cx="8905875" cy="2057400"/>
          </a:xfrm>
          <a:prstGeom prst="rect">
            <a:avLst/>
          </a:prstGeom>
        </p:spPr>
      </p:pic>
      <p:cxnSp>
        <p:nvCxnSpPr>
          <p:cNvPr id="13" name="직선 연결선 12">
            <a:extLst>
              <a:ext uri="{FF2B5EF4-FFF2-40B4-BE49-F238E27FC236}">
                <a16:creationId xmlns:a16="http://schemas.microsoft.com/office/drawing/2014/main" id="{856EAF9E-167C-49F7-B2F3-3AA383B7C164}"/>
              </a:ext>
            </a:extLst>
          </p:cNvPr>
          <p:cNvCxnSpPr/>
          <p:nvPr/>
        </p:nvCxnSpPr>
        <p:spPr>
          <a:xfrm>
            <a:off x="2116667" y="4021667"/>
            <a:ext cx="6163733"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sp>
        <p:nvSpPr>
          <p:cNvPr id="4" name="직사각형 3">
            <a:extLst>
              <a:ext uri="{FF2B5EF4-FFF2-40B4-BE49-F238E27FC236}">
                <a16:creationId xmlns:a16="http://schemas.microsoft.com/office/drawing/2014/main" id="{6CB829AC-E02F-0CFD-5E61-9F599BAC7B28}"/>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Blast installation</a:t>
            </a:r>
          </a:p>
        </p:txBody>
      </p:sp>
    </p:spTree>
    <p:extLst>
      <p:ext uri="{BB962C8B-B14F-4D97-AF65-F5344CB8AC3E}">
        <p14:creationId xmlns:p14="http://schemas.microsoft.com/office/powerpoint/2010/main" val="19132772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B7321B39-2A66-419F-B937-66382ED617A0}"/>
              </a:ext>
            </a:extLst>
          </p:cNvPr>
          <p:cNvSpPr>
            <a:spLocks noGrp="1"/>
          </p:cNvSpPr>
          <p:nvPr>
            <p:ph type="body" sz="quarter" idx="4294967295"/>
          </p:nvPr>
        </p:nvSpPr>
        <p:spPr>
          <a:xfrm>
            <a:off x="0" y="872706"/>
            <a:ext cx="8961438" cy="457200"/>
          </a:xfrm>
        </p:spPr>
        <p:txBody>
          <a:bodyPr>
            <a:normAutofit/>
          </a:bodyPr>
          <a:lstStyle/>
          <a:p>
            <a:r>
              <a:rPr lang="en-US" altLang="ko-KR" sz="1800" dirty="0">
                <a:latin typeface="Arial" panose="020B0604020202020204" pitchFamily="34" charset="0"/>
                <a:cs typeface="Arial" panose="020B0604020202020204" pitchFamily="34" charset="0"/>
              </a:rPr>
              <a:t>makeblastdb -in &lt;db.fasta&gt;</a:t>
            </a:r>
            <a:r>
              <a:rPr lang="ko-KR" altLang="en-US" sz="1800" dirty="0">
                <a:latin typeface="Arial" panose="020B0604020202020204" pitchFamily="34" charset="0"/>
                <a:cs typeface="Arial" panose="020B0604020202020204" pitchFamily="34" charset="0"/>
              </a:rPr>
              <a:t> </a:t>
            </a:r>
            <a:r>
              <a:rPr lang="en-US" altLang="ko-KR" sz="1800" dirty="0">
                <a:latin typeface="Arial" panose="020B0604020202020204" pitchFamily="34" charset="0"/>
                <a:cs typeface="Arial" panose="020B0604020202020204" pitchFamily="34" charset="0"/>
              </a:rPr>
              <a:t>-dbtype nucl</a:t>
            </a:r>
            <a:endParaRPr lang="ko-KR" altLang="en-US" sz="1800"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A704B890-D04F-4818-8B14-E2A9E5C3F979}"/>
              </a:ext>
            </a:extLst>
          </p:cNvPr>
          <p:cNvGraphicFramePr>
            <a:graphicFrameLocks noGrp="1"/>
          </p:cNvGraphicFramePr>
          <p:nvPr/>
        </p:nvGraphicFramePr>
        <p:xfrm>
          <a:off x="214200" y="1635067"/>
          <a:ext cx="8715600" cy="98524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fontAlgn="t"/>
                      <a:r>
                        <a:rPr lang="en-US" sz="1200" b="1" i="0" dirty="0">
                          <a:effectLst/>
                          <a:latin typeface="inherit"/>
                        </a:rPr>
                        <a:t>-in</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Input file/database name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fontAlgn="t"/>
                      <a:r>
                        <a:rPr lang="en-US" sz="1200" b="1" i="0" dirty="0">
                          <a:effectLst/>
                          <a:latin typeface="inherit"/>
                        </a:rPr>
                        <a:t>-dbtype</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Molecule type of target db(String, nucl, prot), nucl = nucleotide, prot = protein</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bl>
          </a:graphicData>
        </a:graphic>
      </p:graphicFrame>
      <p:sp>
        <p:nvSpPr>
          <p:cNvPr id="7" name="직사각형 6">
            <a:extLst>
              <a:ext uri="{FF2B5EF4-FFF2-40B4-BE49-F238E27FC236}">
                <a16:creationId xmlns:a16="http://schemas.microsoft.com/office/drawing/2014/main" id="{511DA42E-160C-E0DF-4845-53ABFE4DAB52}"/>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Make database</a:t>
            </a:r>
          </a:p>
        </p:txBody>
      </p:sp>
    </p:spTree>
    <p:extLst>
      <p:ext uri="{BB962C8B-B14F-4D97-AF65-F5344CB8AC3E}">
        <p14:creationId xmlns:p14="http://schemas.microsoft.com/office/powerpoint/2010/main" val="2938310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50240F18-E93F-4C06-8DB2-3186B827D44B}"/>
              </a:ext>
            </a:extLst>
          </p:cNvPr>
          <p:cNvSpPr>
            <a:spLocks noGrp="1"/>
          </p:cNvSpPr>
          <p:nvPr>
            <p:ph type="body" sz="quarter" idx="4294967295"/>
          </p:nvPr>
        </p:nvSpPr>
        <p:spPr>
          <a:xfrm>
            <a:off x="0" y="684213"/>
            <a:ext cx="8602663" cy="923925"/>
          </a:xfrm>
        </p:spPr>
        <p:txBody>
          <a:bodyPr vert="horz" lIns="91440" tIns="45720" rIns="91440" bIns="45720" rtlCol="0">
            <a:normAutofit/>
          </a:bodyPr>
          <a:lstStyle/>
          <a:p>
            <a:r>
              <a:rPr lang="en-US" altLang="ko-KR" sz="1800" dirty="0">
                <a:latin typeface="Arial" panose="020B0604020202020204" pitchFamily="34" charset="0"/>
                <a:cs typeface="Arial" panose="020B0604020202020204" pitchFamily="34" charset="0"/>
              </a:rPr>
              <a:t>blastn -query &lt;query.fa&gt; -db &lt;db.fa&gt; -dust no -soft_masking false -outfmt 6</a:t>
            </a:r>
            <a:r>
              <a:rPr lang="ko-KR" altLang="en-US" sz="1800" dirty="0">
                <a:latin typeface="Arial" panose="020B0604020202020204" pitchFamily="34" charset="0"/>
                <a:cs typeface="Arial" panose="020B0604020202020204" pitchFamily="34" charset="0"/>
              </a:rPr>
              <a:t> </a:t>
            </a:r>
            <a:r>
              <a:rPr lang="en-US" altLang="ko-KR" sz="1800" dirty="0">
                <a:latin typeface="Arial" panose="020B0604020202020204" pitchFamily="34" charset="0"/>
                <a:cs typeface="Arial" panose="020B0604020202020204" pitchFamily="34" charset="0"/>
              </a:rPr>
              <a:t>-out</a:t>
            </a:r>
            <a:r>
              <a:rPr lang="ko-KR" altLang="en-US" sz="1800" dirty="0">
                <a:latin typeface="Arial" panose="020B0604020202020204" pitchFamily="34" charset="0"/>
                <a:cs typeface="Arial" panose="020B0604020202020204" pitchFamily="34" charset="0"/>
              </a:rPr>
              <a:t> </a:t>
            </a:r>
            <a:r>
              <a:rPr lang="en-US" altLang="ko-KR" sz="1800" dirty="0">
                <a:latin typeface="Arial" panose="020B0604020202020204" pitchFamily="34" charset="0"/>
                <a:cs typeface="Arial" panose="020B0604020202020204" pitchFamily="34" charset="0"/>
              </a:rPr>
              <a:t>blast.out</a:t>
            </a:r>
          </a:p>
        </p:txBody>
      </p:sp>
      <p:graphicFrame>
        <p:nvGraphicFramePr>
          <p:cNvPr id="4" name="표 3">
            <a:extLst>
              <a:ext uri="{FF2B5EF4-FFF2-40B4-BE49-F238E27FC236}">
                <a16:creationId xmlns:a16="http://schemas.microsoft.com/office/drawing/2014/main" id="{D30A7ED9-820B-4F3D-BC5B-1F0C284831FC}"/>
              </a:ext>
            </a:extLst>
          </p:cNvPr>
          <p:cNvGraphicFramePr>
            <a:graphicFrameLocks noGrp="1"/>
          </p:cNvGraphicFramePr>
          <p:nvPr/>
        </p:nvGraphicFramePr>
        <p:xfrm>
          <a:off x="214200" y="1689578"/>
          <a:ext cx="8715600" cy="455932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fontAlgn="t"/>
                      <a:r>
                        <a:rPr lang="en-US" sz="1200" b="1" i="0" dirty="0">
                          <a:effectLst/>
                          <a:latin typeface="inherit"/>
                        </a:rPr>
                        <a:t>-query</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Query file name.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fontAlgn="t"/>
                      <a:r>
                        <a:rPr lang="en-US" sz="1200" b="1" i="0" dirty="0">
                          <a:effectLst/>
                          <a:latin typeface="inherit"/>
                        </a:rPr>
                        <a:t>-db</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BLAST database name.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0">
                <a:tc>
                  <a:txBody>
                    <a:bodyPr/>
                    <a:lstStyle/>
                    <a:p>
                      <a:pPr fontAlgn="t"/>
                      <a:r>
                        <a:rPr lang="en-US" sz="1200" b="1" i="0" dirty="0">
                          <a:effectLst/>
                          <a:latin typeface="inherit"/>
                        </a:rPr>
                        <a:t>-out</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Output file name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0">
                <a:tc>
                  <a:txBody>
                    <a:bodyPr/>
                    <a:lstStyle/>
                    <a:p>
                      <a:pPr fontAlgn="t"/>
                      <a:r>
                        <a:rPr lang="en-US" sz="1200" b="1" i="0" dirty="0">
                          <a:effectLst/>
                          <a:latin typeface="inherit"/>
                        </a:rPr>
                        <a:t>-word_size</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Length of initial exact match. (Default : 11)</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r h="145440">
                <a:tc>
                  <a:txBody>
                    <a:bodyPr/>
                    <a:lstStyle/>
                    <a:p>
                      <a:pPr fontAlgn="t"/>
                      <a:r>
                        <a:rPr lang="en-US" sz="1200" b="1" i="0" dirty="0">
                          <a:effectLst/>
                          <a:latin typeface="inherit"/>
                        </a:rPr>
                        <a:t>-num_threads</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Number of threads (CPUs) to use in blast search.</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596900"/>
                  </a:ext>
                </a:extLst>
              </a:tr>
              <a:tr h="145440">
                <a:tc>
                  <a:txBody>
                    <a:bodyPr/>
                    <a:lstStyle/>
                    <a:p>
                      <a:pPr fontAlgn="t"/>
                      <a:r>
                        <a:rPr lang="en-US" sz="1200" b="1" i="0" dirty="0">
                          <a:effectLst/>
                          <a:latin typeface="inherit"/>
                        </a:rPr>
                        <a:t>-dust</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Filter query sequence with dust.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7558717"/>
                  </a:ext>
                </a:extLst>
              </a:tr>
              <a:tr h="0">
                <a:tc>
                  <a:txBody>
                    <a:bodyPr/>
                    <a:lstStyle/>
                    <a:p>
                      <a:pPr fontAlgn="t"/>
                      <a:r>
                        <a:rPr lang="en-US" sz="1200" b="1" i="0" dirty="0">
                          <a:effectLst/>
                          <a:latin typeface="inherit"/>
                        </a:rPr>
                        <a:t>-soft_masking</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Apply filtering locations as soft masks (i.e., only for finding initial matches).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549573"/>
                  </a:ext>
                </a:extLst>
              </a:tr>
              <a:tr h="0">
                <a:tc>
                  <a:txBody>
                    <a:bodyPr/>
                    <a:lstStyle/>
                    <a:p>
                      <a:pPr fontAlgn="t"/>
                      <a:r>
                        <a:rPr lang="en-US" sz="1200" b="1" i="0" dirty="0">
                          <a:effectLst/>
                          <a:latin typeface="inherit"/>
                        </a:rPr>
                        <a:t>-outfmt</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alignment view options:</a:t>
                      </a:r>
                    </a:p>
                    <a:p>
                      <a:pPr fontAlgn="t"/>
                      <a:r>
                        <a:rPr lang="en-US" sz="1200" b="0" i="0" dirty="0">
                          <a:effectLst/>
                          <a:latin typeface="inherit"/>
                        </a:rPr>
                        <a:t>     </a:t>
                      </a:r>
                      <a:r>
                        <a:rPr lang="en-US" sz="1200" b="0" i="0" dirty="0">
                          <a:solidFill>
                            <a:srgbClr val="FF0000"/>
                          </a:solidFill>
                          <a:effectLst/>
                          <a:latin typeface="inherit"/>
                        </a:rPr>
                        <a:t>0 = Pairwise</a:t>
                      </a:r>
                      <a:r>
                        <a:rPr lang="en-US" sz="1200" b="0" i="0" dirty="0">
                          <a:effectLst/>
                          <a:latin typeface="inherit"/>
                        </a:rPr>
                        <a:t>,     1 = Query-anchored showing identities,</a:t>
                      </a:r>
                    </a:p>
                    <a:p>
                      <a:pPr fontAlgn="t"/>
                      <a:r>
                        <a:rPr lang="en-US" sz="1200" b="0" i="0" dirty="0">
                          <a:effectLst/>
                          <a:latin typeface="inherit"/>
                        </a:rPr>
                        <a:t>     2 = Query-anchored no identities,     3 = Flat query-anchored showing identities,</a:t>
                      </a:r>
                    </a:p>
                    <a:p>
                      <a:pPr fontAlgn="t"/>
                      <a:r>
                        <a:rPr lang="en-US" sz="1200" b="0" i="0" dirty="0">
                          <a:effectLst/>
                          <a:latin typeface="inherit"/>
                        </a:rPr>
                        <a:t>     4 = Flat query-anchored no identities,     5 = BLAST XML,</a:t>
                      </a:r>
                    </a:p>
                    <a:p>
                      <a:pPr fontAlgn="t"/>
                      <a:r>
                        <a:rPr lang="en-US" sz="1200" b="0" i="0" dirty="0">
                          <a:effectLst/>
                          <a:latin typeface="inherit"/>
                        </a:rPr>
                        <a:t>     </a:t>
                      </a:r>
                      <a:r>
                        <a:rPr lang="en-US" sz="1200" b="0" i="0" dirty="0">
                          <a:solidFill>
                            <a:srgbClr val="FF0000"/>
                          </a:solidFill>
                          <a:effectLst/>
                          <a:latin typeface="inherit"/>
                        </a:rPr>
                        <a:t>6 = Tabular</a:t>
                      </a:r>
                      <a:r>
                        <a:rPr lang="en-US" sz="1200" b="0" i="0" dirty="0">
                          <a:effectLst/>
                          <a:latin typeface="inherit"/>
                        </a:rPr>
                        <a:t>,     7 = Tabular with comment lines,</a:t>
                      </a:r>
                    </a:p>
                    <a:p>
                      <a:pPr fontAlgn="t"/>
                      <a:r>
                        <a:rPr lang="en-US" sz="1200" b="0" i="0" dirty="0">
                          <a:effectLst/>
                          <a:latin typeface="inherit"/>
                        </a:rPr>
                        <a:t>     8 = Seqalign (Text ASN.1),     9 = Seqalign (Binary ASN.1),</a:t>
                      </a:r>
                    </a:p>
                    <a:p>
                      <a:pPr fontAlgn="t"/>
                      <a:r>
                        <a:rPr lang="en-US" sz="1200" b="0" i="0" dirty="0">
                          <a:effectLst/>
                          <a:latin typeface="inherit"/>
                        </a:rPr>
                        <a:t>    </a:t>
                      </a:r>
                      <a:r>
                        <a:rPr lang="en-US" sz="1200" b="0" i="0" dirty="0">
                          <a:solidFill>
                            <a:srgbClr val="FF0000"/>
                          </a:solidFill>
                          <a:effectLst/>
                          <a:latin typeface="inherit"/>
                        </a:rPr>
                        <a:t>10 = Comma-separated values</a:t>
                      </a:r>
                      <a:r>
                        <a:rPr lang="en-US" sz="1200" b="0" i="0" dirty="0">
                          <a:effectLst/>
                          <a:latin typeface="inherit"/>
                        </a:rPr>
                        <a:t>,    11 = BLAST archive (ASN.1),</a:t>
                      </a:r>
                    </a:p>
                    <a:p>
                      <a:pPr fontAlgn="t"/>
                      <a:r>
                        <a:rPr lang="en-US" sz="1200" b="0" i="0" dirty="0">
                          <a:effectLst/>
                          <a:latin typeface="inherit"/>
                        </a:rPr>
                        <a:t>    12 = Seqalign (JSON),    13 = Multiple-file BLAST JSON,</a:t>
                      </a:r>
                    </a:p>
                    <a:p>
                      <a:pPr fontAlgn="t"/>
                      <a:r>
                        <a:rPr lang="en-US" sz="1200" b="0" i="0" dirty="0">
                          <a:effectLst/>
                          <a:latin typeface="inherit"/>
                        </a:rPr>
                        <a:t>    14 = Multiple-file BLAST XML2,    15 = Single-file BLAST JSON,</a:t>
                      </a:r>
                    </a:p>
                    <a:p>
                      <a:pPr fontAlgn="t"/>
                      <a:r>
                        <a:rPr lang="en-US" sz="1200" b="0" i="0" dirty="0">
                          <a:effectLst/>
                          <a:latin typeface="inherit"/>
                        </a:rPr>
                        <a:t>    16 = Single-file BLAST XML2,    </a:t>
                      </a:r>
                      <a:r>
                        <a:rPr lang="en-US" sz="1200" b="0" i="0" dirty="0">
                          <a:solidFill>
                            <a:srgbClr val="FF0000"/>
                          </a:solidFill>
                          <a:effectLst/>
                          <a:latin typeface="inherit"/>
                        </a:rPr>
                        <a:t>17 = Sequence Alignment/Map (SAM)</a:t>
                      </a:r>
                      <a:r>
                        <a:rPr lang="en-US" sz="1200" b="0" i="0" dirty="0">
                          <a:solidFill>
                            <a:schemeClr val="tx1"/>
                          </a:solidFill>
                          <a:effectLst/>
                          <a:latin typeface="inherit"/>
                        </a:rPr>
                        <a:t>,</a:t>
                      </a:r>
                    </a:p>
                    <a:p>
                      <a:pPr fontAlgn="t"/>
                      <a:r>
                        <a:rPr lang="en-US" sz="1200" b="0" i="0" dirty="0">
                          <a:effectLst/>
                          <a:latin typeface="inherit"/>
                        </a:rPr>
                        <a:t>    18 = Organism Report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931776"/>
                  </a:ext>
                </a:extLst>
              </a:tr>
            </a:tbl>
          </a:graphicData>
        </a:graphic>
      </p:graphicFrame>
      <p:sp>
        <p:nvSpPr>
          <p:cNvPr id="5" name="직사각형 4">
            <a:extLst>
              <a:ext uri="{FF2B5EF4-FFF2-40B4-BE49-F238E27FC236}">
                <a16:creationId xmlns:a16="http://schemas.microsoft.com/office/drawing/2014/main" id="{B03AF7DA-1928-C771-C268-BAB2C5A2DC27}"/>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BLASTN</a:t>
            </a:r>
          </a:p>
        </p:txBody>
      </p:sp>
    </p:spTree>
    <p:extLst>
      <p:ext uri="{BB962C8B-B14F-4D97-AF65-F5344CB8AC3E}">
        <p14:creationId xmlns:p14="http://schemas.microsoft.com/office/powerpoint/2010/main" val="22805783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642E4FAC-24FC-48C2-B1DC-80D1EA8E0FBD}"/>
              </a:ext>
            </a:extLst>
          </p:cNvPr>
          <p:cNvSpPr>
            <a:spLocks noGrp="1"/>
          </p:cNvSpPr>
          <p:nvPr>
            <p:ph type="body" sz="quarter" idx="4294967295"/>
          </p:nvPr>
        </p:nvSpPr>
        <p:spPr>
          <a:xfrm>
            <a:off x="182562" y="865188"/>
            <a:ext cx="8961438" cy="457200"/>
          </a:xfrm>
        </p:spPr>
        <p:txBody>
          <a:bodyPr vert="horz" lIns="91440" tIns="45720" rIns="91440" bIns="45720" rtlCol="0">
            <a:normAutofit/>
          </a:bodyPr>
          <a:lstStyle/>
          <a:p>
            <a:r>
              <a:rPr lang="en-US" altLang="ko-KR" sz="1800" dirty="0">
                <a:latin typeface="Arial" panose="020B0604020202020204" pitchFamily="34" charset="0"/>
                <a:cs typeface="Arial" panose="020B0604020202020204" pitchFamily="34" charset="0"/>
              </a:rPr>
              <a:t>outfmt = 0 (pairwise)</a:t>
            </a:r>
            <a:endParaRPr lang="ko-KR" altLang="en-US" sz="1800" dirty="0">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266E74AD-7BB1-4B09-ACCB-F6BE5F7EAF18}"/>
              </a:ext>
            </a:extLst>
          </p:cNvPr>
          <p:cNvSpPr/>
          <p:nvPr/>
        </p:nvSpPr>
        <p:spPr>
          <a:xfrm>
            <a:off x="4008436" y="684213"/>
            <a:ext cx="4953002" cy="5693866"/>
          </a:xfrm>
          <a:prstGeom prst="rect">
            <a:avLst/>
          </a:prstGeom>
          <a:solidFill>
            <a:schemeClr val="tx1"/>
          </a:solidFill>
        </p:spPr>
        <p:txBody>
          <a:bodyPr wrap="square">
            <a:spAutoFit/>
          </a:bodyPr>
          <a:lstStyle/>
          <a:p>
            <a:r>
              <a:rPr lang="ko-KR" altLang="en-US" sz="700" dirty="0">
                <a:solidFill>
                  <a:schemeClr val="bg1"/>
                </a:solidFill>
              </a:rPr>
              <a:t>BLASTN 2.6.0+</a:t>
            </a:r>
          </a:p>
          <a:p>
            <a:endParaRPr lang="ko-KR" altLang="en-US" sz="700" dirty="0">
              <a:solidFill>
                <a:schemeClr val="bg1"/>
              </a:solidFill>
            </a:endParaRPr>
          </a:p>
          <a:p>
            <a:endParaRPr lang="ko-KR" altLang="en-US" sz="700" dirty="0">
              <a:solidFill>
                <a:schemeClr val="bg1"/>
              </a:solidFill>
            </a:endParaRPr>
          </a:p>
          <a:p>
            <a:r>
              <a:rPr lang="ko-KR" altLang="en-US" sz="700" dirty="0">
                <a:solidFill>
                  <a:schemeClr val="bg1"/>
                </a:solidFill>
              </a:rPr>
              <a:t>Reference: Zheng Zhang, Scott Schwartz, Lukas Wagner, and Webb</a:t>
            </a:r>
          </a:p>
          <a:p>
            <a:r>
              <a:rPr lang="ko-KR" altLang="en-US" sz="700" dirty="0">
                <a:solidFill>
                  <a:schemeClr val="bg1"/>
                </a:solidFill>
              </a:rPr>
              <a:t>Miller (2000), "A greedy algorithm for aligning DNA sequences", J</a:t>
            </a:r>
          </a:p>
          <a:p>
            <a:r>
              <a:rPr lang="ko-KR" altLang="en-US" sz="700" dirty="0">
                <a:solidFill>
                  <a:schemeClr val="bg1"/>
                </a:solidFill>
              </a:rPr>
              <a:t>Comput Biol 2000; 7(1-2):203-14.</a:t>
            </a:r>
          </a:p>
          <a:p>
            <a:endParaRPr lang="ko-KR" altLang="en-US" sz="700" dirty="0">
              <a:solidFill>
                <a:schemeClr val="bg1"/>
              </a:solidFill>
            </a:endParaRPr>
          </a:p>
          <a:p>
            <a:endParaRPr lang="ko-KR" altLang="en-US" sz="700" dirty="0">
              <a:solidFill>
                <a:schemeClr val="bg1"/>
              </a:solidFill>
            </a:endParaRPr>
          </a:p>
          <a:p>
            <a:endParaRPr lang="ko-KR" altLang="en-US" sz="700" dirty="0">
              <a:solidFill>
                <a:schemeClr val="bg1"/>
              </a:solidFill>
            </a:endParaRPr>
          </a:p>
          <a:p>
            <a:r>
              <a:rPr lang="ko-KR" altLang="en-US" sz="700" dirty="0">
                <a:solidFill>
                  <a:schemeClr val="bg1"/>
                </a:solidFill>
              </a:rPr>
              <a:t>Database: Athaliana_167_TAIR9.fa</a:t>
            </a:r>
          </a:p>
          <a:p>
            <a:r>
              <a:rPr lang="ko-KR" altLang="en-US" sz="700" dirty="0">
                <a:solidFill>
                  <a:schemeClr val="bg1"/>
                </a:solidFill>
              </a:rPr>
              <a:t>           7 sequences; 119,667,750 total letters</a:t>
            </a:r>
          </a:p>
          <a:p>
            <a:endParaRPr lang="ko-KR" altLang="en-US" sz="700" dirty="0">
              <a:solidFill>
                <a:schemeClr val="bg1"/>
              </a:solidFill>
            </a:endParaRPr>
          </a:p>
          <a:p>
            <a:endParaRPr lang="ko-KR" altLang="en-US" sz="700" dirty="0">
              <a:solidFill>
                <a:schemeClr val="bg1"/>
              </a:solidFill>
            </a:endParaRPr>
          </a:p>
          <a:p>
            <a:endParaRPr lang="ko-KR" altLang="en-US" sz="700" dirty="0">
              <a:solidFill>
                <a:schemeClr val="bg1"/>
              </a:solidFill>
            </a:endParaRPr>
          </a:p>
          <a:p>
            <a:r>
              <a:rPr lang="ko-KR" altLang="en-US" sz="700" dirty="0">
                <a:solidFill>
                  <a:schemeClr val="bg1"/>
                </a:solidFill>
              </a:rPr>
              <a:t>Query= ATCG00500.1 pacid=19637947 polypeptide=ATCG00500.1 locus=ATCG00500</a:t>
            </a:r>
          </a:p>
          <a:p>
            <a:r>
              <a:rPr lang="ko-KR" altLang="en-US" sz="700" dirty="0">
                <a:solidFill>
                  <a:schemeClr val="bg1"/>
                </a:solidFill>
              </a:rPr>
              <a:t>ID=ATCG00500.1.TAIR10 annot-version=TAIR10</a:t>
            </a:r>
          </a:p>
          <a:p>
            <a:endParaRPr lang="ko-KR" altLang="en-US" sz="700" dirty="0">
              <a:solidFill>
                <a:schemeClr val="bg1"/>
              </a:solidFill>
            </a:endParaRPr>
          </a:p>
          <a:p>
            <a:r>
              <a:rPr lang="ko-KR" altLang="en-US" sz="700" dirty="0">
                <a:solidFill>
                  <a:schemeClr val="bg1"/>
                </a:solidFill>
              </a:rPr>
              <a:t>Length=1467</a:t>
            </a:r>
          </a:p>
          <a:p>
            <a:r>
              <a:rPr lang="ko-KR" altLang="en-US" sz="700" dirty="0">
                <a:solidFill>
                  <a:schemeClr val="bg1"/>
                </a:solidFill>
              </a:rPr>
              <a:t>                                                                      Score     E</a:t>
            </a:r>
          </a:p>
          <a:p>
            <a:r>
              <a:rPr lang="ko-KR" altLang="en-US" sz="700" dirty="0">
                <a:solidFill>
                  <a:schemeClr val="bg1"/>
                </a:solidFill>
              </a:rPr>
              <a:t>Sequences producing significant alignments:                          (Bits)  Value</a:t>
            </a:r>
          </a:p>
          <a:p>
            <a:endParaRPr lang="ko-KR" altLang="en-US" sz="700" dirty="0">
              <a:solidFill>
                <a:schemeClr val="bg1"/>
              </a:solidFill>
            </a:endParaRPr>
          </a:p>
          <a:p>
            <a:r>
              <a:rPr lang="ko-KR" altLang="en-US" sz="700" dirty="0">
                <a:solidFill>
                  <a:schemeClr val="bg1"/>
                </a:solidFill>
              </a:rPr>
              <a:t>  ChrC CHROMOSOME dumped from ADB: Feb/3/09 16:10; last updated: ...  2710    0.0  </a:t>
            </a:r>
          </a:p>
          <a:p>
            <a:r>
              <a:rPr lang="ko-KR" altLang="en-US" sz="700" dirty="0">
                <a:solidFill>
                  <a:schemeClr val="bg1"/>
                </a:solidFill>
              </a:rPr>
              <a:t>  Chr4 CHROMOSOME dumped from ADB: Feb/3/09 16:10; last updated: ...  145     3e-33</a:t>
            </a:r>
          </a:p>
          <a:p>
            <a:endParaRPr lang="ko-KR" altLang="en-US" sz="700" dirty="0">
              <a:solidFill>
                <a:schemeClr val="bg1"/>
              </a:solidFill>
            </a:endParaRPr>
          </a:p>
          <a:p>
            <a:endParaRPr lang="ko-KR" altLang="en-US" sz="700" dirty="0">
              <a:solidFill>
                <a:schemeClr val="bg1"/>
              </a:solidFill>
            </a:endParaRPr>
          </a:p>
          <a:p>
            <a:r>
              <a:rPr lang="ko-KR" altLang="en-US" sz="700" dirty="0">
                <a:solidFill>
                  <a:schemeClr val="bg1"/>
                </a:solidFill>
              </a:rPr>
              <a:t>&gt; ChrC CHROMOSOME dumped from ADB: Feb/3/09 16:10; last updated: </a:t>
            </a:r>
          </a:p>
          <a:p>
            <a:r>
              <a:rPr lang="ko-KR" altLang="en-US" sz="700" dirty="0">
                <a:solidFill>
                  <a:schemeClr val="bg1"/>
                </a:solidFill>
              </a:rPr>
              <a:t>2005-06-03</a:t>
            </a:r>
          </a:p>
          <a:p>
            <a:r>
              <a:rPr lang="ko-KR" altLang="en-US" sz="700" dirty="0">
                <a:solidFill>
                  <a:schemeClr val="bg1"/>
                </a:solidFill>
              </a:rPr>
              <a:t>Length=154478</a:t>
            </a:r>
          </a:p>
          <a:p>
            <a:endParaRPr lang="ko-KR" altLang="en-US" sz="700" dirty="0">
              <a:solidFill>
                <a:schemeClr val="bg1"/>
              </a:solidFill>
            </a:endParaRPr>
          </a:p>
          <a:p>
            <a:r>
              <a:rPr lang="ko-KR" altLang="en-US" sz="700" dirty="0">
                <a:solidFill>
                  <a:schemeClr val="bg1"/>
                </a:solidFill>
              </a:rPr>
              <a:t> Score = 2710 bits (1467),  Expect = 0.0</a:t>
            </a:r>
          </a:p>
          <a:p>
            <a:r>
              <a:rPr lang="ko-KR" altLang="en-US" sz="700" dirty="0">
                <a:solidFill>
                  <a:schemeClr val="bg1"/>
                </a:solidFill>
              </a:rPr>
              <a:t> Identities = 1467/1467 (100%), Gaps = 0/1467 (0%)</a:t>
            </a:r>
          </a:p>
          <a:p>
            <a:r>
              <a:rPr lang="ko-KR" altLang="en-US" sz="700" dirty="0">
                <a:solidFill>
                  <a:schemeClr val="bg1"/>
                </a:solidFill>
              </a:rPr>
              <a:t> Strand=Plus/Plus</a:t>
            </a:r>
          </a:p>
          <a:p>
            <a:endParaRPr lang="ko-KR" altLang="en-US" sz="700" dirty="0">
              <a:solidFill>
                <a:schemeClr val="bg1"/>
              </a:solidFill>
            </a:endParaRPr>
          </a:p>
          <a:p>
            <a:r>
              <a:rPr lang="ko-KR" altLang="en-US" sz="700" dirty="0">
                <a:solidFill>
                  <a:schemeClr val="bg1"/>
                </a:solidFill>
              </a:rPr>
              <a:t>Query  1      ATGGAAAAATCGTGGTTCAATTTTATGTTTTCTAAGGGAGAATTGGAATACAGAGGTGAG  60</a:t>
            </a:r>
          </a:p>
          <a:p>
            <a:r>
              <a:rPr lang="ko-KR" altLang="en-US" sz="700" dirty="0">
                <a:solidFill>
                  <a:schemeClr val="bg1"/>
                </a:solidFill>
              </a:rPr>
              <a:t>              ||||||||||||||||||||||||||||||||||||||||||||||||||||||||||||</a:t>
            </a:r>
          </a:p>
          <a:p>
            <a:r>
              <a:rPr lang="ko-KR" altLang="en-US" sz="700" dirty="0">
                <a:solidFill>
                  <a:schemeClr val="bg1"/>
                </a:solidFill>
              </a:rPr>
              <a:t>Sbjct  57075  ATGGAAAAATCGTGGTTCAATTTTATGTTTTCTAAGGGAGAATTGGAATACAGAGGTGAG  57134</a:t>
            </a:r>
          </a:p>
          <a:p>
            <a:endParaRPr lang="ko-KR" altLang="en-US" sz="700" dirty="0">
              <a:solidFill>
                <a:schemeClr val="bg1"/>
              </a:solidFill>
            </a:endParaRPr>
          </a:p>
          <a:p>
            <a:r>
              <a:rPr lang="ko-KR" altLang="en-US" sz="700" dirty="0">
                <a:solidFill>
                  <a:schemeClr val="bg1"/>
                </a:solidFill>
              </a:rPr>
              <a:t>Query  61     CTAAGTAAAGCAATGGATAGTTTTGCTCCTGGTGAAAAGACTACTATAAGTCAAGACCGT  120</a:t>
            </a:r>
          </a:p>
          <a:p>
            <a:r>
              <a:rPr lang="ko-KR" altLang="en-US" sz="700" dirty="0">
                <a:solidFill>
                  <a:schemeClr val="bg1"/>
                </a:solidFill>
              </a:rPr>
              <a:t>              ||||||||||||||||||||||||||||||||||||||||||||||||||||||||||||</a:t>
            </a:r>
          </a:p>
          <a:p>
            <a:r>
              <a:rPr lang="ko-KR" altLang="en-US" sz="700" dirty="0">
                <a:solidFill>
                  <a:schemeClr val="bg1"/>
                </a:solidFill>
              </a:rPr>
              <a:t>Sbjct  57135  CTAAGTAAAGCAATGGATAGTTTTGCTCCTGGTGAAAAGACTACTATAAGTCAAGACCGT  57194</a:t>
            </a:r>
          </a:p>
          <a:p>
            <a:endParaRPr lang="ko-KR" altLang="en-US" sz="700" dirty="0">
              <a:solidFill>
                <a:schemeClr val="bg1"/>
              </a:solidFill>
            </a:endParaRPr>
          </a:p>
          <a:p>
            <a:r>
              <a:rPr lang="ko-KR" altLang="en-US" sz="700" dirty="0">
                <a:solidFill>
                  <a:schemeClr val="bg1"/>
                </a:solidFill>
              </a:rPr>
              <a:t>Query  121    TTTATATATGATATGGATAAAAACTTTTATGGTTGGGATGAGCGTTCTAGTTATTCTTCT  180</a:t>
            </a:r>
          </a:p>
          <a:p>
            <a:r>
              <a:rPr lang="ko-KR" altLang="en-US" sz="700" dirty="0">
                <a:solidFill>
                  <a:schemeClr val="bg1"/>
                </a:solidFill>
              </a:rPr>
              <a:t>              ||||||||||||||||||||||||||||||||||||||||||||||||||||||||||||</a:t>
            </a:r>
          </a:p>
          <a:p>
            <a:r>
              <a:rPr lang="ko-KR" altLang="en-US" sz="700" dirty="0">
                <a:solidFill>
                  <a:schemeClr val="bg1"/>
                </a:solidFill>
              </a:rPr>
              <a:t>Sbjct  57195  TTTATATATGATATGGATAAAAACTTTTATGGTTGGGATGAGCGTTCTAGTTATTCTTCT  57254</a:t>
            </a:r>
          </a:p>
          <a:p>
            <a:endParaRPr lang="ko-KR" altLang="en-US" sz="700" dirty="0">
              <a:solidFill>
                <a:schemeClr val="bg1"/>
              </a:solidFill>
            </a:endParaRPr>
          </a:p>
          <a:p>
            <a:r>
              <a:rPr lang="ko-KR" altLang="en-US" sz="700" dirty="0">
                <a:solidFill>
                  <a:schemeClr val="bg1"/>
                </a:solidFill>
              </a:rPr>
              <a:t>Query  181    AGTTATTCCAATAATGTTGATCTTTTAGTTAGCTCCAAGGACATTCGCAATTTCATATCG  240</a:t>
            </a:r>
          </a:p>
          <a:p>
            <a:r>
              <a:rPr lang="ko-KR" altLang="en-US" sz="700" dirty="0">
                <a:solidFill>
                  <a:schemeClr val="bg1"/>
                </a:solidFill>
              </a:rPr>
              <a:t>              ||||||||||||||||||||||||||||||||||||||||||||||||||||||||||||</a:t>
            </a:r>
          </a:p>
          <a:p>
            <a:r>
              <a:rPr lang="ko-KR" altLang="en-US" sz="700" dirty="0">
                <a:solidFill>
                  <a:schemeClr val="bg1"/>
                </a:solidFill>
              </a:rPr>
              <a:t>Sbjct  57255  AGTTATTCCAATAATGTTGATCTTTTAGTTAGCTCCAAGGACATTCGCAATTTCATATCG  57314</a:t>
            </a:r>
          </a:p>
          <a:p>
            <a:endParaRPr lang="ko-KR" altLang="en-US" sz="700" dirty="0">
              <a:solidFill>
                <a:schemeClr val="bg1"/>
              </a:solidFill>
            </a:endParaRPr>
          </a:p>
          <a:p>
            <a:r>
              <a:rPr lang="ko-KR" altLang="en-US" sz="700" dirty="0">
                <a:solidFill>
                  <a:schemeClr val="bg1"/>
                </a:solidFill>
              </a:rPr>
              <a:t>Query  241    GATGACACCTTTTTTGTTAGGGATAGTAATAAGAATAGTTATTCTATATTTTTTGATaaa  300</a:t>
            </a:r>
          </a:p>
          <a:p>
            <a:r>
              <a:rPr lang="ko-KR" altLang="en-US" sz="700" dirty="0">
                <a:solidFill>
                  <a:schemeClr val="bg1"/>
                </a:solidFill>
              </a:rPr>
              <a:t>              ||||||||||||||||||||||||||||||||||||||||||||||||||||||||||||</a:t>
            </a:r>
          </a:p>
          <a:p>
            <a:r>
              <a:rPr lang="ko-KR" altLang="en-US" sz="700" dirty="0">
                <a:solidFill>
                  <a:schemeClr val="bg1"/>
                </a:solidFill>
              </a:rPr>
              <a:t>Sbjct  57315  GATGACACCTTTTTTGTTAGGGATAGTAATAAGAATAGTTATTCTATATTTTTTGATAAA  57374</a:t>
            </a:r>
          </a:p>
        </p:txBody>
      </p:sp>
      <p:sp>
        <p:nvSpPr>
          <p:cNvPr id="4" name="직사각형 3">
            <a:extLst>
              <a:ext uri="{FF2B5EF4-FFF2-40B4-BE49-F238E27FC236}">
                <a16:creationId xmlns:a16="http://schemas.microsoft.com/office/drawing/2014/main" id="{428044E0-C007-2B9B-1FED-1AD04D99C349}"/>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Pairwise format</a:t>
            </a:r>
          </a:p>
        </p:txBody>
      </p:sp>
    </p:spTree>
    <p:extLst>
      <p:ext uri="{BB962C8B-B14F-4D97-AF65-F5344CB8AC3E}">
        <p14:creationId xmlns:p14="http://schemas.microsoft.com/office/powerpoint/2010/main" val="25935820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2">
            <a:extLst>
              <a:ext uri="{FF2B5EF4-FFF2-40B4-BE49-F238E27FC236}">
                <a16:creationId xmlns:a16="http://schemas.microsoft.com/office/drawing/2014/main" id="{840506EA-C016-4B1D-930F-350705D52EDA}"/>
              </a:ext>
            </a:extLst>
          </p:cNvPr>
          <p:cNvSpPr>
            <a:spLocks noGrp="1"/>
          </p:cNvSpPr>
          <p:nvPr>
            <p:ph type="body" sz="quarter" idx="4294967295"/>
          </p:nvPr>
        </p:nvSpPr>
        <p:spPr>
          <a:xfrm>
            <a:off x="0" y="684213"/>
            <a:ext cx="8961438" cy="508000"/>
          </a:xfrm>
        </p:spPr>
        <p:txBody>
          <a:bodyPr vert="horz" lIns="91440" tIns="45720" rIns="91440" bIns="45720" rtlCol="0">
            <a:normAutofit/>
          </a:bodyPr>
          <a:lstStyle/>
          <a:p>
            <a:r>
              <a:rPr lang="en-US" altLang="ko-KR" sz="1800" dirty="0">
                <a:latin typeface="Arial" panose="020B0604020202020204" pitchFamily="34" charset="0"/>
                <a:cs typeface="Arial" panose="020B0604020202020204" pitchFamily="34" charset="0"/>
              </a:rPr>
              <a:t>outfmt = 6 (tabular)</a:t>
            </a:r>
            <a:endParaRPr lang="ko-KR" altLang="en-US" sz="1800" dirty="0">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589F488C-EB83-4669-89B4-00604C9B3C1E}"/>
              </a:ext>
            </a:extLst>
          </p:cNvPr>
          <p:cNvSpPr/>
          <p:nvPr/>
        </p:nvSpPr>
        <p:spPr>
          <a:xfrm>
            <a:off x="4037584" y="770467"/>
            <a:ext cx="5064081" cy="5801588"/>
          </a:xfrm>
          <a:prstGeom prst="rect">
            <a:avLst/>
          </a:prstGeom>
          <a:solidFill>
            <a:schemeClr val="tx1"/>
          </a:solidFill>
        </p:spPr>
        <p:txBody>
          <a:bodyPr wrap="square">
            <a:spAutoFit/>
          </a:bodyPr>
          <a:lstStyle/>
          <a:p>
            <a:r>
              <a:rPr lang="en-US" altLang="ko-KR" sz="700" dirty="0">
                <a:solidFill>
                  <a:schemeClr val="bg1"/>
                </a:solidFill>
              </a:rPr>
              <a:t>ATCG00500.1     ChrC    100.000 1467    0       0       1       1467    57075   58541   0.0     2710</a:t>
            </a:r>
          </a:p>
          <a:p>
            <a:r>
              <a:rPr lang="en-US" altLang="ko-KR" sz="700" dirty="0">
                <a:solidFill>
                  <a:schemeClr val="bg1"/>
                </a:solidFill>
              </a:rPr>
              <a:t>ATCG00500.1     Chr4    96.552  87      3       0       749     835     5436853 5436767 3.46e-33        145</a:t>
            </a:r>
          </a:p>
          <a:p>
            <a:r>
              <a:rPr lang="en-US" altLang="ko-KR" sz="700" dirty="0">
                <a:solidFill>
                  <a:schemeClr val="bg1"/>
                </a:solidFill>
              </a:rPr>
              <a:t>ATCG00510.1     ChrC    100.000 114     0       0       1       114     59247   59360   2.10e-54        211</a:t>
            </a:r>
          </a:p>
          <a:p>
            <a:r>
              <a:rPr lang="en-US" altLang="ko-KR" sz="700" dirty="0">
                <a:solidFill>
                  <a:schemeClr val="bg1"/>
                </a:solidFill>
              </a:rPr>
              <a:t>ATCG00280.1     ChrC    100.000 1422    0       0       1       1422    33720   35141   0.0     2627</a:t>
            </a:r>
          </a:p>
          <a:p>
            <a:r>
              <a:rPr lang="en-US" altLang="ko-KR" sz="700" dirty="0">
                <a:solidFill>
                  <a:schemeClr val="bg1"/>
                </a:solidFill>
              </a:rPr>
              <a:t>ATCG00890.1     ChrC    100.000 762     0       0       409     1170    95702   94941   0.0     1408</a:t>
            </a:r>
          </a:p>
          <a:p>
            <a:r>
              <a:rPr lang="en-US" altLang="ko-KR" sz="700" dirty="0">
                <a:solidFill>
                  <a:schemeClr val="bg1"/>
                </a:solidFill>
              </a:rPr>
              <a:t>ATCG00890.1     ChrC    100.000 762     0       0       409     1170    142947  143708  0.0     1408</a:t>
            </a:r>
          </a:p>
          <a:p>
            <a:r>
              <a:rPr lang="en-US" altLang="ko-KR" sz="700" dirty="0">
                <a:solidFill>
                  <a:schemeClr val="bg1"/>
                </a:solidFill>
              </a:rPr>
              <a:t>ATCG00890.1     ChrC    100.000 408     0       0       1       408     96795   96388   0.0     754</a:t>
            </a:r>
          </a:p>
          <a:p>
            <a:r>
              <a:rPr lang="en-US" altLang="ko-KR" sz="700" dirty="0">
                <a:solidFill>
                  <a:schemeClr val="bg1"/>
                </a:solidFill>
              </a:rPr>
              <a:t>ATCG00890.1     ChrC    100.000 408     0       0       1       408     141854  142261  0.0     754</a:t>
            </a:r>
          </a:p>
          <a:p>
            <a:r>
              <a:rPr lang="en-US" altLang="ko-KR" sz="700" dirty="0">
                <a:solidFill>
                  <a:schemeClr val="bg1"/>
                </a:solidFill>
              </a:rPr>
              <a:t>ATCG00890.1     Chr2    96.250  160     6       0       68      227     9711634 9711475 7.27e-69        263</a:t>
            </a:r>
          </a:p>
          <a:p>
            <a:r>
              <a:rPr lang="en-US" altLang="ko-KR" sz="700" dirty="0">
                <a:solidFill>
                  <a:schemeClr val="bg1"/>
                </a:solidFill>
              </a:rPr>
              <a:t>ATCG00890.1     Chr2    97.561  41      1       0       619     659     1880690 1880650 4.73e-11        71.3</a:t>
            </a:r>
          </a:p>
          <a:p>
            <a:r>
              <a:rPr lang="en-US" altLang="ko-KR" sz="700" dirty="0">
                <a:solidFill>
                  <a:schemeClr val="bg1"/>
                </a:solidFill>
              </a:rPr>
              <a:t>ATCG00890.1     Chr3    94.737  57      1       2       280     336     20914104        20914158        4.69e-16        87.9</a:t>
            </a:r>
          </a:p>
          <a:p>
            <a:r>
              <a:rPr lang="en-US" altLang="ko-KR" sz="700" dirty="0">
                <a:solidFill>
                  <a:schemeClr val="bg1"/>
                </a:solidFill>
              </a:rPr>
              <a:t>ATCG00890.1     Chr3    100.000 31      0       0       375     405     19372123        19372153        3.68e-07        58.4</a:t>
            </a:r>
          </a:p>
          <a:p>
            <a:r>
              <a:rPr lang="en-US" altLang="ko-KR" sz="700" dirty="0">
                <a:solidFill>
                  <a:schemeClr val="bg1"/>
                </a:solidFill>
              </a:rPr>
              <a:t>ATCG00890.1     Chr1    100.000 45      0       0       295     339     7719480 7719524 6.07e-15        84.2</a:t>
            </a:r>
          </a:p>
          <a:p>
            <a:r>
              <a:rPr lang="en-US" altLang="ko-KR" sz="700" dirty="0">
                <a:solidFill>
                  <a:schemeClr val="bg1"/>
                </a:solidFill>
              </a:rPr>
              <a:t>ATCG01250.1     ChrC    100.000 762     0       0       409     1170    95702   94941   0.0     1408</a:t>
            </a:r>
          </a:p>
          <a:p>
            <a:r>
              <a:rPr lang="en-US" altLang="ko-KR" sz="700" dirty="0">
                <a:solidFill>
                  <a:schemeClr val="bg1"/>
                </a:solidFill>
              </a:rPr>
              <a:t>ATCG01250.1     ChrC    100.000 762     0       0       409     1170    142947  143708  0.0     1408</a:t>
            </a:r>
          </a:p>
          <a:p>
            <a:r>
              <a:rPr lang="en-US" altLang="ko-KR" sz="700" dirty="0">
                <a:solidFill>
                  <a:schemeClr val="bg1"/>
                </a:solidFill>
              </a:rPr>
              <a:t>ATCG01250.1     ChrC    100.000 408     0       0       1       408     96795   96388   0.0     754</a:t>
            </a:r>
          </a:p>
          <a:p>
            <a:r>
              <a:rPr lang="en-US" altLang="ko-KR" sz="700" dirty="0">
                <a:solidFill>
                  <a:schemeClr val="bg1"/>
                </a:solidFill>
              </a:rPr>
              <a:t>ATCG01250.1     ChrC    100.000 408     0       0       1       408     141854  142261  0.0     754</a:t>
            </a:r>
          </a:p>
          <a:p>
            <a:r>
              <a:rPr lang="en-US" altLang="ko-KR" sz="700" dirty="0">
                <a:solidFill>
                  <a:schemeClr val="bg1"/>
                </a:solidFill>
              </a:rPr>
              <a:t>ATCG01250.1     Chr2    96.250  160     6       0       68      227     9711634 9711475 7.27e-69        263</a:t>
            </a:r>
          </a:p>
          <a:p>
            <a:r>
              <a:rPr lang="en-US" altLang="ko-KR" sz="700" dirty="0">
                <a:solidFill>
                  <a:schemeClr val="bg1"/>
                </a:solidFill>
              </a:rPr>
              <a:t>ATCG01250.1     Chr2    97.561  41      1       0       619     659     1880690 1880650 4.73e-11        71.3</a:t>
            </a:r>
          </a:p>
          <a:p>
            <a:r>
              <a:rPr lang="en-US" altLang="ko-KR" sz="700" dirty="0">
                <a:solidFill>
                  <a:schemeClr val="bg1"/>
                </a:solidFill>
              </a:rPr>
              <a:t>ATCG01250.1     Chr3    94.737  57      1       2       280     336     20914104        20914158        4.69e-16        87.9</a:t>
            </a:r>
          </a:p>
          <a:p>
            <a:r>
              <a:rPr lang="en-US" altLang="ko-KR" sz="700" dirty="0">
                <a:solidFill>
                  <a:schemeClr val="bg1"/>
                </a:solidFill>
              </a:rPr>
              <a:t>ATCG01250.1     Chr3    100.000 31      0       0       375     405     19372123        19372153        3.68e-07        58.4</a:t>
            </a:r>
          </a:p>
          <a:p>
            <a:r>
              <a:rPr lang="en-US" altLang="ko-KR" sz="700" dirty="0">
                <a:solidFill>
                  <a:schemeClr val="bg1"/>
                </a:solidFill>
              </a:rPr>
              <a:t>ATCG01250.1     Chr1    100.000 45      0       0       295     339     7719480 7719524 6.07e-15        84.2</a:t>
            </a:r>
          </a:p>
          <a:p>
            <a:r>
              <a:rPr lang="en-US" altLang="ko-KR" sz="700" dirty="0">
                <a:solidFill>
                  <a:schemeClr val="bg1"/>
                </a:solidFill>
              </a:rPr>
              <a:t>ATCG00180.1     ChrC    100.000 1613    0       0       431     2043    21863   20251   0.0     2979</a:t>
            </a:r>
          </a:p>
          <a:p>
            <a:r>
              <a:rPr lang="en-US" altLang="ko-KR" sz="700" dirty="0">
                <a:solidFill>
                  <a:schemeClr val="bg1"/>
                </a:solidFill>
              </a:rPr>
              <a:t>ATCG00180.1     ChrC    100.000 432     0       0       1       432     23084   22653   0.0     798</a:t>
            </a:r>
          </a:p>
          <a:p>
            <a:r>
              <a:rPr lang="en-US" altLang="ko-KR" sz="700" dirty="0">
                <a:solidFill>
                  <a:schemeClr val="bg1"/>
                </a:solidFill>
              </a:rPr>
              <a:t>ATCG00180.1     Chr3    94.521  219     12      0       580     798     11593426        11593208        2.07e-91        339</a:t>
            </a:r>
          </a:p>
          <a:p>
            <a:r>
              <a:rPr lang="en-US" altLang="ko-KR" sz="700" dirty="0">
                <a:solidFill>
                  <a:schemeClr val="bg1"/>
                </a:solidFill>
              </a:rPr>
              <a:t>ATCG00340.1     ChrC    100.000 2205    0       0       1       2205    39579   37375   0.0     4072</a:t>
            </a:r>
          </a:p>
          <a:p>
            <a:r>
              <a:rPr lang="en-US" altLang="ko-KR" sz="700" dirty="0">
                <a:solidFill>
                  <a:schemeClr val="bg1"/>
                </a:solidFill>
              </a:rPr>
              <a:t>ATCG00340.1     ChrC    86.179  123     17      0       803     925     41001   40879   1.13e-29        134</a:t>
            </a:r>
          </a:p>
          <a:p>
            <a:r>
              <a:rPr lang="en-US" altLang="ko-KR" sz="700" dirty="0">
                <a:solidFill>
                  <a:schemeClr val="bg1"/>
                </a:solidFill>
              </a:rPr>
              <a:t>ATCG00420.1     ChrC    100.000 477     0       0       1       477     49153   48677   0.0     881</a:t>
            </a:r>
          </a:p>
          <a:p>
            <a:r>
              <a:rPr lang="en-US" altLang="ko-KR" sz="700" dirty="0">
                <a:solidFill>
                  <a:schemeClr val="bg1"/>
                </a:solidFill>
              </a:rPr>
              <a:t>ATCG00420.1     Chr4    88.166  169     17      2       96      261     7738696 7738864 8.20e-50        198</a:t>
            </a:r>
          </a:p>
          <a:p>
            <a:r>
              <a:rPr lang="en-US" altLang="ko-KR" sz="700" dirty="0">
                <a:solidFill>
                  <a:schemeClr val="bg1"/>
                </a:solidFill>
              </a:rPr>
              <a:t>ATCG00420.1     Chr5    95.556  45      1       1       177     221     17043067        17043110        1.87e-11        71.3</a:t>
            </a:r>
          </a:p>
          <a:p>
            <a:r>
              <a:rPr lang="en-US" altLang="ko-KR" sz="700" dirty="0">
                <a:solidFill>
                  <a:schemeClr val="bg1"/>
                </a:solidFill>
              </a:rPr>
              <a:t>ATCG00600.1     ChrC    100.000 114     0       0       1       114     65998   66111   2.10e-54        211</a:t>
            </a:r>
          </a:p>
          <a:p>
            <a:r>
              <a:rPr lang="en-US" altLang="ko-KR" sz="700" dirty="0">
                <a:solidFill>
                  <a:schemeClr val="bg1"/>
                </a:solidFill>
              </a:rPr>
              <a:t>ATCG00210.1     ChrC    100.000 90      0       0       1       90      28089   28178   3.44e-41        167</a:t>
            </a:r>
          </a:p>
          <a:p>
            <a:r>
              <a:rPr lang="en-US" altLang="ko-KR" sz="700" dirty="0">
                <a:solidFill>
                  <a:schemeClr val="bg1"/>
                </a:solidFill>
              </a:rPr>
              <a:t>ATCG00020.1     ChrC    100.000 1062    0       0       1       1062    1444    383     0.0     1962</a:t>
            </a:r>
          </a:p>
          <a:p>
            <a:r>
              <a:rPr lang="en-US" altLang="ko-KR" sz="700" dirty="0">
                <a:solidFill>
                  <a:schemeClr val="bg1"/>
                </a:solidFill>
              </a:rPr>
              <a:t>ATCG00020.1     Chr2    95.591  499     12      6       554     1051    3332067 3331578 0.0     791</a:t>
            </a:r>
          </a:p>
          <a:p>
            <a:r>
              <a:rPr lang="en-US" altLang="ko-KR" sz="700" dirty="0">
                <a:solidFill>
                  <a:schemeClr val="bg1"/>
                </a:solidFill>
              </a:rPr>
              <a:t>ATCG00020.1     ChrM    94.664  506     15      8       547     1051    334338  334832  0.0     774</a:t>
            </a:r>
          </a:p>
          <a:p>
            <a:r>
              <a:rPr lang="en-US" altLang="ko-KR" sz="700" dirty="0">
                <a:solidFill>
                  <a:schemeClr val="bg1"/>
                </a:solidFill>
              </a:rPr>
              <a:t>ATCG01100.1     ChrC    100.000 553     0       0       1       553     122009  121457  0.0     1022</a:t>
            </a:r>
          </a:p>
          <a:p>
            <a:r>
              <a:rPr lang="en-US" altLang="ko-KR" sz="700" dirty="0">
                <a:solidFill>
                  <a:schemeClr val="bg1"/>
                </a:solidFill>
              </a:rPr>
              <a:t>ATCG01100.1     ChrC    100.000 530     0       0       554     1083    120376  119847  0.0     979</a:t>
            </a:r>
          </a:p>
          <a:p>
            <a:r>
              <a:rPr lang="en-US" altLang="ko-KR" sz="700" dirty="0">
                <a:solidFill>
                  <a:schemeClr val="bg1"/>
                </a:solidFill>
              </a:rPr>
              <a:t>ATCG00660.1     ChrC    100.000 354     0       0       1       354     68865   68512   0.0     654</a:t>
            </a:r>
          </a:p>
          <a:p>
            <a:r>
              <a:rPr lang="en-US" altLang="ko-KR" sz="700" dirty="0">
                <a:solidFill>
                  <a:schemeClr val="bg1"/>
                </a:solidFill>
              </a:rPr>
              <a:t>ATCG00740.1     ChrC    100.000 990     0       0       1       990     78890   77901   0.0     1829</a:t>
            </a:r>
          </a:p>
          <a:p>
            <a:r>
              <a:rPr lang="en-US" altLang="ko-KR" sz="700" dirty="0">
                <a:solidFill>
                  <a:schemeClr val="bg1"/>
                </a:solidFill>
              </a:rPr>
              <a:t>ATCG00740.1     Chr4    100.000 68      0       0       480     547     16921005        16921072        8.39e-28        126</a:t>
            </a:r>
          </a:p>
          <a:p>
            <a:r>
              <a:rPr lang="en-US" altLang="ko-KR" sz="700" dirty="0">
                <a:solidFill>
                  <a:schemeClr val="bg1"/>
                </a:solidFill>
              </a:rPr>
              <a:t>ATCG00740.1     Chr4    100.000 29      0       0       165     193     5200727 5200699 4.02e-06        54.7</a:t>
            </a:r>
          </a:p>
          <a:p>
            <a:r>
              <a:rPr lang="en-US" altLang="ko-KR" sz="700" dirty="0">
                <a:solidFill>
                  <a:schemeClr val="bg1"/>
                </a:solidFill>
              </a:rPr>
              <a:t>ATCG00820.1     ChrC    100.000 279     0       0       1       279     84283   84005   1.12e-145       516</a:t>
            </a:r>
          </a:p>
          <a:p>
            <a:r>
              <a:rPr lang="en-US" altLang="ko-KR" sz="700" dirty="0">
                <a:solidFill>
                  <a:schemeClr val="bg1"/>
                </a:solidFill>
              </a:rPr>
              <a:t>ATCG00820.1     ChrC    100.000 113     0       0       1       113     154366  154478  2.13e-53        209</a:t>
            </a:r>
          </a:p>
          <a:p>
            <a:r>
              <a:rPr lang="en-US" altLang="ko-KR" sz="700" dirty="0">
                <a:solidFill>
                  <a:schemeClr val="bg1"/>
                </a:solidFill>
              </a:rPr>
              <a:t>ATCG00640.1     ChrC    100.000 201     0       0       1       201     67488   67688   1.79e-102       372</a:t>
            </a:r>
          </a:p>
          <a:p>
            <a:r>
              <a:rPr lang="en-US" altLang="ko-KR" sz="700" dirty="0">
                <a:solidFill>
                  <a:schemeClr val="bg1"/>
                </a:solidFill>
              </a:rPr>
              <a:t>ATCG01020.1     ChrC    100.000 159     0       0       1       159     113449  113607  3.04e-79        294</a:t>
            </a:r>
          </a:p>
          <a:p>
            <a:r>
              <a:rPr lang="en-US" altLang="ko-KR" sz="700" dirty="0">
                <a:solidFill>
                  <a:schemeClr val="bg1"/>
                </a:solidFill>
              </a:rPr>
              <a:t>ATCG01060.1     ChrC    100.000 246     0       0       1       246     117563  117318  2.16e-127       455</a:t>
            </a:r>
          </a:p>
          <a:p>
            <a:r>
              <a:rPr lang="en-US" altLang="ko-KR" sz="700" dirty="0">
                <a:solidFill>
                  <a:schemeClr val="bg1"/>
                </a:solidFill>
              </a:rPr>
              <a:t>ATCG00330.1     ChrC    100.000 303     0       0       1       303     37240   36938   5.60e-159       560</a:t>
            </a:r>
          </a:p>
          <a:p>
            <a:r>
              <a:rPr lang="en-US" altLang="ko-KR" sz="700" dirty="0">
                <a:solidFill>
                  <a:schemeClr val="bg1"/>
                </a:solidFill>
              </a:rPr>
              <a:t>ATCG00800.1     ChrC    100.000 657     0       0       1       657     83482   82826   0.0     1214</a:t>
            </a:r>
          </a:p>
          <a:p>
            <a:r>
              <a:rPr lang="en-US" altLang="ko-KR" sz="700" dirty="0">
                <a:solidFill>
                  <a:schemeClr val="bg1"/>
                </a:solidFill>
              </a:rPr>
              <a:t>ATCG00710.1     ChrC    100.000 222     0       0       1       222     74485   74706   4.23e-114       411</a:t>
            </a:r>
          </a:p>
          <a:p>
            <a:r>
              <a:rPr lang="en-US" altLang="ko-KR" sz="700" dirty="0">
                <a:solidFill>
                  <a:schemeClr val="bg1"/>
                </a:solidFill>
              </a:rPr>
              <a:t>ATCG00590.1     ChrC    100.000 96      0       0       1       96      65712   65807   1.73e-44        178</a:t>
            </a:r>
          </a:p>
          <a:p>
            <a:r>
              <a:rPr lang="en-US" altLang="ko-KR" sz="700" dirty="0">
                <a:solidFill>
                  <a:schemeClr val="bg1"/>
                </a:solidFill>
              </a:rPr>
              <a:t>ATCG01050.1     ChrC    100.000 1521    0       0       1       1521    117185  115665  0.0     2809</a:t>
            </a:r>
          </a:p>
          <a:p>
            <a:r>
              <a:rPr lang="en-US" altLang="ko-KR" sz="700" dirty="0">
                <a:solidFill>
                  <a:schemeClr val="bg1"/>
                </a:solidFill>
              </a:rPr>
              <a:t>ATCG00050.1     ChrC    100.000 204     0       0       37      240     5287    5084    4.68e-104       377</a:t>
            </a:r>
          </a:p>
          <a:p>
            <a:r>
              <a:rPr lang="en-US" altLang="ko-KR" sz="700" dirty="0">
                <a:solidFill>
                  <a:schemeClr val="bg1"/>
                </a:solidFill>
              </a:rPr>
              <a:t>ATCG00050.1     ChrC    100.000 41      0       0       1       41      6188    6148    1.91e-13        76.8</a:t>
            </a:r>
          </a:p>
        </p:txBody>
      </p:sp>
      <p:graphicFrame>
        <p:nvGraphicFramePr>
          <p:cNvPr id="9" name="표 8">
            <a:extLst>
              <a:ext uri="{FF2B5EF4-FFF2-40B4-BE49-F238E27FC236}">
                <a16:creationId xmlns:a16="http://schemas.microsoft.com/office/drawing/2014/main" id="{6FF3833D-731B-4A78-A8D6-12F2A1660222}"/>
              </a:ext>
            </a:extLst>
          </p:cNvPr>
          <p:cNvGraphicFramePr>
            <a:graphicFrameLocks noGrp="1"/>
          </p:cNvGraphicFramePr>
          <p:nvPr/>
        </p:nvGraphicFramePr>
        <p:xfrm>
          <a:off x="30689" y="1586327"/>
          <a:ext cx="3981494" cy="3695926"/>
        </p:xfrm>
        <a:graphic>
          <a:graphicData uri="http://schemas.openxmlformats.org/drawingml/2006/table">
            <a:tbl>
              <a:tblPr/>
              <a:tblGrid>
                <a:gridCol w="533344">
                  <a:extLst>
                    <a:ext uri="{9D8B030D-6E8A-4147-A177-3AD203B41FA5}">
                      <a16:colId xmlns:a16="http://schemas.microsoft.com/office/drawing/2014/main" val="1951982645"/>
                    </a:ext>
                  </a:extLst>
                </a:gridCol>
                <a:gridCol w="723950">
                  <a:extLst>
                    <a:ext uri="{9D8B030D-6E8A-4147-A177-3AD203B41FA5}">
                      <a16:colId xmlns:a16="http://schemas.microsoft.com/office/drawing/2014/main" val="1311674835"/>
                    </a:ext>
                  </a:extLst>
                </a:gridCol>
                <a:gridCol w="2724200">
                  <a:extLst>
                    <a:ext uri="{9D8B030D-6E8A-4147-A177-3AD203B41FA5}">
                      <a16:colId xmlns:a16="http://schemas.microsoft.com/office/drawing/2014/main" val="236426602"/>
                    </a:ext>
                  </a:extLst>
                </a:gridCol>
              </a:tblGrid>
              <a:tr h="0">
                <a:tc>
                  <a:txBody>
                    <a:bodyPr/>
                    <a:lstStyle/>
                    <a:p>
                      <a:pPr marL="0" algn="l" defTabSz="914400" rtl="0" eaLnBrk="1" fontAlgn="t" latinLnBrk="1" hangingPunct="1"/>
                      <a:r>
                        <a:rPr lang="en-US" sz="1100" b="1" i="0" kern="1200" dirty="0">
                          <a:solidFill>
                            <a:schemeClr val="tx1"/>
                          </a:solidFill>
                          <a:effectLst/>
                          <a:latin typeface="inherit"/>
                          <a:ea typeface="+mn-ea"/>
                          <a:cs typeface="+mn-cs"/>
                        </a:rPr>
                        <a:t>Num</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100" b="1" i="0" kern="1200" dirty="0">
                          <a:solidFill>
                            <a:schemeClr val="tx1"/>
                          </a:solidFill>
                          <a:effectLst/>
                          <a:latin typeface="inherit"/>
                          <a:ea typeface="+mn-ea"/>
                          <a:cs typeface="+mn-cs"/>
                        </a:rPr>
                        <a:t>Name</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1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145440">
                <a:tc>
                  <a:txBody>
                    <a:bodyPr/>
                    <a:lstStyle/>
                    <a:p>
                      <a:pPr algn="l" fontAlgn="t"/>
                      <a:r>
                        <a:rPr lang="en-US" altLang="ko-KR" sz="1100" dirty="0">
                          <a:effectLst/>
                          <a:latin typeface="inherit"/>
                        </a:rPr>
                        <a:t> 1</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qseqid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query (e.g., gene) sequence id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145440">
                <a:tc>
                  <a:txBody>
                    <a:bodyPr/>
                    <a:lstStyle/>
                    <a:p>
                      <a:pPr algn="l" fontAlgn="t"/>
                      <a:r>
                        <a:rPr lang="ko-KR" altLang="en-US" sz="1100" dirty="0">
                          <a:effectLst/>
                          <a:latin typeface="inherit"/>
                        </a:rPr>
                        <a:t> </a:t>
                      </a:r>
                      <a:r>
                        <a:rPr lang="en-US" altLang="ko-KR" sz="1100" dirty="0">
                          <a:effectLst/>
                          <a:latin typeface="inherit"/>
                        </a:rPr>
                        <a:t>2</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sseqid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subject (e.g., reference genome) sequence id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8227863"/>
                  </a:ext>
                </a:extLst>
              </a:tr>
              <a:tr h="145440">
                <a:tc>
                  <a:txBody>
                    <a:bodyPr/>
                    <a:lstStyle/>
                    <a:p>
                      <a:pPr algn="l" fontAlgn="t"/>
                      <a:r>
                        <a:rPr lang="ko-KR" altLang="en-US" sz="1100" dirty="0">
                          <a:effectLst/>
                          <a:latin typeface="inherit"/>
                        </a:rPr>
                        <a:t> </a:t>
                      </a:r>
                      <a:r>
                        <a:rPr lang="en-US" altLang="ko-KR" sz="1100" dirty="0">
                          <a:effectLst/>
                          <a:latin typeface="inherit"/>
                        </a:rPr>
                        <a:t>3</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pident</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percentage of identical matches</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145440">
                <a:tc>
                  <a:txBody>
                    <a:bodyPr/>
                    <a:lstStyle/>
                    <a:p>
                      <a:pPr algn="l" fontAlgn="t"/>
                      <a:r>
                        <a:rPr lang="ko-KR" altLang="en-US" sz="1100" dirty="0">
                          <a:effectLst/>
                          <a:latin typeface="inherit"/>
                        </a:rPr>
                        <a:t> </a:t>
                      </a:r>
                      <a:r>
                        <a:rPr lang="en-US" altLang="ko-KR" sz="1100" dirty="0">
                          <a:effectLst/>
                          <a:latin typeface="inherit"/>
                        </a:rPr>
                        <a:t>4</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length</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alignment length</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841624"/>
                  </a:ext>
                </a:extLst>
              </a:tr>
              <a:tr h="145440">
                <a:tc>
                  <a:txBody>
                    <a:bodyPr/>
                    <a:lstStyle/>
                    <a:p>
                      <a:pPr algn="l" fontAlgn="t"/>
                      <a:r>
                        <a:rPr lang="ko-KR" altLang="en-US" sz="1100" dirty="0">
                          <a:effectLst/>
                          <a:latin typeface="inherit"/>
                        </a:rPr>
                        <a:t> </a:t>
                      </a:r>
                      <a:r>
                        <a:rPr lang="en-US" altLang="ko-KR" sz="1100" dirty="0">
                          <a:effectLst/>
                          <a:latin typeface="inherit"/>
                        </a:rPr>
                        <a:t>5</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mismatch</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number of mismatches</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145440">
                <a:tc>
                  <a:txBody>
                    <a:bodyPr/>
                    <a:lstStyle/>
                    <a:p>
                      <a:pPr algn="l" fontAlgn="t"/>
                      <a:r>
                        <a:rPr lang="ko-KR" altLang="en-US" sz="1100" dirty="0">
                          <a:effectLst/>
                          <a:latin typeface="inherit"/>
                        </a:rPr>
                        <a:t> </a:t>
                      </a:r>
                      <a:r>
                        <a:rPr lang="en-US" altLang="ko-KR" sz="1100" dirty="0">
                          <a:effectLst/>
                          <a:latin typeface="inherit"/>
                        </a:rPr>
                        <a:t>6</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gapopen</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number of gap openings</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24258"/>
                  </a:ext>
                </a:extLst>
              </a:tr>
              <a:tr h="145440">
                <a:tc>
                  <a:txBody>
                    <a:bodyPr/>
                    <a:lstStyle/>
                    <a:p>
                      <a:pPr algn="l" fontAlgn="t"/>
                      <a:r>
                        <a:rPr lang="ko-KR" altLang="en-US" sz="1100" dirty="0">
                          <a:effectLst/>
                          <a:latin typeface="inherit"/>
                        </a:rPr>
                        <a:t> </a:t>
                      </a:r>
                      <a:r>
                        <a:rPr lang="en-US" altLang="ko-KR" sz="1100" dirty="0">
                          <a:effectLst/>
                          <a:latin typeface="inherit"/>
                        </a:rPr>
                        <a:t>7</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qstart</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start of alignment in query</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r h="145440">
                <a:tc>
                  <a:txBody>
                    <a:bodyPr/>
                    <a:lstStyle/>
                    <a:p>
                      <a:pPr algn="l" fontAlgn="t"/>
                      <a:r>
                        <a:rPr lang="ko-KR" altLang="en-US" sz="1100" dirty="0">
                          <a:effectLst/>
                          <a:latin typeface="inherit"/>
                        </a:rPr>
                        <a:t> </a:t>
                      </a:r>
                      <a:r>
                        <a:rPr lang="en-US" altLang="ko-KR" sz="1100" dirty="0">
                          <a:effectLst/>
                          <a:latin typeface="inherit"/>
                        </a:rPr>
                        <a:t>8</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qend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end of alignment in query</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5154386"/>
                  </a:ext>
                </a:extLst>
              </a:tr>
              <a:tr h="145440">
                <a:tc>
                  <a:txBody>
                    <a:bodyPr/>
                    <a:lstStyle/>
                    <a:p>
                      <a:pPr algn="l" fontAlgn="t"/>
                      <a:r>
                        <a:rPr lang="ko-KR" altLang="en-US" sz="1100" dirty="0">
                          <a:effectLst/>
                          <a:latin typeface="inherit"/>
                        </a:rPr>
                        <a:t> </a:t>
                      </a:r>
                      <a:r>
                        <a:rPr lang="en-US" altLang="ko-KR" sz="1100" dirty="0">
                          <a:effectLst/>
                          <a:latin typeface="inherit"/>
                        </a:rPr>
                        <a:t>9</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sstart</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start of alignment in subject</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596900"/>
                  </a:ext>
                </a:extLst>
              </a:tr>
              <a:tr h="145440">
                <a:tc>
                  <a:txBody>
                    <a:bodyPr/>
                    <a:lstStyle/>
                    <a:p>
                      <a:pPr algn="l" fontAlgn="t"/>
                      <a:r>
                        <a:rPr lang="ko-KR" altLang="en-US" sz="1100" dirty="0">
                          <a:effectLst/>
                          <a:latin typeface="inherit"/>
                        </a:rPr>
                        <a:t> </a:t>
                      </a:r>
                      <a:r>
                        <a:rPr lang="en-US" altLang="ko-KR" sz="1100" dirty="0">
                          <a:effectLst/>
                          <a:latin typeface="inherit"/>
                        </a:rPr>
                        <a:t>10</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send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end of alignment in subject</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5544762"/>
                  </a:ext>
                </a:extLst>
              </a:tr>
              <a:tr h="145440">
                <a:tc>
                  <a:txBody>
                    <a:bodyPr/>
                    <a:lstStyle/>
                    <a:p>
                      <a:pPr algn="l" fontAlgn="t"/>
                      <a:r>
                        <a:rPr lang="ko-KR" altLang="en-US" sz="1100" dirty="0">
                          <a:effectLst/>
                          <a:latin typeface="inherit"/>
                        </a:rPr>
                        <a:t> </a:t>
                      </a:r>
                      <a:r>
                        <a:rPr lang="en-US" altLang="ko-KR" sz="1100" dirty="0">
                          <a:effectLst/>
                          <a:latin typeface="inherit"/>
                        </a:rPr>
                        <a:t>11</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evalue</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expect value</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7558717"/>
                  </a:ext>
                </a:extLst>
              </a:tr>
              <a:tr h="145440">
                <a:tc>
                  <a:txBody>
                    <a:bodyPr/>
                    <a:lstStyle/>
                    <a:p>
                      <a:pPr algn="l" fontAlgn="t"/>
                      <a:r>
                        <a:rPr lang="ko-KR" altLang="en-US" sz="1100" dirty="0">
                          <a:effectLst/>
                          <a:latin typeface="inherit"/>
                        </a:rPr>
                        <a:t> </a:t>
                      </a:r>
                      <a:r>
                        <a:rPr lang="en-US" altLang="ko-KR" sz="1100" dirty="0">
                          <a:effectLst/>
                          <a:latin typeface="inherit"/>
                        </a:rPr>
                        <a:t>12</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bitscore</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a:t>
                      </a:r>
                      <a:r>
                        <a:rPr lang="en-US" sz="1100" u="none" strike="noStrike" dirty="0">
                          <a:effectLst/>
                          <a:latin typeface="inherit"/>
                        </a:rPr>
                        <a:t>bit score</a:t>
                      </a:r>
                      <a:endParaRPr lang="en-US" sz="1100" dirty="0">
                        <a:effectLst/>
                        <a:latin typeface="inherit"/>
                      </a:endParaRP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9187451"/>
                  </a:ext>
                </a:extLst>
              </a:tr>
            </a:tbl>
          </a:graphicData>
        </a:graphic>
      </p:graphicFrame>
      <p:sp>
        <p:nvSpPr>
          <p:cNvPr id="3" name="직사각형 2">
            <a:extLst>
              <a:ext uri="{FF2B5EF4-FFF2-40B4-BE49-F238E27FC236}">
                <a16:creationId xmlns:a16="http://schemas.microsoft.com/office/drawing/2014/main" id="{722CA433-DB9B-2B8B-9DE1-435F3FA4E6BF}"/>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Tabular format</a:t>
            </a:r>
          </a:p>
        </p:txBody>
      </p:sp>
    </p:spTree>
    <p:extLst>
      <p:ext uri="{BB962C8B-B14F-4D97-AF65-F5344CB8AC3E}">
        <p14:creationId xmlns:p14="http://schemas.microsoft.com/office/powerpoint/2010/main" val="24654383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2">
            <a:extLst>
              <a:ext uri="{FF2B5EF4-FFF2-40B4-BE49-F238E27FC236}">
                <a16:creationId xmlns:a16="http://schemas.microsoft.com/office/drawing/2014/main" id="{F7ADFA0E-9720-407B-9C01-D757570F34CE}"/>
              </a:ext>
            </a:extLst>
          </p:cNvPr>
          <p:cNvSpPr txBox="1">
            <a:spLocks/>
          </p:cNvSpPr>
          <p:nvPr/>
        </p:nvSpPr>
        <p:spPr>
          <a:xfrm>
            <a:off x="84138" y="684213"/>
            <a:ext cx="8961437" cy="507831"/>
          </a:xfrm>
          <a:prstGeom prst="rect">
            <a:avLst/>
          </a:prstGeom>
        </p:spPr>
        <p:txBody>
          <a:bodyPr vert="horz" lIns="91440" tIns="45720" rIns="91440" bIns="45720" rtlCol="0">
            <a:normAutofit/>
          </a:bodyPr>
          <a:lstStyle>
            <a:lvl1pPr marL="228600" indent="-228600" defTabSz="914400" latinLnBrk="1">
              <a:lnSpc>
                <a:spcPct val="90000"/>
              </a:lnSpc>
              <a:spcBef>
                <a:spcPts val="1000"/>
              </a:spcBef>
              <a:buFont typeface="Arial" panose="020B0604020202020204" pitchFamily="34" charset="0"/>
              <a:buChar char="•"/>
              <a:defRPr>
                <a:latin typeface="Arial" panose="020B0604020202020204" pitchFamily="34" charset="0"/>
                <a:cs typeface="Arial" panose="020B0604020202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t>outfmt = 10 (csv)</a:t>
            </a:r>
            <a:endParaRPr lang="en-US" dirty="0"/>
          </a:p>
        </p:txBody>
      </p:sp>
      <p:sp>
        <p:nvSpPr>
          <p:cNvPr id="5" name="직사각형 4">
            <a:extLst>
              <a:ext uri="{FF2B5EF4-FFF2-40B4-BE49-F238E27FC236}">
                <a16:creationId xmlns:a16="http://schemas.microsoft.com/office/drawing/2014/main" id="{C2B60711-69A9-43D2-90FB-2E1FDAC557AA}"/>
              </a:ext>
            </a:extLst>
          </p:cNvPr>
          <p:cNvSpPr/>
          <p:nvPr/>
        </p:nvSpPr>
        <p:spPr>
          <a:xfrm>
            <a:off x="4343399" y="777886"/>
            <a:ext cx="4702175" cy="5801588"/>
          </a:xfrm>
          <a:prstGeom prst="rect">
            <a:avLst/>
          </a:prstGeom>
          <a:solidFill>
            <a:schemeClr val="tx1"/>
          </a:solidFill>
        </p:spPr>
        <p:txBody>
          <a:bodyPr wrap="square">
            <a:spAutoFit/>
          </a:bodyPr>
          <a:lstStyle/>
          <a:p>
            <a:r>
              <a:rPr lang="en-US" altLang="ko-KR" sz="700" dirty="0">
                <a:solidFill>
                  <a:schemeClr val="bg1"/>
                </a:solidFill>
              </a:rPr>
              <a:t>ATCG00500.1,ChrC,100.000,1467,0,0,1,1467,57075,58541,0.0,2710</a:t>
            </a:r>
          </a:p>
          <a:p>
            <a:r>
              <a:rPr lang="en-US" altLang="ko-KR" sz="700" dirty="0">
                <a:solidFill>
                  <a:schemeClr val="bg1"/>
                </a:solidFill>
              </a:rPr>
              <a:t>ATCG00500.1,Chr4,96.552,87,3,0,749,835,5436853,5436767,3.46e-33,145</a:t>
            </a:r>
          </a:p>
          <a:p>
            <a:r>
              <a:rPr lang="en-US" altLang="ko-KR" sz="700" dirty="0">
                <a:solidFill>
                  <a:schemeClr val="bg1"/>
                </a:solidFill>
              </a:rPr>
              <a:t>ATCG00510.1,ChrC,100.000,114,0,0,1,114,59247,59360,2.10e-54,211</a:t>
            </a:r>
          </a:p>
          <a:p>
            <a:r>
              <a:rPr lang="en-US" altLang="ko-KR" sz="700" dirty="0">
                <a:solidFill>
                  <a:schemeClr val="bg1"/>
                </a:solidFill>
              </a:rPr>
              <a:t>ATCG00280.1,ChrC,100.000,1422,0,0,1,1422,33720,35141,0.0,2627</a:t>
            </a:r>
          </a:p>
          <a:p>
            <a:r>
              <a:rPr lang="en-US" altLang="ko-KR" sz="700" dirty="0">
                <a:solidFill>
                  <a:schemeClr val="bg1"/>
                </a:solidFill>
              </a:rPr>
              <a:t>ATCG00890.1,ChrC,100.000,762,0,0,409,1170,95702,94941,0.0,1408</a:t>
            </a:r>
          </a:p>
          <a:p>
            <a:r>
              <a:rPr lang="en-US" altLang="ko-KR" sz="700" dirty="0">
                <a:solidFill>
                  <a:schemeClr val="bg1"/>
                </a:solidFill>
              </a:rPr>
              <a:t>ATCG00890.1,ChrC,100.000,762,0,0,409,1170,142947,143708,0.0,1408</a:t>
            </a:r>
          </a:p>
          <a:p>
            <a:r>
              <a:rPr lang="en-US" altLang="ko-KR" sz="700" dirty="0">
                <a:solidFill>
                  <a:schemeClr val="bg1"/>
                </a:solidFill>
              </a:rPr>
              <a:t>ATCG00890.1,ChrC,100.000,408,0,0,1,408,96795,96388,0.0,754</a:t>
            </a:r>
          </a:p>
          <a:p>
            <a:r>
              <a:rPr lang="en-US" altLang="ko-KR" sz="700" dirty="0">
                <a:solidFill>
                  <a:schemeClr val="bg1"/>
                </a:solidFill>
              </a:rPr>
              <a:t>ATCG00890.1,ChrC,100.000,408,0,0,1,408,141854,142261,0.0,754</a:t>
            </a:r>
          </a:p>
          <a:p>
            <a:r>
              <a:rPr lang="en-US" altLang="ko-KR" sz="700" dirty="0">
                <a:solidFill>
                  <a:schemeClr val="bg1"/>
                </a:solidFill>
              </a:rPr>
              <a:t>ATCG00890.1,Chr2,96.250,160,6,0,68,227,9711634,9711475,7.27e-69,263</a:t>
            </a:r>
          </a:p>
          <a:p>
            <a:r>
              <a:rPr lang="en-US" altLang="ko-KR" sz="700" dirty="0">
                <a:solidFill>
                  <a:schemeClr val="bg1"/>
                </a:solidFill>
              </a:rPr>
              <a:t>ATCG00890.1,Chr2,97.561,41,1,0,619,659,1880690,1880650,4.73e-11,71.3</a:t>
            </a:r>
          </a:p>
          <a:p>
            <a:r>
              <a:rPr lang="en-US" altLang="ko-KR" sz="700" dirty="0">
                <a:solidFill>
                  <a:schemeClr val="bg1"/>
                </a:solidFill>
              </a:rPr>
              <a:t>ATCG00890.1,Chr3,94.737,57,1,2,280,336,20914104,20914158,4.69e-16,87.9</a:t>
            </a:r>
          </a:p>
          <a:p>
            <a:r>
              <a:rPr lang="en-US" altLang="ko-KR" sz="700" dirty="0">
                <a:solidFill>
                  <a:schemeClr val="bg1"/>
                </a:solidFill>
              </a:rPr>
              <a:t>ATCG00890.1,Chr3,100.000,31,0,0,375,405,19372123,19372153,3.68e-07,58.4</a:t>
            </a:r>
          </a:p>
          <a:p>
            <a:r>
              <a:rPr lang="en-US" altLang="ko-KR" sz="700" dirty="0">
                <a:solidFill>
                  <a:schemeClr val="bg1"/>
                </a:solidFill>
              </a:rPr>
              <a:t>ATCG00890.1,Chr1,100.000,45,0,0,295,339,7719480,7719524,6.07e-15,84.2</a:t>
            </a:r>
          </a:p>
          <a:p>
            <a:r>
              <a:rPr lang="en-US" altLang="ko-KR" sz="700" dirty="0">
                <a:solidFill>
                  <a:schemeClr val="bg1"/>
                </a:solidFill>
              </a:rPr>
              <a:t>ATCG01250.1,ChrC,100.000,762,0,0,409,1170,95702,94941,0.0,1408</a:t>
            </a:r>
          </a:p>
          <a:p>
            <a:r>
              <a:rPr lang="en-US" altLang="ko-KR" sz="700" dirty="0">
                <a:solidFill>
                  <a:schemeClr val="bg1"/>
                </a:solidFill>
              </a:rPr>
              <a:t>ATCG01250.1,ChrC,100.000,762,0,0,409,1170,142947,143708,0.0,1408</a:t>
            </a:r>
          </a:p>
          <a:p>
            <a:r>
              <a:rPr lang="en-US" altLang="ko-KR" sz="700" dirty="0">
                <a:solidFill>
                  <a:schemeClr val="bg1"/>
                </a:solidFill>
              </a:rPr>
              <a:t>ATCG01250.1,ChrC,100.000,408,0,0,1,408,96795,96388,0.0,754</a:t>
            </a:r>
          </a:p>
          <a:p>
            <a:r>
              <a:rPr lang="en-US" altLang="ko-KR" sz="700" dirty="0">
                <a:solidFill>
                  <a:schemeClr val="bg1"/>
                </a:solidFill>
              </a:rPr>
              <a:t>ATCG01250.1,ChrC,100.000,408,0,0,1,408,141854,142261,0.0,754</a:t>
            </a:r>
          </a:p>
          <a:p>
            <a:r>
              <a:rPr lang="en-US" altLang="ko-KR" sz="700" dirty="0">
                <a:solidFill>
                  <a:schemeClr val="bg1"/>
                </a:solidFill>
              </a:rPr>
              <a:t>ATCG01250.1,Chr2,96.250,160,6,0,68,227,9711634,9711475,7.27e-69,263</a:t>
            </a:r>
          </a:p>
          <a:p>
            <a:r>
              <a:rPr lang="en-US" altLang="ko-KR" sz="700" dirty="0">
                <a:solidFill>
                  <a:schemeClr val="bg1"/>
                </a:solidFill>
              </a:rPr>
              <a:t>ATCG01250.1,Chr2,97.561,41,1,0,619,659,1880690,1880650,4.73e-11,71.3</a:t>
            </a:r>
          </a:p>
          <a:p>
            <a:r>
              <a:rPr lang="en-US" altLang="ko-KR" sz="700" dirty="0">
                <a:solidFill>
                  <a:schemeClr val="bg1"/>
                </a:solidFill>
              </a:rPr>
              <a:t>ATCG01250.1,Chr3,94.737,57,1,2,280,336,20914104,20914158,4.69e-16,87.9</a:t>
            </a:r>
          </a:p>
          <a:p>
            <a:r>
              <a:rPr lang="en-US" altLang="ko-KR" sz="700" dirty="0">
                <a:solidFill>
                  <a:schemeClr val="bg1"/>
                </a:solidFill>
              </a:rPr>
              <a:t>ATCG01250.1,Chr3,100.000,31,0,0,375,405,19372123,19372153,3.68e-07,58.4</a:t>
            </a:r>
          </a:p>
          <a:p>
            <a:r>
              <a:rPr lang="en-US" altLang="ko-KR" sz="700" dirty="0">
                <a:solidFill>
                  <a:schemeClr val="bg1"/>
                </a:solidFill>
              </a:rPr>
              <a:t>ATCG01250.1,Chr1,100.000,45,0,0,295,339,7719480,7719524,6.07e-15,84.2</a:t>
            </a:r>
          </a:p>
          <a:p>
            <a:r>
              <a:rPr lang="en-US" altLang="ko-KR" sz="700" dirty="0">
                <a:solidFill>
                  <a:schemeClr val="bg1"/>
                </a:solidFill>
              </a:rPr>
              <a:t>ATCG00180.1,ChrC,100.000,1613,0,0,431,2043,21863,20251,0.0,2979</a:t>
            </a:r>
          </a:p>
          <a:p>
            <a:r>
              <a:rPr lang="en-US" altLang="ko-KR" sz="700" dirty="0">
                <a:solidFill>
                  <a:schemeClr val="bg1"/>
                </a:solidFill>
              </a:rPr>
              <a:t>ATCG00180.1,ChrC,100.000,432,0,0,1,432,23084,22653,0.0,798</a:t>
            </a:r>
          </a:p>
          <a:p>
            <a:r>
              <a:rPr lang="en-US" altLang="ko-KR" sz="700" dirty="0">
                <a:solidFill>
                  <a:schemeClr val="bg1"/>
                </a:solidFill>
              </a:rPr>
              <a:t>ATCG00180.1,Chr3,94.521,219,12,0,580,798,11593426,11593208,2.07e-91,339</a:t>
            </a:r>
          </a:p>
          <a:p>
            <a:r>
              <a:rPr lang="en-US" altLang="ko-KR" sz="700" dirty="0">
                <a:solidFill>
                  <a:schemeClr val="bg1"/>
                </a:solidFill>
              </a:rPr>
              <a:t>ATCG00340.1,ChrC,100.000,2205,0,0,1,2205,39579,37375,0.0,4072</a:t>
            </a:r>
          </a:p>
          <a:p>
            <a:r>
              <a:rPr lang="en-US" altLang="ko-KR" sz="700" dirty="0">
                <a:solidFill>
                  <a:schemeClr val="bg1"/>
                </a:solidFill>
              </a:rPr>
              <a:t>ATCG00340.1,ChrC,86.179,123,17,0,803,925,41001,40879,1.13e-29,134</a:t>
            </a:r>
          </a:p>
          <a:p>
            <a:r>
              <a:rPr lang="en-US" altLang="ko-KR" sz="700" dirty="0">
                <a:solidFill>
                  <a:schemeClr val="bg1"/>
                </a:solidFill>
              </a:rPr>
              <a:t>ATCG00420.1,ChrC,100.000,477,0,0,1,477,49153,48677,0.0,881</a:t>
            </a:r>
          </a:p>
          <a:p>
            <a:r>
              <a:rPr lang="en-US" altLang="ko-KR" sz="700" dirty="0">
                <a:solidFill>
                  <a:schemeClr val="bg1"/>
                </a:solidFill>
              </a:rPr>
              <a:t>ATCG00420.1,Chr4,88.166,169,17,2,96,261,7738696,7738864,8.20e-50,198</a:t>
            </a:r>
          </a:p>
          <a:p>
            <a:r>
              <a:rPr lang="en-US" altLang="ko-KR" sz="700" dirty="0">
                <a:solidFill>
                  <a:schemeClr val="bg1"/>
                </a:solidFill>
              </a:rPr>
              <a:t>ATCG00420.1,Chr5,95.556,45,1,1,177,221,17043067,17043110,1.87e-11,71.3</a:t>
            </a:r>
          </a:p>
          <a:p>
            <a:r>
              <a:rPr lang="en-US" altLang="ko-KR" sz="700" dirty="0">
                <a:solidFill>
                  <a:schemeClr val="bg1"/>
                </a:solidFill>
              </a:rPr>
              <a:t>ATCG00600.1,ChrC,100.000,114,0,0,1,114,65998,66111,2.10e-54,211</a:t>
            </a:r>
          </a:p>
          <a:p>
            <a:r>
              <a:rPr lang="en-US" altLang="ko-KR" sz="700" dirty="0">
                <a:solidFill>
                  <a:schemeClr val="bg1"/>
                </a:solidFill>
              </a:rPr>
              <a:t>ATCG00210.1,ChrC,100.000,90,0,0,1,90,28089,28178,3.44e-41,167</a:t>
            </a:r>
          </a:p>
          <a:p>
            <a:r>
              <a:rPr lang="en-US" altLang="ko-KR" sz="700" dirty="0">
                <a:solidFill>
                  <a:schemeClr val="bg1"/>
                </a:solidFill>
              </a:rPr>
              <a:t>ATCG00020.1,ChrC,100.000,1062,0,0,1,1062,1444,383,0.0,1962</a:t>
            </a:r>
          </a:p>
          <a:p>
            <a:r>
              <a:rPr lang="en-US" altLang="ko-KR" sz="700" dirty="0">
                <a:solidFill>
                  <a:schemeClr val="bg1"/>
                </a:solidFill>
              </a:rPr>
              <a:t>ATCG00020.1,Chr2,95.591,499,12,6,554,1051,3332067,3331578,0.0,791</a:t>
            </a:r>
          </a:p>
          <a:p>
            <a:r>
              <a:rPr lang="en-US" altLang="ko-KR" sz="700" dirty="0">
                <a:solidFill>
                  <a:schemeClr val="bg1"/>
                </a:solidFill>
              </a:rPr>
              <a:t>ATCG00020.1,ChrM,94.664,506,15,8,547,1051,334338,334832,0.0,774</a:t>
            </a:r>
          </a:p>
          <a:p>
            <a:r>
              <a:rPr lang="en-US" altLang="ko-KR" sz="700" dirty="0">
                <a:solidFill>
                  <a:schemeClr val="bg1"/>
                </a:solidFill>
              </a:rPr>
              <a:t>ATCG01100.1,ChrC,100.000,553,0,0,1,553,122009,121457,0.0,1022</a:t>
            </a:r>
          </a:p>
          <a:p>
            <a:r>
              <a:rPr lang="en-US" altLang="ko-KR" sz="700" dirty="0">
                <a:solidFill>
                  <a:schemeClr val="bg1"/>
                </a:solidFill>
              </a:rPr>
              <a:t>ATCG01100.1,ChrC,100.000,530,0,0,554,1083,120376,119847,0.0,979</a:t>
            </a:r>
          </a:p>
          <a:p>
            <a:r>
              <a:rPr lang="en-US" altLang="ko-KR" sz="700" dirty="0">
                <a:solidFill>
                  <a:schemeClr val="bg1"/>
                </a:solidFill>
              </a:rPr>
              <a:t>ATCG00660.1,ChrC,100.000,354,0,0,1,354,68865,68512,0.0,654</a:t>
            </a:r>
          </a:p>
          <a:p>
            <a:r>
              <a:rPr lang="en-US" altLang="ko-KR" sz="700" dirty="0">
                <a:solidFill>
                  <a:schemeClr val="bg1"/>
                </a:solidFill>
              </a:rPr>
              <a:t>ATCG00740.1,ChrC,100.000,990,0,0,1,990,78890,77901,0.0,1829</a:t>
            </a:r>
          </a:p>
          <a:p>
            <a:r>
              <a:rPr lang="en-US" altLang="ko-KR" sz="700" dirty="0">
                <a:solidFill>
                  <a:schemeClr val="bg1"/>
                </a:solidFill>
              </a:rPr>
              <a:t>ATCG00740.1,Chr4,100.000,68,0,0,480,547,16921005,16921072,8.39e-28,126</a:t>
            </a:r>
          </a:p>
          <a:p>
            <a:r>
              <a:rPr lang="en-US" altLang="ko-KR" sz="700" dirty="0">
                <a:solidFill>
                  <a:schemeClr val="bg1"/>
                </a:solidFill>
              </a:rPr>
              <a:t>ATCG00740.1,Chr4,100.000,29,0,0,165,193,5200727,5200699,4.02e-06,54.7</a:t>
            </a:r>
          </a:p>
          <a:p>
            <a:r>
              <a:rPr lang="en-US" altLang="ko-KR" sz="700" dirty="0">
                <a:solidFill>
                  <a:schemeClr val="bg1"/>
                </a:solidFill>
              </a:rPr>
              <a:t>ATCG00820.1,ChrC,100.000,279,0,0,1,279,84283,84005,1.12e-145,516</a:t>
            </a:r>
          </a:p>
          <a:p>
            <a:r>
              <a:rPr lang="en-US" altLang="ko-KR" sz="700" dirty="0">
                <a:solidFill>
                  <a:schemeClr val="bg1"/>
                </a:solidFill>
              </a:rPr>
              <a:t>ATCG00820.1,ChrC,100.000,113,0,0,1,113,154366,154478,2.13e-53,209</a:t>
            </a:r>
          </a:p>
          <a:p>
            <a:r>
              <a:rPr lang="en-US" altLang="ko-KR" sz="700" dirty="0">
                <a:solidFill>
                  <a:schemeClr val="bg1"/>
                </a:solidFill>
              </a:rPr>
              <a:t>ATCG00640.1,ChrC,100.000,201,0,0,1,201,67488,67688,1.79e-102,372</a:t>
            </a:r>
          </a:p>
          <a:p>
            <a:r>
              <a:rPr lang="en-US" altLang="ko-KR" sz="700" dirty="0">
                <a:solidFill>
                  <a:schemeClr val="bg1"/>
                </a:solidFill>
              </a:rPr>
              <a:t>ATCG01020.1,ChrC,100.000,159,0,0,1,159,113449,113607,3.04e-79,294</a:t>
            </a:r>
          </a:p>
          <a:p>
            <a:r>
              <a:rPr lang="en-US" altLang="ko-KR" sz="700" dirty="0">
                <a:solidFill>
                  <a:schemeClr val="bg1"/>
                </a:solidFill>
              </a:rPr>
              <a:t>ATCG01060.1,ChrC,100.000,246,0,0,1,246,117563,117318,2.16e-127,455</a:t>
            </a:r>
          </a:p>
          <a:p>
            <a:r>
              <a:rPr lang="en-US" altLang="ko-KR" sz="700" dirty="0">
                <a:solidFill>
                  <a:schemeClr val="bg1"/>
                </a:solidFill>
              </a:rPr>
              <a:t>ATCG00330.1,ChrC,100.000,303,0,0,1,303,37240,36938,5.60e-159,560</a:t>
            </a:r>
          </a:p>
          <a:p>
            <a:r>
              <a:rPr lang="en-US" altLang="ko-KR" sz="700" dirty="0">
                <a:solidFill>
                  <a:schemeClr val="bg1"/>
                </a:solidFill>
              </a:rPr>
              <a:t>ATCG00800.1,ChrC,100.000,657,0,0,1,657,83482,82826,0.0,1214</a:t>
            </a:r>
          </a:p>
          <a:p>
            <a:r>
              <a:rPr lang="en-US" altLang="ko-KR" sz="700" dirty="0">
                <a:solidFill>
                  <a:schemeClr val="bg1"/>
                </a:solidFill>
              </a:rPr>
              <a:t>ATCG00710.1,ChrC,100.000,222,0,0,1,222,74485,74706,4.23e-114,411</a:t>
            </a:r>
          </a:p>
          <a:p>
            <a:r>
              <a:rPr lang="en-US" altLang="ko-KR" sz="700" dirty="0">
                <a:solidFill>
                  <a:schemeClr val="bg1"/>
                </a:solidFill>
              </a:rPr>
              <a:t>ATCG00590.1,ChrC,100.000,96,0,0,1,96,65712,65807,1.73e-44,178</a:t>
            </a:r>
          </a:p>
          <a:p>
            <a:r>
              <a:rPr lang="en-US" altLang="ko-KR" sz="700" dirty="0">
                <a:solidFill>
                  <a:schemeClr val="bg1"/>
                </a:solidFill>
              </a:rPr>
              <a:t>ATCG01050.1,ChrC,100.000,1521,0,0,1,1521,117185,115665,0.0,2809</a:t>
            </a:r>
          </a:p>
          <a:p>
            <a:r>
              <a:rPr lang="en-US" altLang="ko-KR" sz="700" dirty="0">
                <a:solidFill>
                  <a:schemeClr val="bg1"/>
                </a:solidFill>
              </a:rPr>
              <a:t>ATCG00050.1,ChrC,100.000,204,0,0,37,240,5287,5084,4.68e-104,377</a:t>
            </a:r>
          </a:p>
          <a:p>
            <a:r>
              <a:rPr lang="en-US" altLang="ko-KR" sz="700" dirty="0">
                <a:solidFill>
                  <a:schemeClr val="bg1"/>
                </a:solidFill>
              </a:rPr>
              <a:t>ATCG00050.1,ChrC,100.000,41,0,0,1,41,6188,6148,1.91e-13,76.8</a:t>
            </a:r>
          </a:p>
        </p:txBody>
      </p:sp>
      <p:graphicFrame>
        <p:nvGraphicFramePr>
          <p:cNvPr id="6" name="표 5">
            <a:extLst>
              <a:ext uri="{FF2B5EF4-FFF2-40B4-BE49-F238E27FC236}">
                <a16:creationId xmlns:a16="http://schemas.microsoft.com/office/drawing/2014/main" id="{FC67A00E-4CA5-4547-9F80-A7AB3B670DAD}"/>
              </a:ext>
            </a:extLst>
          </p:cNvPr>
          <p:cNvGraphicFramePr>
            <a:graphicFrameLocks noGrp="1"/>
          </p:cNvGraphicFramePr>
          <p:nvPr/>
        </p:nvGraphicFramePr>
        <p:xfrm>
          <a:off x="174624" y="1586327"/>
          <a:ext cx="3981494" cy="3695926"/>
        </p:xfrm>
        <a:graphic>
          <a:graphicData uri="http://schemas.openxmlformats.org/drawingml/2006/table">
            <a:tbl>
              <a:tblPr/>
              <a:tblGrid>
                <a:gridCol w="533344">
                  <a:extLst>
                    <a:ext uri="{9D8B030D-6E8A-4147-A177-3AD203B41FA5}">
                      <a16:colId xmlns:a16="http://schemas.microsoft.com/office/drawing/2014/main" val="1951982645"/>
                    </a:ext>
                  </a:extLst>
                </a:gridCol>
                <a:gridCol w="723950">
                  <a:extLst>
                    <a:ext uri="{9D8B030D-6E8A-4147-A177-3AD203B41FA5}">
                      <a16:colId xmlns:a16="http://schemas.microsoft.com/office/drawing/2014/main" val="1311674835"/>
                    </a:ext>
                  </a:extLst>
                </a:gridCol>
                <a:gridCol w="2724200">
                  <a:extLst>
                    <a:ext uri="{9D8B030D-6E8A-4147-A177-3AD203B41FA5}">
                      <a16:colId xmlns:a16="http://schemas.microsoft.com/office/drawing/2014/main" val="236426602"/>
                    </a:ext>
                  </a:extLst>
                </a:gridCol>
              </a:tblGrid>
              <a:tr h="0">
                <a:tc>
                  <a:txBody>
                    <a:bodyPr/>
                    <a:lstStyle/>
                    <a:p>
                      <a:pPr marL="0" algn="l" defTabSz="914400" rtl="0" eaLnBrk="1" fontAlgn="t" latinLnBrk="1" hangingPunct="1"/>
                      <a:r>
                        <a:rPr lang="en-US" sz="1100" b="1" i="0" kern="1200" dirty="0">
                          <a:solidFill>
                            <a:schemeClr val="tx1"/>
                          </a:solidFill>
                          <a:effectLst/>
                          <a:latin typeface="inherit"/>
                          <a:ea typeface="+mn-ea"/>
                          <a:cs typeface="+mn-cs"/>
                        </a:rPr>
                        <a:t>Num</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100" b="1" i="0" kern="1200" dirty="0">
                          <a:solidFill>
                            <a:schemeClr val="tx1"/>
                          </a:solidFill>
                          <a:effectLst/>
                          <a:latin typeface="inherit"/>
                          <a:ea typeface="+mn-ea"/>
                          <a:cs typeface="+mn-cs"/>
                        </a:rPr>
                        <a:t>Name</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1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145440">
                <a:tc>
                  <a:txBody>
                    <a:bodyPr/>
                    <a:lstStyle/>
                    <a:p>
                      <a:pPr algn="l" fontAlgn="t"/>
                      <a:r>
                        <a:rPr lang="en-US" altLang="ko-KR" sz="1100" dirty="0">
                          <a:effectLst/>
                          <a:latin typeface="inherit"/>
                        </a:rPr>
                        <a:t> 1</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qseqid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query (e.g., gene) sequence id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145440">
                <a:tc>
                  <a:txBody>
                    <a:bodyPr/>
                    <a:lstStyle/>
                    <a:p>
                      <a:pPr algn="l" fontAlgn="t"/>
                      <a:r>
                        <a:rPr lang="ko-KR" altLang="en-US" sz="1100" dirty="0">
                          <a:effectLst/>
                          <a:latin typeface="inherit"/>
                        </a:rPr>
                        <a:t> </a:t>
                      </a:r>
                      <a:r>
                        <a:rPr lang="en-US" altLang="ko-KR" sz="1100" dirty="0">
                          <a:effectLst/>
                          <a:latin typeface="inherit"/>
                        </a:rPr>
                        <a:t>2</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sseqid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subject (e.g., reference genome) sequence id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8227863"/>
                  </a:ext>
                </a:extLst>
              </a:tr>
              <a:tr h="145440">
                <a:tc>
                  <a:txBody>
                    <a:bodyPr/>
                    <a:lstStyle/>
                    <a:p>
                      <a:pPr algn="l" fontAlgn="t"/>
                      <a:r>
                        <a:rPr lang="ko-KR" altLang="en-US" sz="1100" dirty="0">
                          <a:effectLst/>
                          <a:latin typeface="inherit"/>
                        </a:rPr>
                        <a:t> </a:t>
                      </a:r>
                      <a:r>
                        <a:rPr lang="en-US" altLang="ko-KR" sz="1100" dirty="0">
                          <a:effectLst/>
                          <a:latin typeface="inherit"/>
                        </a:rPr>
                        <a:t>3</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pident</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percentage of identical matches</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145440">
                <a:tc>
                  <a:txBody>
                    <a:bodyPr/>
                    <a:lstStyle/>
                    <a:p>
                      <a:pPr algn="l" fontAlgn="t"/>
                      <a:r>
                        <a:rPr lang="ko-KR" altLang="en-US" sz="1100" dirty="0">
                          <a:effectLst/>
                          <a:latin typeface="inherit"/>
                        </a:rPr>
                        <a:t> </a:t>
                      </a:r>
                      <a:r>
                        <a:rPr lang="en-US" altLang="ko-KR" sz="1100" dirty="0">
                          <a:effectLst/>
                          <a:latin typeface="inherit"/>
                        </a:rPr>
                        <a:t>4</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length</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alignment length</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841624"/>
                  </a:ext>
                </a:extLst>
              </a:tr>
              <a:tr h="145440">
                <a:tc>
                  <a:txBody>
                    <a:bodyPr/>
                    <a:lstStyle/>
                    <a:p>
                      <a:pPr algn="l" fontAlgn="t"/>
                      <a:r>
                        <a:rPr lang="ko-KR" altLang="en-US" sz="1100" dirty="0">
                          <a:effectLst/>
                          <a:latin typeface="inherit"/>
                        </a:rPr>
                        <a:t> </a:t>
                      </a:r>
                      <a:r>
                        <a:rPr lang="en-US" altLang="ko-KR" sz="1100" dirty="0">
                          <a:effectLst/>
                          <a:latin typeface="inherit"/>
                        </a:rPr>
                        <a:t>5</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mismatch</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number of mismatches</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145440">
                <a:tc>
                  <a:txBody>
                    <a:bodyPr/>
                    <a:lstStyle/>
                    <a:p>
                      <a:pPr algn="l" fontAlgn="t"/>
                      <a:r>
                        <a:rPr lang="ko-KR" altLang="en-US" sz="1100" dirty="0">
                          <a:effectLst/>
                          <a:latin typeface="inherit"/>
                        </a:rPr>
                        <a:t> </a:t>
                      </a:r>
                      <a:r>
                        <a:rPr lang="en-US" altLang="ko-KR" sz="1100" dirty="0">
                          <a:effectLst/>
                          <a:latin typeface="inherit"/>
                        </a:rPr>
                        <a:t>6</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gapopen</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number of gap openings</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24258"/>
                  </a:ext>
                </a:extLst>
              </a:tr>
              <a:tr h="145440">
                <a:tc>
                  <a:txBody>
                    <a:bodyPr/>
                    <a:lstStyle/>
                    <a:p>
                      <a:pPr algn="l" fontAlgn="t"/>
                      <a:r>
                        <a:rPr lang="ko-KR" altLang="en-US" sz="1100" dirty="0">
                          <a:effectLst/>
                          <a:latin typeface="inherit"/>
                        </a:rPr>
                        <a:t> </a:t>
                      </a:r>
                      <a:r>
                        <a:rPr lang="en-US" altLang="ko-KR" sz="1100" dirty="0">
                          <a:effectLst/>
                          <a:latin typeface="inherit"/>
                        </a:rPr>
                        <a:t>7</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qstart</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start of alignment in query</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r h="145440">
                <a:tc>
                  <a:txBody>
                    <a:bodyPr/>
                    <a:lstStyle/>
                    <a:p>
                      <a:pPr algn="l" fontAlgn="t"/>
                      <a:r>
                        <a:rPr lang="ko-KR" altLang="en-US" sz="1100" dirty="0">
                          <a:effectLst/>
                          <a:latin typeface="inherit"/>
                        </a:rPr>
                        <a:t> </a:t>
                      </a:r>
                      <a:r>
                        <a:rPr lang="en-US" altLang="ko-KR" sz="1100" dirty="0">
                          <a:effectLst/>
                          <a:latin typeface="inherit"/>
                        </a:rPr>
                        <a:t>8</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qend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end of alignment in query</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5154386"/>
                  </a:ext>
                </a:extLst>
              </a:tr>
              <a:tr h="145440">
                <a:tc>
                  <a:txBody>
                    <a:bodyPr/>
                    <a:lstStyle/>
                    <a:p>
                      <a:pPr algn="l" fontAlgn="t"/>
                      <a:r>
                        <a:rPr lang="ko-KR" altLang="en-US" sz="1100" dirty="0">
                          <a:effectLst/>
                          <a:latin typeface="inherit"/>
                        </a:rPr>
                        <a:t> </a:t>
                      </a:r>
                      <a:r>
                        <a:rPr lang="en-US" altLang="ko-KR" sz="1100" dirty="0">
                          <a:effectLst/>
                          <a:latin typeface="inherit"/>
                        </a:rPr>
                        <a:t>9</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sstart</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start of alignment in subject</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596900"/>
                  </a:ext>
                </a:extLst>
              </a:tr>
              <a:tr h="145440">
                <a:tc>
                  <a:txBody>
                    <a:bodyPr/>
                    <a:lstStyle/>
                    <a:p>
                      <a:pPr algn="l" fontAlgn="t"/>
                      <a:r>
                        <a:rPr lang="ko-KR" altLang="en-US" sz="1100" dirty="0">
                          <a:effectLst/>
                          <a:latin typeface="inherit"/>
                        </a:rPr>
                        <a:t> </a:t>
                      </a:r>
                      <a:r>
                        <a:rPr lang="en-US" altLang="ko-KR" sz="1100" dirty="0">
                          <a:effectLst/>
                          <a:latin typeface="inherit"/>
                        </a:rPr>
                        <a:t>10</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send</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end of alignment in subject</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5544762"/>
                  </a:ext>
                </a:extLst>
              </a:tr>
              <a:tr h="145440">
                <a:tc>
                  <a:txBody>
                    <a:bodyPr/>
                    <a:lstStyle/>
                    <a:p>
                      <a:pPr algn="l" fontAlgn="t"/>
                      <a:r>
                        <a:rPr lang="ko-KR" altLang="en-US" sz="1100" dirty="0">
                          <a:effectLst/>
                          <a:latin typeface="inherit"/>
                        </a:rPr>
                        <a:t> </a:t>
                      </a:r>
                      <a:r>
                        <a:rPr lang="en-US" altLang="ko-KR" sz="1100" dirty="0">
                          <a:effectLst/>
                          <a:latin typeface="inherit"/>
                        </a:rPr>
                        <a:t>11</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evalue</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expect value</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7558717"/>
                  </a:ext>
                </a:extLst>
              </a:tr>
              <a:tr h="145440">
                <a:tc>
                  <a:txBody>
                    <a:bodyPr/>
                    <a:lstStyle/>
                    <a:p>
                      <a:pPr algn="l" fontAlgn="t"/>
                      <a:r>
                        <a:rPr lang="ko-KR" altLang="en-US" sz="1100" dirty="0">
                          <a:effectLst/>
                          <a:latin typeface="inherit"/>
                        </a:rPr>
                        <a:t> </a:t>
                      </a:r>
                      <a:r>
                        <a:rPr lang="en-US" altLang="ko-KR" sz="1100" dirty="0">
                          <a:effectLst/>
                          <a:latin typeface="inherit"/>
                        </a:rPr>
                        <a:t>12</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bitscore</a:t>
                      </a: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dirty="0">
                          <a:effectLst/>
                          <a:latin typeface="inherit"/>
                        </a:rPr>
                        <a:t> </a:t>
                      </a:r>
                      <a:r>
                        <a:rPr lang="en-US" sz="1100" u="none" strike="noStrike" dirty="0">
                          <a:effectLst/>
                          <a:latin typeface="inherit"/>
                        </a:rPr>
                        <a:t>bit score</a:t>
                      </a:r>
                      <a:endParaRPr lang="en-US" sz="1100" dirty="0">
                        <a:effectLst/>
                        <a:latin typeface="inherit"/>
                      </a:endParaRPr>
                    </a:p>
                  </a:txBody>
                  <a:tcPr marL="54000" marR="540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9187451"/>
                  </a:ext>
                </a:extLst>
              </a:tr>
            </a:tbl>
          </a:graphicData>
        </a:graphic>
      </p:graphicFrame>
      <p:sp>
        <p:nvSpPr>
          <p:cNvPr id="3" name="직사각형 2">
            <a:extLst>
              <a:ext uri="{FF2B5EF4-FFF2-40B4-BE49-F238E27FC236}">
                <a16:creationId xmlns:a16="http://schemas.microsoft.com/office/drawing/2014/main" id="{50E276FC-70F2-F265-4E15-0D959EA52D36}"/>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CSV format</a:t>
            </a:r>
          </a:p>
        </p:txBody>
      </p:sp>
    </p:spTree>
    <p:extLst>
      <p:ext uri="{BB962C8B-B14F-4D97-AF65-F5344CB8AC3E}">
        <p14:creationId xmlns:p14="http://schemas.microsoft.com/office/powerpoint/2010/main" val="3649561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2">
            <a:extLst>
              <a:ext uri="{FF2B5EF4-FFF2-40B4-BE49-F238E27FC236}">
                <a16:creationId xmlns:a16="http://schemas.microsoft.com/office/drawing/2014/main" id="{DCBAEE9F-441C-4D79-BBDD-C31EB002E54A}"/>
              </a:ext>
            </a:extLst>
          </p:cNvPr>
          <p:cNvSpPr txBox="1">
            <a:spLocks/>
          </p:cNvSpPr>
          <p:nvPr/>
        </p:nvSpPr>
        <p:spPr>
          <a:xfrm>
            <a:off x="84138" y="684213"/>
            <a:ext cx="8961437" cy="507831"/>
          </a:xfrm>
          <a:prstGeom prst="rect">
            <a:avLst/>
          </a:prstGeom>
        </p:spPr>
        <p:txBody>
          <a:bodyPr vert="horz" lIns="91440" tIns="45720" rIns="91440" bIns="45720" rtlCol="0">
            <a:normAutofit/>
          </a:bodyPr>
          <a:lstStyle>
            <a:lvl1pPr marL="228600" indent="-228600" defTabSz="914400" latinLnBrk="1">
              <a:lnSpc>
                <a:spcPct val="90000"/>
              </a:lnSpc>
              <a:spcBef>
                <a:spcPts val="1000"/>
              </a:spcBef>
              <a:buFont typeface="Arial" panose="020B0604020202020204" pitchFamily="34" charset="0"/>
              <a:buChar char="•"/>
              <a:defRPr>
                <a:latin typeface="Arial" panose="020B0604020202020204" pitchFamily="34" charset="0"/>
                <a:cs typeface="Arial" panose="020B0604020202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t>outfmt = 17 (SAM)</a:t>
            </a:r>
            <a:endParaRPr lang="en-US" dirty="0"/>
          </a:p>
        </p:txBody>
      </p:sp>
      <p:sp>
        <p:nvSpPr>
          <p:cNvPr id="5" name="직사각형 4">
            <a:extLst>
              <a:ext uri="{FF2B5EF4-FFF2-40B4-BE49-F238E27FC236}">
                <a16:creationId xmlns:a16="http://schemas.microsoft.com/office/drawing/2014/main" id="{4089A238-39AA-40ED-B92C-3AA23E59FE79}"/>
              </a:ext>
            </a:extLst>
          </p:cNvPr>
          <p:cNvSpPr/>
          <p:nvPr/>
        </p:nvSpPr>
        <p:spPr>
          <a:xfrm>
            <a:off x="347132" y="1263856"/>
            <a:ext cx="8131176" cy="5155257"/>
          </a:xfrm>
          <a:prstGeom prst="rect">
            <a:avLst/>
          </a:prstGeom>
          <a:solidFill>
            <a:schemeClr val="tx1"/>
          </a:solidFill>
        </p:spPr>
        <p:txBody>
          <a:bodyPr wrap="square">
            <a:spAutoFit/>
          </a:bodyPr>
          <a:lstStyle/>
          <a:p>
            <a:r>
              <a:rPr lang="en-US" altLang="ko-KR" sz="700" dirty="0">
                <a:solidFill>
                  <a:schemeClr val="bg1"/>
                </a:solidFill>
              </a:rPr>
              <a:t>BL_ORD_ID:6     0       Query_1 1       255     57074H1467M95937H       *       0       0       *       *       AS:i:1467       EV:f:0  NM:i:0  PI:f:100        BS:f:2710.16</a:t>
            </a:r>
          </a:p>
          <a:p>
            <a:r>
              <a:rPr lang="en-US" altLang="ko-KR" sz="700" dirty="0">
                <a:solidFill>
                  <a:schemeClr val="bg1"/>
                </a:solidFill>
              </a:rPr>
              <a:t>BL_ORD_ID:3     16      Query_1 749     255     13148203H87M5436766H    *       0       0       *       *       AS:i:78 EV:f:3.46047e-33        NM:i:0  PI:f:96.55      BS:f:145.159</a:t>
            </a:r>
          </a:p>
          <a:p>
            <a:r>
              <a:rPr lang="en-US" altLang="ko-KR" sz="700" dirty="0">
                <a:solidFill>
                  <a:schemeClr val="bg1"/>
                </a:solidFill>
              </a:rPr>
              <a:t>BL_ORD_ID:6     0       Query_2 1       255     59246H114M95118H        *       0       0       *       *       AS:i:114        EV:f:0  NM:i:0  PI:f:100        BS:f:211.638</a:t>
            </a:r>
          </a:p>
          <a:p>
            <a:r>
              <a:rPr lang="en-US" altLang="ko-KR" sz="700" dirty="0">
                <a:solidFill>
                  <a:schemeClr val="bg1"/>
                </a:solidFill>
              </a:rPr>
              <a:t>BL_ORD_ID:6     0       Query_3 1       255     33719H1422M119337H      *       0       0       *       *       AS:i:1422       EV:f:0  NM:i:0  PI:f:100        BS:f:2627.06</a:t>
            </a:r>
          </a:p>
          <a:p>
            <a:r>
              <a:rPr lang="en-US" altLang="ko-KR" sz="700" dirty="0">
                <a:solidFill>
                  <a:schemeClr val="bg1"/>
                </a:solidFill>
              </a:rPr>
              <a:t>BL_ORD_ID:6     16      Query_4 1       255     57683H408M96387H        *       0       0       *       *       AS:i:408        EV:f:0  NM:i:0  PI:f:100        BS:f:754.553</a:t>
            </a:r>
          </a:p>
          <a:p>
            <a:r>
              <a:rPr lang="en-US" altLang="ko-KR" sz="700" dirty="0">
                <a:solidFill>
                  <a:schemeClr val="bg1"/>
                </a:solidFill>
              </a:rPr>
              <a:t>BL_ORD_ID:6     0       Query_4 1       255     141853H408M12217H       *       0       0       *       *       AS:i:408        EV:f:0  NM:i:0  PI:f:100        BS:f:754.553</a:t>
            </a:r>
          </a:p>
          <a:p>
            <a:r>
              <a:rPr lang="en-US" altLang="ko-KR" sz="700" dirty="0">
                <a:solidFill>
                  <a:schemeClr val="bg1"/>
                </a:solidFill>
              </a:rPr>
              <a:t>BL_ORD_ID:1     16      Query_4 68      255     9986655H160M9711474H    *       0       0       *       *       AS:i:142        EV:f:0  NM:i:0  PI:f:96.25      BS:f:263.345</a:t>
            </a:r>
          </a:p>
          <a:p>
            <a:r>
              <a:rPr lang="en-US" altLang="ko-KR" sz="700" dirty="0">
                <a:solidFill>
                  <a:schemeClr val="bg1"/>
                </a:solidFill>
              </a:rPr>
              <a:t>BL_ORD_ID:2     0       Query_4 280     255     20914103H48M1D2M1D5M2545672H    *       0       0       *       *       AS:i:47 EV:f:4.69488e-16        NM:i:2  PI:f:98.18      BS:f:87.9128</a:t>
            </a:r>
          </a:p>
          <a:p>
            <a:r>
              <a:rPr lang="en-US" altLang="ko-KR" sz="700" dirty="0">
                <a:solidFill>
                  <a:schemeClr val="bg1"/>
                </a:solidFill>
              </a:rPr>
              <a:t>BL_ORD_ID:0     0       Query_4 295     255     7719479H45M22708147H    *       0       0       *       *       AS:i:45 EV:f:6.07321e-15        NM:i:0  PI:f:100        BS:f:84.2195</a:t>
            </a:r>
          </a:p>
          <a:p>
            <a:r>
              <a:rPr lang="en-US" altLang="ko-KR" sz="700" dirty="0">
                <a:solidFill>
                  <a:schemeClr val="bg1"/>
                </a:solidFill>
              </a:rPr>
              <a:t>BL_ORD_ID:2     0       Query_4 375     255     19372122H31M4087677H    *       0       0       *       *       AS:i:31 EV:f:3.68108e-07        NM:i:0  PI:f:100        BS:f:58.3664</a:t>
            </a:r>
          </a:p>
          <a:p>
            <a:r>
              <a:rPr lang="en-US" altLang="ko-KR" sz="700" dirty="0">
                <a:solidFill>
                  <a:schemeClr val="bg1"/>
                </a:solidFill>
              </a:rPr>
              <a:t>BL_ORD_ID:6     16      Query_4 409     255     58776H762M94940H        *       0       0       *       *       AS:i:762        EV:f:0  NM:i:0  PI:f:100        BS:f:1408.27</a:t>
            </a:r>
          </a:p>
          <a:p>
            <a:r>
              <a:rPr lang="en-US" altLang="ko-KR" sz="700" dirty="0">
                <a:solidFill>
                  <a:schemeClr val="bg1"/>
                </a:solidFill>
              </a:rPr>
              <a:t>BL_ORD_ID:6     0       Query_4 409     255     142946H762M10770H       *       0       0       *       *       AS:i:762        EV:f:0  NM:i:0  PI:f:100        BS:f:1408.27</a:t>
            </a:r>
          </a:p>
          <a:p>
            <a:r>
              <a:rPr lang="en-US" altLang="ko-KR" sz="700" dirty="0">
                <a:solidFill>
                  <a:schemeClr val="bg1"/>
                </a:solidFill>
              </a:rPr>
              <a:t>BL_ORD_ID:1     16      Query_4 619     255     17817599H41M1880649H    *       0       0       *       *       AS:i:38 EV:f:4.72821e-11        NM:i:0  PI:f:97.56      BS:f:71.293</a:t>
            </a:r>
          </a:p>
          <a:p>
            <a:r>
              <a:rPr lang="en-US" altLang="ko-KR" sz="700" dirty="0">
                <a:solidFill>
                  <a:schemeClr val="bg1"/>
                </a:solidFill>
              </a:rPr>
              <a:t>BL_ORD_ID:6     16      Query_5 1       255     57683H408M96387H        *       0       0       *       *       AS:i:408        EV:f:0  NM:i:0  PI:f:100        BS:f:754.553</a:t>
            </a:r>
          </a:p>
          <a:p>
            <a:r>
              <a:rPr lang="en-US" altLang="ko-KR" sz="700" dirty="0">
                <a:solidFill>
                  <a:schemeClr val="bg1"/>
                </a:solidFill>
              </a:rPr>
              <a:t>BL_ORD_ID:6     0       Query_5 1       255     141853H408M12217H       *       0       0       *       *       AS:i:408        EV:f:0  NM:i:0  PI:f:100        BS:f:754.553</a:t>
            </a:r>
          </a:p>
          <a:p>
            <a:r>
              <a:rPr lang="en-US" altLang="ko-KR" sz="700" dirty="0">
                <a:solidFill>
                  <a:schemeClr val="bg1"/>
                </a:solidFill>
              </a:rPr>
              <a:t>BL_ORD_ID:1     16      Query_5 68      255     9986655H160M9711474H    *       0       0       *       *       AS:i:142        EV:f:0  NM:i:0  PI:f:96.25      BS:f:263.345</a:t>
            </a:r>
          </a:p>
          <a:p>
            <a:r>
              <a:rPr lang="en-US" altLang="ko-KR" sz="700" dirty="0">
                <a:solidFill>
                  <a:schemeClr val="bg1"/>
                </a:solidFill>
              </a:rPr>
              <a:t>BL_ORD_ID:2     0       Query_5 280     255     20914103H48M1D2M1D5M2545672H    *       0       0       *       *       AS:i:47 EV:f:4.69488e-16        NM:i:2  PI:f:98.18      BS:f:87.9128</a:t>
            </a:r>
          </a:p>
          <a:p>
            <a:r>
              <a:rPr lang="en-US" altLang="ko-KR" sz="700" dirty="0">
                <a:solidFill>
                  <a:schemeClr val="bg1"/>
                </a:solidFill>
              </a:rPr>
              <a:t>BL_ORD_ID:0     0       Query_5 295     255     7719479H45M22708147H    *       0       0       *       *       AS:i:45 EV:f:6.07321e-15        NM:i:0  PI:f:100        BS:f:84.2195</a:t>
            </a:r>
          </a:p>
          <a:p>
            <a:r>
              <a:rPr lang="en-US" altLang="ko-KR" sz="700" dirty="0">
                <a:solidFill>
                  <a:schemeClr val="bg1"/>
                </a:solidFill>
              </a:rPr>
              <a:t>BL_ORD_ID:2     0       Query_5 375     255     19372122H31M4087677H    *       0       0       *       *       AS:i:31 EV:f:3.68108e-07        NM:i:0  PI:f:100        BS:f:58.3664</a:t>
            </a:r>
          </a:p>
          <a:p>
            <a:r>
              <a:rPr lang="en-US" altLang="ko-KR" sz="700" dirty="0">
                <a:solidFill>
                  <a:schemeClr val="bg1"/>
                </a:solidFill>
              </a:rPr>
              <a:t>BL_ORD_ID:6     16      Query_5 409     255     58776H762M94940H        *       0       0       *       *       AS:i:762        EV:f:0  NM:i:0  PI:f:100        BS:f:1408.27</a:t>
            </a:r>
          </a:p>
          <a:p>
            <a:r>
              <a:rPr lang="en-US" altLang="ko-KR" sz="700" dirty="0">
                <a:solidFill>
                  <a:schemeClr val="bg1"/>
                </a:solidFill>
              </a:rPr>
              <a:t>BL_ORD_ID:6     0       Query_5 409     255     142946H762M10770H       *       0       0       *       *       AS:i:762        EV:f:0  NM:i:0  PI:f:100        BS:f:1408.27</a:t>
            </a:r>
          </a:p>
          <a:p>
            <a:r>
              <a:rPr lang="en-US" altLang="ko-KR" sz="700" dirty="0">
                <a:solidFill>
                  <a:schemeClr val="bg1"/>
                </a:solidFill>
              </a:rPr>
              <a:t>BL_ORD_ID:1     16      Query_5 619     255     17817599H41M1880649H    *       0       0       *       *       AS:i:38 EV:f:4.72821e-11        NM:i:0  PI:f:97.56      BS:f:71.293</a:t>
            </a:r>
          </a:p>
          <a:p>
            <a:r>
              <a:rPr lang="en-US" altLang="ko-KR" sz="700" dirty="0">
                <a:solidFill>
                  <a:schemeClr val="bg1"/>
                </a:solidFill>
              </a:rPr>
              <a:t>BL_ORD_ID:6     16      Query_6 1       255     131394H432M22652H       *       0       0       *       *       AS:i:432        EV:f:0  NM:i:0  PI:f:100        BS:f:798.873</a:t>
            </a:r>
          </a:p>
          <a:p>
            <a:r>
              <a:rPr lang="en-US" altLang="ko-KR" sz="700" dirty="0">
                <a:solidFill>
                  <a:schemeClr val="bg1"/>
                </a:solidFill>
              </a:rPr>
              <a:t>BL_ORD_ID:6     16      Query_6 431     255     132615H1613M20250H      *       0       0       *       *       AS:i:1613       EV:f:0  NM:i:0  PI:f:100        BS:f:2979.77</a:t>
            </a:r>
          </a:p>
          <a:p>
            <a:r>
              <a:rPr lang="en-US" altLang="ko-KR" sz="700" dirty="0">
                <a:solidFill>
                  <a:schemeClr val="bg1"/>
                </a:solidFill>
              </a:rPr>
              <a:t>BL_ORD_ID:2     16      Query_6 580     255     11866404H219M11593207H  *       0       0       *       *       AS:i:183        EV:f:0  NM:i:0  PI:f:94.52      BS:f:339.057</a:t>
            </a:r>
          </a:p>
          <a:p>
            <a:r>
              <a:rPr lang="en-US" altLang="ko-KR" sz="700" dirty="0">
                <a:solidFill>
                  <a:schemeClr val="bg1"/>
                </a:solidFill>
              </a:rPr>
              <a:t>BL_ORD_ID:6     16      Query_7 1       255     114899H2205M37374H      *       0       0       *       *       AS:i:2205       EV:f:0  NM:i:0  PI:f:100        BS:f:4072.98</a:t>
            </a:r>
          </a:p>
          <a:p>
            <a:r>
              <a:rPr lang="en-US" altLang="ko-KR" sz="700" dirty="0">
                <a:solidFill>
                  <a:schemeClr val="bg1"/>
                </a:solidFill>
              </a:rPr>
              <a:t>BL_ORD_ID:6     16      Query_7 803     255     113477H123M40878H       *       0       0       *       *       AS:i:72 EV:f:1.13296e-29        NM:i:0  PI:f:86.18      BS:f:134.079</a:t>
            </a:r>
          </a:p>
          <a:p>
            <a:r>
              <a:rPr lang="en-US" altLang="ko-KR" sz="700" dirty="0">
                <a:solidFill>
                  <a:schemeClr val="bg1"/>
                </a:solidFill>
              </a:rPr>
              <a:t>BL_ORD_ID:6     16      Query_8 1       255     105325H477M48676H       *       0       0       *       *       AS:i:477        EV:f:0  NM:i:0  PI:f:100        BS:f:881.972</a:t>
            </a:r>
          </a:p>
          <a:p>
            <a:r>
              <a:rPr lang="en-US" altLang="ko-KR" sz="700" dirty="0">
                <a:solidFill>
                  <a:schemeClr val="bg1"/>
                </a:solidFill>
              </a:rPr>
              <a:t>BL_ORD_ID:3     0       Query_8 96      255     7738695H90M1I15M2I61M10846192H  *       0       0       *       *       AS:i:107        EV:f:0  NM:i:3  PI:f:89.76      BS:f:198.712</a:t>
            </a:r>
          </a:p>
          <a:p>
            <a:r>
              <a:rPr lang="en-US" altLang="ko-KR" sz="700" dirty="0">
                <a:solidFill>
                  <a:schemeClr val="bg1"/>
                </a:solidFill>
              </a:rPr>
              <a:t>BL_ORD_ID:4     0       Query_8 177     255     17043066H41M1D3M9932392H        *       0       0       *       *       AS:i:38 EV:f:1.86564e-11        NM:i:1  PI:f:97.73      BS:f:71.293</a:t>
            </a:r>
          </a:p>
          <a:p>
            <a:r>
              <a:rPr lang="en-US" altLang="ko-KR" sz="700" dirty="0">
                <a:solidFill>
                  <a:schemeClr val="bg1"/>
                </a:solidFill>
              </a:rPr>
              <a:t>BL_ORD_ID:6     0       Query_9 1       255     65997H114M88367H        *       0       0       *       *       AS:i:114        EV:f:0  NM:i:0  PI:f:100        BS:f:211.638</a:t>
            </a:r>
          </a:p>
          <a:p>
            <a:r>
              <a:rPr lang="en-US" altLang="ko-KR" sz="700" dirty="0">
                <a:solidFill>
                  <a:schemeClr val="bg1"/>
                </a:solidFill>
              </a:rPr>
              <a:t>BL_ORD_ID:6     0       Query_10        1       255     28088H90M126300H        *       0       0       *       *       AS:i:90 EV:f:3.43626e-41        NM:i:0  PI:f:100        BS:f:167.319</a:t>
            </a:r>
          </a:p>
          <a:p>
            <a:r>
              <a:rPr lang="en-US" altLang="ko-KR" sz="700" dirty="0">
                <a:solidFill>
                  <a:schemeClr val="bg1"/>
                </a:solidFill>
              </a:rPr>
              <a:t>BL_ORD_ID:6     16      Query_11        1       255     153034H1062M382H        *       0       0       *       *       AS:i:1062       EV:f:0  NM:i:0  PI:f:100        BS:f:1962.26</a:t>
            </a:r>
          </a:p>
          <a:p>
            <a:r>
              <a:rPr lang="en-US" altLang="ko-KR" sz="700" dirty="0">
                <a:solidFill>
                  <a:schemeClr val="bg1"/>
                </a:solidFill>
              </a:rPr>
              <a:t>BL_ORD_ID:6     16      Query_12        1       255     32469H553M121456H       *       0       0       *       *       AS:i:553        EV:f:0  NM:i:0  PI:f:100        BS:f:1022.32</a:t>
            </a:r>
          </a:p>
          <a:p>
            <a:r>
              <a:rPr lang="en-US" altLang="ko-KR" sz="700" dirty="0">
                <a:solidFill>
                  <a:schemeClr val="bg1"/>
                </a:solidFill>
              </a:rPr>
              <a:t>BL_ORD_ID:6     16      Query_12        554     255     34102H530M119846H       *       0       0       *       *       AS:i:530        EV:f:0  NM:i:0  PI:f:100        BS:f:979.845</a:t>
            </a:r>
          </a:p>
          <a:p>
            <a:r>
              <a:rPr lang="en-US" altLang="ko-KR" sz="700" dirty="0">
                <a:solidFill>
                  <a:schemeClr val="bg1"/>
                </a:solidFill>
              </a:rPr>
              <a:t>BL_ORD_ID:6     16      Query_13        1       255     85613H354M68511H        *       0       0       *       *       AS:i:354        EV:f:0  NM:i:0  PI:f:100        BS:f:654.834</a:t>
            </a:r>
          </a:p>
          <a:p>
            <a:r>
              <a:rPr lang="en-US" altLang="ko-KR" sz="700" dirty="0">
                <a:solidFill>
                  <a:schemeClr val="bg1"/>
                </a:solidFill>
              </a:rPr>
              <a:t>BL_ORD_ID:6     16      Query_14        1       255     75588H990M77900H        *       0       0       *       *       AS:i:990        EV:f:0  NM:i:0  PI:f:100        BS:f:1829.3</a:t>
            </a:r>
          </a:p>
          <a:p>
            <a:r>
              <a:rPr lang="en-US" altLang="ko-KR" sz="700" dirty="0">
                <a:solidFill>
                  <a:schemeClr val="bg1"/>
                </a:solidFill>
              </a:rPr>
              <a:t>BL_ORD_ID:3     16      Query_14        165     255     13384329H29M5200698H    *       0       0       *       *       AS:i:29 EV:f:4.01606e-06        NM:i:0  PI:f:100        BS:f:54.6731</a:t>
            </a:r>
          </a:p>
          <a:p>
            <a:r>
              <a:rPr lang="en-US" altLang="ko-KR" sz="700" dirty="0">
                <a:solidFill>
                  <a:schemeClr val="bg1"/>
                </a:solidFill>
              </a:rPr>
              <a:t>BL_ORD_ID:3     0       Query_14        480     255     16921004H68M1663984H    *       0       0       *       *       AS:i:68 EV:f:8.39111e-28        NM:i:0  PI:f:100        BS:f:126.692</a:t>
            </a:r>
          </a:p>
          <a:p>
            <a:r>
              <a:rPr lang="en-US" altLang="ko-KR" sz="700" dirty="0">
                <a:solidFill>
                  <a:schemeClr val="bg1"/>
                </a:solidFill>
              </a:rPr>
              <a:t>BL_ORD_ID:6     16      Query_15        1       255     70195H279M84004H        *       0       0       *       *       AS:i:279        EV:f:0  NM:i:0  PI:f:100        BS:f:516.336</a:t>
            </a:r>
          </a:p>
          <a:p>
            <a:r>
              <a:rPr lang="en-US" altLang="ko-KR" sz="700" dirty="0">
                <a:solidFill>
                  <a:schemeClr val="bg1"/>
                </a:solidFill>
              </a:rPr>
              <a:t>BL_ORD_ID:6     0       Query_15        1       255     154365H113M     *       0       0       *       *       AS:i:113        EV:f:0  NM:i:0  PI:f:100        BS:f:209.792</a:t>
            </a:r>
          </a:p>
          <a:p>
            <a:r>
              <a:rPr lang="en-US" altLang="ko-KR" sz="700" dirty="0">
                <a:solidFill>
                  <a:schemeClr val="bg1"/>
                </a:solidFill>
              </a:rPr>
              <a:t>BL_ORD_ID:6     0       Query_16        1       255     67487H201M86790H        *       0       0       *       *       AS:i:201        EV:f:0  NM:i:0  PI:f:100        BS:f:372.297</a:t>
            </a:r>
          </a:p>
          <a:p>
            <a:r>
              <a:rPr lang="en-US" altLang="ko-KR" sz="700" dirty="0">
                <a:solidFill>
                  <a:schemeClr val="bg1"/>
                </a:solidFill>
              </a:rPr>
              <a:t>BL_ORD_ID:6     0       Query_17        1       255     113448H159M40871H       *       0       0       *       *       AS:i:159        EV:f:0  NM:i:0  PI:f:100        BS:f:294.738</a:t>
            </a:r>
          </a:p>
          <a:p>
            <a:r>
              <a:rPr lang="en-US" altLang="ko-KR" sz="700" dirty="0">
                <a:solidFill>
                  <a:schemeClr val="bg1"/>
                </a:solidFill>
              </a:rPr>
              <a:t>BL_ORD_ID:6     16      Query_18        1       255     36915H246M117317H       *       0       0       *       *       AS:i:246        EV:f:0  NM:i:0  PI:f:100        BS:f:455.396</a:t>
            </a:r>
          </a:p>
          <a:p>
            <a:r>
              <a:rPr lang="en-US" altLang="ko-KR" sz="700" dirty="0">
                <a:solidFill>
                  <a:schemeClr val="bg1"/>
                </a:solidFill>
              </a:rPr>
              <a:t>BL_ORD_ID:6     16      Query_19        1       255     117238H303M36937H       *       0       0       *       *       AS:i:303        EV:f:0  NM:i:0  PI:f:100        BS:f:560.655</a:t>
            </a:r>
          </a:p>
          <a:p>
            <a:r>
              <a:rPr lang="en-US" altLang="ko-KR" sz="700" dirty="0">
                <a:solidFill>
                  <a:schemeClr val="bg1"/>
                </a:solidFill>
              </a:rPr>
              <a:t>BL_ORD_ID:6     16      Query_20        1       255     70996H657M82825H        *       0       0       *       *       AS:i:657        EV:f:0  NM:i:0  PI:f:100        BS:f:1214.37</a:t>
            </a:r>
          </a:p>
          <a:p>
            <a:r>
              <a:rPr lang="en-US" altLang="ko-KR" sz="700" dirty="0">
                <a:solidFill>
                  <a:schemeClr val="bg1"/>
                </a:solidFill>
              </a:rPr>
              <a:t>BL_ORD_ID:6     0       Query_21        1       255     74484H222M79772H        *       0       0       *       *       AS:i:222        EV:f:0  NM:i:0  PI:f:100        BS:f:411.077</a:t>
            </a:r>
          </a:p>
        </p:txBody>
      </p:sp>
      <p:sp>
        <p:nvSpPr>
          <p:cNvPr id="3" name="직사각형 2">
            <a:extLst>
              <a:ext uri="{FF2B5EF4-FFF2-40B4-BE49-F238E27FC236}">
                <a16:creationId xmlns:a16="http://schemas.microsoft.com/office/drawing/2014/main" id="{7361588C-308E-04B2-01C5-74E52264ACBC}"/>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Sequence Alignment Map format</a:t>
            </a:r>
          </a:p>
        </p:txBody>
      </p:sp>
    </p:spTree>
    <p:extLst>
      <p:ext uri="{BB962C8B-B14F-4D97-AF65-F5344CB8AC3E}">
        <p14:creationId xmlns:p14="http://schemas.microsoft.com/office/powerpoint/2010/main" val="16020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1E97CD77-345F-4926-B09A-DE2133E3F804}"/>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GNU (GNU is not UNIX) Project</a:t>
            </a:r>
            <a:endParaRPr lang="ko-KR" altLang="en-US" sz="2800" b="1" dirty="0">
              <a:solidFill>
                <a:srgbClr val="002060"/>
              </a:solidFill>
              <a:latin typeface="+mj-ea"/>
            </a:endParaRPr>
          </a:p>
        </p:txBody>
      </p:sp>
      <p:sp>
        <p:nvSpPr>
          <p:cNvPr id="11" name="TextBox 10">
            <a:extLst>
              <a:ext uri="{FF2B5EF4-FFF2-40B4-BE49-F238E27FC236}">
                <a16:creationId xmlns:a16="http://schemas.microsoft.com/office/drawing/2014/main" id="{B3D28A12-1FC2-40EA-BAC6-5D3356E76F38}"/>
              </a:ext>
            </a:extLst>
          </p:cNvPr>
          <p:cNvSpPr txBox="1"/>
          <p:nvPr/>
        </p:nvSpPr>
        <p:spPr>
          <a:xfrm>
            <a:off x="83669" y="690717"/>
            <a:ext cx="8953799" cy="3365024"/>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GNU is a free-software project, first announced in 1983 by Richard Stallman</a:t>
            </a:r>
          </a:p>
          <a:p>
            <a:r>
              <a:rPr lang="en-US" altLang="ko-KR" b="0" dirty="0"/>
              <a:t>Primary objective is to give computer users the freedom to control their computers and computing devices.</a:t>
            </a:r>
          </a:p>
          <a:p>
            <a:r>
              <a:rPr lang="en-US" altLang="ko-KR" b="0" dirty="0">
                <a:solidFill>
                  <a:srgbClr val="FF0000"/>
                </a:solidFill>
              </a:rPr>
              <a:t>Users are free to run, share (copy, distribute), study, and modify software.</a:t>
            </a:r>
          </a:p>
          <a:p>
            <a:r>
              <a:rPr lang="en-US" altLang="ko-KR" b="0" dirty="0"/>
              <a:t>In 1985, Stallman</a:t>
            </a:r>
            <a:r>
              <a:rPr lang="ko-KR" altLang="en-US" b="0" dirty="0"/>
              <a:t> </a:t>
            </a:r>
            <a:r>
              <a:rPr lang="en-US" altLang="ko-KR" b="0" dirty="0"/>
              <a:t>founded</a:t>
            </a:r>
            <a:r>
              <a:rPr lang="ko-KR" altLang="en-US" b="0" dirty="0"/>
              <a:t> </a:t>
            </a:r>
            <a:r>
              <a:rPr lang="en-US" altLang="ko-KR" b="0" dirty="0"/>
              <a:t>FSF (Free Software Foundation) to support free software development.</a:t>
            </a:r>
          </a:p>
          <a:p>
            <a:r>
              <a:rPr lang="en-US" altLang="ko-KR" b="0" dirty="0"/>
              <a:t>In 1989, GPL (GNU Public License) was announced to guarantee computer program rights.</a:t>
            </a:r>
          </a:p>
        </p:txBody>
      </p:sp>
      <p:grpSp>
        <p:nvGrpSpPr>
          <p:cNvPr id="4" name="그룹 3">
            <a:extLst>
              <a:ext uri="{FF2B5EF4-FFF2-40B4-BE49-F238E27FC236}">
                <a16:creationId xmlns:a16="http://schemas.microsoft.com/office/drawing/2014/main" id="{5C85A2FD-7FB2-BBE8-1E07-CDD0E4842DAD}"/>
              </a:ext>
            </a:extLst>
          </p:cNvPr>
          <p:cNvGrpSpPr/>
          <p:nvPr/>
        </p:nvGrpSpPr>
        <p:grpSpPr>
          <a:xfrm>
            <a:off x="1531121" y="4824892"/>
            <a:ext cx="6081758" cy="2081334"/>
            <a:chOff x="1109238" y="4675735"/>
            <a:chExt cx="6081758" cy="2081334"/>
          </a:xfrm>
        </p:grpSpPr>
        <p:grpSp>
          <p:nvGrpSpPr>
            <p:cNvPr id="2" name="그룹 1">
              <a:extLst>
                <a:ext uri="{FF2B5EF4-FFF2-40B4-BE49-F238E27FC236}">
                  <a16:creationId xmlns:a16="http://schemas.microsoft.com/office/drawing/2014/main" id="{C2BA38C4-7D49-B08B-E6A7-E8CD272E7979}"/>
                </a:ext>
              </a:extLst>
            </p:cNvPr>
            <p:cNvGrpSpPr/>
            <p:nvPr/>
          </p:nvGrpSpPr>
          <p:grpSpPr>
            <a:xfrm>
              <a:off x="1109238" y="4681954"/>
              <a:ext cx="2238375" cy="2075115"/>
              <a:chOff x="1109238" y="4681954"/>
              <a:chExt cx="2238375" cy="2075115"/>
            </a:xfrm>
          </p:grpSpPr>
          <p:pic>
            <p:nvPicPr>
              <p:cNvPr id="6148" name="Picture 4" descr="https://upload.wikimedia.org/wikipedia/commons/thumb/f/f7/Richard_Matthew_Stallman.jpeg/235px-Richard_Matthew_Stallman.jpeg">
                <a:extLst>
                  <a:ext uri="{FF2B5EF4-FFF2-40B4-BE49-F238E27FC236}">
                    <a16:creationId xmlns:a16="http://schemas.microsoft.com/office/drawing/2014/main" id="{C0AFE693-4E28-444A-999D-958C1D42B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238" y="4681954"/>
                <a:ext cx="2238375" cy="16954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0EE06B-8101-4C21-B3BA-BEA06A65E18B}"/>
                  </a:ext>
                </a:extLst>
              </p:cNvPr>
              <p:cNvSpPr txBox="1"/>
              <p:nvPr/>
            </p:nvSpPr>
            <p:spPr>
              <a:xfrm>
                <a:off x="1300691" y="6377404"/>
                <a:ext cx="1855468" cy="379665"/>
              </a:xfrm>
              <a:prstGeom prst="rect">
                <a:avLst/>
              </a:prstGeom>
              <a:noFill/>
            </p:spPr>
            <p:txBody>
              <a:bodyPr wrap="square" rtlCol="0">
                <a:spAutoFit/>
              </a:bodyPr>
              <a:lstStyle/>
              <a:p>
                <a:pPr algn="ctr"/>
                <a:r>
                  <a:rPr lang="en-US" altLang="ko-KR" b="1" dirty="0"/>
                  <a:t>Richard Stallman</a:t>
                </a:r>
                <a:endParaRPr lang="ko-KR" altLang="en-US" b="1" dirty="0"/>
              </a:p>
            </p:txBody>
          </p:sp>
        </p:grpSp>
        <p:grpSp>
          <p:nvGrpSpPr>
            <p:cNvPr id="3" name="그룹 2">
              <a:extLst>
                <a:ext uri="{FF2B5EF4-FFF2-40B4-BE49-F238E27FC236}">
                  <a16:creationId xmlns:a16="http://schemas.microsoft.com/office/drawing/2014/main" id="{840700A8-7768-60A6-1319-6BE7509B3DE6}"/>
                </a:ext>
              </a:extLst>
            </p:cNvPr>
            <p:cNvGrpSpPr/>
            <p:nvPr/>
          </p:nvGrpSpPr>
          <p:grpSpPr>
            <a:xfrm>
              <a:off x="5335528" y="4675735"/>
              <a:ext cx="1855468" cy="2081334"/>
              <a:chOff x="5335528" y="4675735"/>
              <a:chExt cx="1855468" cy="2081334"/>
            </a:xfrm>
          </p:grpSpPr>
          <p:pic>
            <p:nvPicPr>
              <p:cNvPr id="6146" name="Picture 2" descr="https://upload.wikimedia.org/wikipedia/en/thumb/2/22/Heckert_GNU_white.svg/235px-Heckert_GNU_white.svg.png">
                <a:extLst>
                  <a:ext uri="{FF2B5EF4-FFF2-40B4-BE49-F238E27FC236}">
                    <a16:creationId xmlns:a16="http://schemas.microsoft.com/office/drawing/2014/main" id="{D06900E3-E90C-4B6D-828D-5799081B5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3931" y="4675735"/>
                <a:ext cx="1738662" cy="17016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6772B61-B30B-4A45-9DC7-F9F95447D254}"/>
                  </a:ext>
                </a:extLst>
              </p:cNvPr>
              <p:cNvSpPr txBox="1"/>
              <p:nvPr/>
            </p:nvSpPr>
            <p:spPr>
              <a:xfrm>
                <a:off x="5335528" y="6377404"/>
                <a:ext cx="1855468" cy="379665"/>
              </a:xfrm>
              <a:prstGeom prst="rect">
                <a:avLst/>
              </a:prstGeom>
              <a:noFill/>
            </p:spPr>
            <p:txBody>
              <a:bodyPr wrap="square" rtlCol="0">
                <a:spAutoFit/>
              </a:bodyPr>
              <a:lstStyle/>
              <a:p>
                <a:pPr algn="ctr"/>
                <a:r>
                  <a:rPr lang="en-US" altLang="ko-KR" b="1" dirty="0"/>
                  <a:t>GNU logo</a:t>
                </a:r>
                <a:endParaRPr lang="ko-KR" altLang="en-US" b="1" dirty="0"/>
              </a:p>
            </p:txBody>
          </p:sp>
        </p:grpSp>
      </p:grpSp>
    </p:spTree>
    <p:extLst>
      <p:ext uri="{BB962C8B-B14F-4D97-AF65-F5344CB8AC3E}">
        <p14:creationId xmlns:p14="http://schemas.microsoft.com/office/powerpoint/2010/main" val="1582419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705E77A-B9DB-41D3-9C26-07E0F2AEA75F}"/>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General Public License(GPL)</a:t>
            </a:r>
          </a:p>
        </p:txBody>
      </p:sp>
      <p:sp>
        <p:nvSpPr>
          <p:cNvPr id="4" name="TextBox 3">
            <a:extLst>
              <a:ext uri="{FF2B5EF4-FFF2-40B4-BE49-F238E27FC236}">
                <a16:creationId xmlns:a16="http://schemas.microsoft.com/office/drawing/2014/main" id="{4011C8FA-97F6-46D7-8505-4BC254A719ED}"/>
              </a:ext>
            </a:extLst>
          </p:cNvPr>
          <p:cNvSpPr txBox="1"/>
          <p:nvPr/>
        </p:nvSpPr>
        <p:spPr>
          <a:xfrm>
            <a:off x="83669" y="690717"/>
            <a:ext cx="8953799" cy="5687711"/>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285750" indent="-285750">
              <a:lnSpc>
                <a:spcPct val="140000"/>
              </a:lnSpc>
            </a:pPr>
            <a:r>
              <a:rPr lang="en-US" altLang="ko-KR" b="0" dirty="0">
                <a:latin typeface="+mj-ea"/>
              </a:rPr>
              <a:t>Free software license created by GNU project</a:t>
            </a:r>
          </a:p>
          <a:p>
            <a:pPr marL="285750" indent="-285750">
              <a:lnSpc>
                <a:spcPct val="140000"/>
              </a:lnSpc>
            </a:pPr>
            <a:r>
              <a:rPr lang="en-US" altLang="ko-KR" b="0" dirty="0">
                <a:latin typeface="+mj-ea"/>
              </a:rPr>
              <a:t>GPL is most widely used copyleft license</a:t>
            </a:r>
          </a:p>
          <a:p>
            <a:pPr marL="285750" indent="-285750">
              <a:lnSpc>
                <a:spcPct val="140000"/>
              </a:lnSpc>
            </a:pPr>
            <a:r>
              <a:rPr lang="en-US" altLang="ko-KR" b="0" dirty="0">
                <a:latin typeface="+mj-ea"/>
              </a:rPr>
              <a:t>Guarantees users the freedom to </a:t>
            </a:r>
            <a:r>
              <a:rPr lang="en-US" altLang="ko-KR" dirty="0">
                <a:solidFill>
                  <a:srgbClr val="FF0000"/>
                </a:solidFill>
                <a:latin typeface="+mj-ea"/>
              </a:rPr>
              <a:t>run</a:t>
            </a:r>
            <a:r>
              <a:rPr lang="en-US" altLang="ko-KR" b="0" dirty="0">
                <a:latin typeface="+mj-ea"/>
              </a:rPr>
              <a:t>, </a:t>
            </a:r>
            <a:r>
              <a:rPr lang="en-US" altLang="ko-KR" dirty="0">
                <a:solidFill>
                  <a:srgbClr val="FF0000"/>
                </a:solidFill>
                <a:latin typeface="+mj-ea"/>
              </a:rPr>
              <a:t>study</a:t>
            </a:r>
            <a:r>
              <a:rPr lang="en-US" altLang="ko-KR" b="0" dirty="0">
                <a:latin typeface="+mj-ea"/>
              </a:rPr>
              <a:t>, </a:t>
            </a:r>
            <a:r>
              <a:rPr lang="en-US" altLang="ko-KR" dirty="0">
                <a:solidFill>
                  <a:srgbClr val="FF0000"/>
                </a:solidFill>
                <a:latin typeface="+mj-ea"/>
              </a:rPr>
              <a:t>share,</a:t>
            </a:r>
            <a:r>
              <a:rPr lang="en-US" altLang="ko-KR" b="0" dirty="0">
                <a:latin typeface="+mj-ea"/>
              </a:rPr>
              <a:t> and </a:t>
            </a:r>
            <a:r>
              <a:rPr lang="en-US" altLang="ko-KR" dirty="0">
                <a:solidFill>
                  <a:srgbClr val="FF0000"/>
                </a:solidFill>
                <a:latin typeface="+mj-ea"/>
              </a:rPr>
              <a:t>modify</a:t>
            </a:r>
            <a:r>
              <a:rPr lang="en-US" altLang="ko-KR" b="0" dirty="0">
                <a:latin typeface="+mj-ea"/>
              </a:rPr>
              <a:t> the software</a:t>
            </a:r>
          </a:p>
          <a:p>
            <a:pPr marL="285750" indent="-285750">
              <a:lnSpc>
                <a:spcPct val="140000"/>
              </a:lnSpc>
            </a:pPr>
            <a:r>
              <a:rPr lang="en-US" altLang="ko-KR" b="0" dirty="0">
                <a:latin typeface="+mj-ea"/>
              </a:rPr>
              <a:t>Copyright: based on</a:t>
            </a:r>
            <a:r>
              <a:rPr lang="en-US" altLang="ko-KR" b="0" dirty="0">
                <a:solidFill>
                  <a:srgbClr val="FF0000"/>
                </a:solidFill>
                <a:latin typeface="+mj-ea"/>
              </a:rPr>
              <a:t> </a:t>
            </a:r>
            <a:r>
              <a:rPr lang="en-US" altLang="ko-KR" dirty="0">
                <a:solidFill>
                  <a:srgbClr val="FF0000"/>
                </a:solidFill>
                <a:latin typeface="+mj-ea"/>
              </a:rPr>
              <a:t>restrictions</a:t>
            </a:r>
            <a:r>
              <a:rPr lang="en-US" altLang="ko-KR" b="0" dirty="0">
                <a:solidFill>
                  <a:srgbClr val="FF0000"/>
                </a:solidFill>
                <a:latin typeface="+mj-ea"/>
              </a:rPr>
              <a:t> </a:t>
            </a:r>
            <a:r>
              <a:rPr lang="en-US" altLang="ko-KR" b="0" dirty="0">
                <a:latin typeface="+mj-ea"/>
              </a:rPr>
              <a:t>/ Copyleft: based on </a:t>
            </a:r>
            <a:r>
              <a:rPr lang="en-US" altLang="ko-KR" dirty="0">
                <a:solidFill>
                  <a:srgbClr val="FF0000"/>
                </a:solidFill>
                <a:latin typeface="+mj-ea"/>
              </a:rPr>
              <a:t>sharing</a:t>
            </a:r>
          </a:p>
          <a:p>
            <a:pPr marL="285750" indent="-285750">
              <a:lnSpc>
                <a:spcPct val="140000"/>
              </a:lnSpc>
            </a:pPr>
            <a:r>
              <a:rPr lang="en-US" altLang="ko-KR" b="0" dirty="0">
                <a:latin typeface="+mj-ea"/>
              </a:rPr>
              <a:t>Five obligations related to software</a:t>
            </a:r>
          </a:p>
          <a:p>
            <a:pPr marL="742950" lvl="1" indent="-285750">
              <a:lnSpc>
                <a:spcPct val="140000"/>
              </a:lnSpc>
              <a:buFont typeface="Wingdings" panose="05000000000000000000" pitchFamily="2" charset="2"/>
              <a:buChar char="§"/>
            </a:pPr>
            <a:r>
              <a:rPr lang="en-US" altLang="ko-KR" dirty="0">
                <a:latin typeface="+mj-ea"/>
              </a:rPr>
              <a:t>Use the computer program for any purpose. However, there is no restriction on the law.</a:t>
            </a:r>
          </a:p>
          <a:p>
            <a:pPr marL="742950" lvl="1" indent="-285750">
              <a:lnSpc>
                <a:spcPct val="130000"/>
              </a:lnSpc>
              <a:buFont typeface="Wingdings" panose="05000000000000000000" pitchFamily="2" charset="2"/>
              <a:buChar char="§"/>
            </a:pPr>
            <a:r>
              <a:rPr lang="en-US" altLang="ko-KR" dirty="0">
                <a:latin typeface="+mj-ea"/>
              </a:rPr>
              <a:t>Must sell an executable copy of a computer program with the it's source code or distribute at free. </a:t>
            </a:r>
          </a:p>
          <a:p>
            <a:pPr marL="742950" lvl="1" indent="-285750">
              <a:lnSpc>
                <a:spcPct val="130000"/>
              </a:lnSpc>
              <a:buFont typeface="Wingdings" panose="05000000000000000000" pitchFamily="2" charset="2"/>
              <a:buChar char="§"/>
            </a:pPr>
            <a:r>
              <a:rPr lang="en-US" altLang="ko-KR" dirty="0">
                <a:latin typeface="+mj-ea"/>
              </a:rPr>
              <a:t>The source code of the computer program can be changed according to the purpose.</a:t>
            </a:r>
          </a:p>
          <a:p>
            <a:pPr marL="742950" lvl="1" indent="-285750">
              <a:lnSpc>
                <a:spcPct val="130000"/>
              </a:lnSpc>
              <a:buFont typeface="Wingdings" panose="05000000000000000000" pitchFamily="2" charset="2"/>
              <a:buChar char="§"/>
            </a:pPr>
            <a:r>
              <a:rPr lang="en-US" altLang="ko-KR" dirty="0">
                <a:latin typeface="+mj-ea"/>
              </a:rPr>
              <a:t>The modified computer program must distribute the source code of itself publicly.</a:t>
            </a:r>
          </a:p>
          <a:p>
            <a:pPr marL="742950" lvl="1" indent="-285750">
              <a:lnSpc>
                <a:spcPct val="130000"/>
              </a:lnSpc>
              <a:buFont typeface="Wingdings" panose="05000000000000000000" pitchFamily="2" charset="2"/>
              <a:buChar char="§"/>
            </a:pPr>
            <a:r>
              <a:rPr lang="en-US" altLang="ko-KR" dirty="0">
                <a:latin typeface="+mj-ea"/>
              </a:rPr>
              <a:t>The modified computer program must also have the same license. In other words, the GPL license must be applied.</a:t>
            </a:r>
          </a:p>
        </p:txBody>
      </p:sp>
    </p:spTree>
    <p:extLst>
      <p:ext uri="{BB962C8B-B14F-4D97-AF65-F5344CB8AC3E}">
        <p14:creationId xmlns:p14="http://schemas.microsoft.com/office/powerpoint/2010/main" val="108840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6488356A-BA2E-42FE-B23C-45DDB157DDFF}"/>
              </a:ext>
            </a:extLst>
          </p:cNvPr>
          <p:cNvGrpSpPr/>
          <p:nvPr/>
        </p:nvGrpSpPr>
        <p:grpSpPr>
          <a:xfrm>
            <a:off x="1340326" y="3180366"/>
            <a:ext cx="6330022" cy="3147072"/>
            <a:chOff x="1340326" y="3180366"/>
            <a:chExt cx="6330022" cy="3147072"/>
          </a:xfrm>
        </p:grpSpPr>
        <p:sp>
          <p:nvSpPr>
            <p:cNvPr id="3" name="타원 2">
              <a:extLst>
                <a:ext uri="{FF2B5EF4-FFF2-40B4-BE49-F238E27FC236}">
                  <a16:creationId xmlns:a16="http://schemas.microsoft.com/office/drawing/2014/main" id="{B4C6BDE6-39E5-48F7-AFBE-A591F446987A}"/>
                </a:ext>
              </a:extLst>
            </p:cNvPr>
            <p:cNvSpPr/>
            <p:nvPr/>
          </p:nvSpPr>
          <p:spPr>
            <a:xfrm>
              <a:off x="3581736" y="3257860"/>
              <a:ext cx="2859432" cy="28594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타원 3">
              <a:extLst>
                <a:ext uri="{FF2B5EF4-FFF2-40B4-BE49-F238E27FC236}">
                  <a16:creationId xmlns:a16="http://schemas.microsoft.com/office/drawing/2014/main" id="{1B3859D2-A9BA-4E86-AAAF-13C055F49CBB}"/>
                </a:ext>
              </a:extLst>
            </p:cNvPr>
            <p:cNvSpPr/>
            <p:nvPr/>
          </p:nvSpPr>
          <p:spPr>
            <a:xfrm>
              <a:off x="3991311" y="3667435"/>
              <a:ext cx="2040282" cy="2040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타원 4">
              <a:extLst>
                <a:ext uri="{FF2B5EF4-FFF2-40B4-BE49-F238E27FC236}">
                  <a16:creationId xmlns:a16="http://schemas.microsoft.com/office/drawing/2014/main" id="{D18B95CB-E4C7-4BCA-A7DB-0977F4A0A1A7}"/>
                </a:ext>
              </a:extLst>
            </p:cNvPr>
            <p:cNvSpPr/>
            <p:nvPr/>
          </p:nvSpPr>
          <p:spPr>
            <a:xfrm>
              <a:off x="4341355" y="4017479"/>
              <a:ext cx="1340194" cy="134019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타원 5">
              <a:extLst>
                <a:ext uri="{FF2B5EF4-FFF2-40B4-BE49-F238E27FC236}">
                  <a16:creationId xmlns:a16="http://schemas.microsoft.com/office/drawing/2014/main" id="{1B75ACE3-5AE9-471C-B72F-5BD527C9B21F}"/>
                </a:ext>
              </a:extLst>
            </p:cNvPr>
            <p:cNvSpPr/>
            <p:nvPr/>
          </p:nvSpPr>
          <p:spPr>
            <a:xfrm>
              <a:off x="4653299" y="4329423"/>
              <a:ext cx="716306" cy="7163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extBox 6">
              <a:extLst>
                <a:ext uri="{FF2B5EF4-FFF2-40B4-BE49-F238E27FC236}">
                  <a16:creationId xmlns:a16="http://schemas.microsoft.com/office/drawing/2014/main" id="{31DCFA30-1AB7-4FC6-B758-E32503C7E414}"/>
                </a:ext>
              </a:extLst>
            </p:cNvPr>
            <p:cNvSpPr txBox="1"/>
            <p:nvPr/>
          </p:nvSpPr>
          <p:spPr>
            <a:xfrm>
              <a:off x="4510257" y="4395188"/>
              <a:ext cx="1002390" cy="338554"/>
            </a:xfrm>
            <a:prstGeom prst="rect">
              <a:avLst/>
            </a:prstGeom>
            <a:noFill/>
          </p:spPr>
          <p:txBody>
            <a:bodyPr wrap="none" rtlCol="0">
              <a:spAutoFit/>
            </a:bodyPr>
            <a:lstStyle/>
            <a:p>
              <a:r>
                <a:rPr lang="en-US" altLang="ko-KR" sz="1600" dirty="0">
                  <a:solidFill>
                    <a:schemeClr val="tx1">
                      <a:lumMod val="65000"/>
                      <a:lumOff val="35000"/>
                    </a:schemeClr>
                  </a:solidFill>
                </a:rPr>
                <a:t>Hardware</a:t>
              </a:r>
              <a:endParaRPr lang="ko-KR" altLang="en-US" sz="1600" dirty="0">
                <a:solidFill>
                  <a:schemeClr val="tx1">
                    <a:lumMod val="65000"/>
                    <a:lumOff val="35000"/>
                  </a:schemeClr>
                </a:solidFill>
              </a:endParaRPr>
            </a:p>
          </p:txBody>
        </p:sp>
        <p:sp>
          <p:nvSpPr>
            <p:cNvPr id="8" name="TextBox 7">
              <a:extLst>
                <a:ext uri="{FF2B5EF4-FFF2-40B4-BE49-F238E27FC236}">
                  <a16:creationId xmlns:a16="http://schemas.microsoft.com/office/drawing/2014/main" id="{2734DC25-8E98-41E7-8F99-E61793E62E58}"/>
                </a:ext>
              </a:extLst>
            </p:cNvPr>
            <p:cNvSpPr txBox="1"/>
            <p:nvPr/>
          </p:nvSpPr>
          <p:spPr>
            <a:xfrm>
              <a:off x="4651674" y="4027798"/>
              <a:ext cx="719556" cy="338554"/>
            </a:xfrm>
            <a:prstGeom prst="rect">
              <a:avLst/>
            </a:prstGeom>
            <a:noFill/>
          </p:spPr>
          <p:txBody>
            <a:bodyPr wrap="none" rtlCol="0">
              <a:spAutoFit/>
            </a:bodyPr>
            <a:lstStyle/>
            <a:p>
              <a:r>
                <a:rPr lang="en-US" altLang="ko-KR" sz="1600" dirty="0">
                  <a:solidFill>
                    <a:schemeClr val="tx1">
                      <a:lumMod val="65000"/>
                      <a:lumOff val="35000"/>
                    </a:schemeClr>
                  </a:solidFill>
                </a:rPr>
                <a:t>Kernel</a:t>
              </a:r>
              <a:endParaRPr lang="ko-KR" altLang="en-US" sz="1600" dirty="0">
                <a:solidFill>
                  <a:schemeClr val="tx1">
                    <a:lumMod val="65000"/>
                    <a:lumOff val="35000"/>
                  </a:schemeClr>
                </a:solidFill>
              </a:endParaRPr>
            </a:p>
          </p:txBody>
        </p:sp>
        <p:sp>
          <p:nvSpPr>
            <p:cNvPr id="9" name="TextBox 8">
              <a:extLst>
                <a:ext uri="{FF2B5EF4-FFF2-40B4-BE49-F238E27FC236}">
                  <a16:creationId xmlns:a16="http://schemas.microsoft.com/office/drawing/2014/main" id="{90CBFD7D-18A1-4922-8BD6-7F6E620207B7}"/>
                </a:ext>
              </a:extLst>
            </p:cNvPr>
            <p:cNvSpPr txBox="1"/>
            <p:nvPr/>
          </p:nvSpPr>
          <p:spPr>
            <a:xfrm>
              <a:off x="4720347" y="3665848"/>
              <a:ext cx="582211" cy="338554"/>
            </a:xfrm>
            <a:prstGeom prst="rect">
              <a:avLst/>
            </a:prstGeom>
            <a:noFill/>
          </p:spPr>
          <p:txBody>
            <a:bodyPr wrap="none" rtlCol="0">
              <a:spAutoFit/>
            </a:bodyPr>
            <a:lstStyle/>
            <a:p>
              <a:r>
                <a:rPr lang="en-US" altLang="ko-KR" sz="1600" dirty="0">
                  <a:solidFill>
                    <a:schemeClr val="tx1">
                      <a:lumMod val="65000"/>
                      <a:lumOff val="35000"/>
                    </a:schemeClr>
                  </a:solidFill>
                </a:rPr>
                <a:t>Shell</a:t>
              </a:r>
              <a:endParaRPr lang="ko-KR" altLang="en-US" sz="1600" dirty="0">
                <a:solidFill>
                  <a:schemeClr val="tx1">
                    <a:lumMod val="65000"/>
                    <a:lumOff val="35000"/>
                  </a:schemeClr>
                </a:solidFill>
              </a:endParaRPr>
            </a:p>
          </p:txBody>
        </p:sp>
        <p:sp>
          <p:nvSpPr>
            <p:cNvPr id="10" name="TextBox 9">
              <a:extLst>
                <a:ext uri="{FF2B5EF4-FFF2-40B4-BE49-F238E27FC236}">
                  <a16:creationId xmlns:a16="http://schemas.microsoft.com/office/drawing/2014/main" id="{C2C602EF-2AE5-4BFF-9CC0-D4E991084791}"/>
                </a:ext>
              </a:extLst>
            </p:cNvPr>
            <p:cNvSpPr txBox="1"/>
            <p:nvPr/>
          </p:nvSpPr>
          <p:spPr>
            <a:xfrm>
              <a:off x="4071932" y="3351523"/>
              <a:ext cx="1879041" cy="338554"/>
            </a:xfrm>
            <a:prstGeom prst="rect">
              <a:avLst/>
            </a:prstGeom>
            <a:noFill/>
          </p:spPr>
          <p:txBody>
            <a:bodyPr wrap="none" rtlCol="0">
              <a:spAutoFit/>
            </a:bodyPr>
            <a:lstStyle/>
            <a:p>
              <a:r>
                <a:rPr lang="en-US" altLang="ko-KR" sz="1600" dirty="0">
                  <a:solidFill>
                    <a:schemeClr val="tx1">
                      <a:lumMod val="65000"/>
                      <a:lumOff val="35000"/>
                    </a:schemeClr>
                  </a:solidFill>
                </a:rPr>
                <a:t>Application Program</a:t>
              </a:r>
              <a:endParaRPr lang="ko-KR" altLang="en-US" sz="1600" dirty="0">
                <a:solidFill>
                  <a:schemeClr val="tx1">
                    <a:lumMod val="65000"/>
                    <a:lumOff val="35000"/>
                  </a:schemeClr>
                </a:solidFill>
              </a:endParaRPr>
            </a:p>
          </p:txBody>
        </p:sp>
        <p:sp>
          <p:nvSpPr>
            <p:cNvPr id="13" name="TextBox 12">
              <a:extLst>
                <a:ext uri="{FF2B5EF4-FFF2-40B4-BE49-F238E27FC236}">
                  <a16:creationId xmlns:a16="http://schemas.microsoft.com/office/drawing/2014/main" id="{55156C1F-AA9F-47A2-A977-322AA28800D8}"/>
                </a:ext>
              </a:extLst>
            </p:cNvPr>
            <p:cNvSpPr txBox="1"/>
            <p:nvPr/>
          </p:nvSpPr>
          <p:spPr>
            <a:xfrm>
              <a:off x="6298434" y="6019661"/>
              <a:ext cx="1371914" cy="307777"/>
            </a:xfrm>
            <a:prstGeom prst="rect">
              <a:avLst/>
            </a:prstGeom>
            <a:noFill/>
          </p:spPr>
          <p:txBody>
            <a:bodyPr wrap="none" rtlCol="0">
              <a:spAutoFit/>
            </a:bodyPr>
            <a:lstStyle/>
            <a:p>
              <a:r>
                <a:rPr lang="en-US" altLang="ko-KR" sz="1400" dirty="0">
                  <a:solidFill>
                    <a:schemeClr val="tx1">
                      <a:lumMod val="65000"/>
                      <a:lumOff val="35000"/>
                    </a:schemeClr>
                  </a:solidFill>
                </a:rPr>
                <a:t>CPU, RAM, HDD</a:t>
              </a:r>
              <a:endParaRPr lang="ko-KR" altLang="en-US" sz="1400" dirty="0">
                <a:solidFill>
                  <a:schemeClr val="tx1">
                    <a:lumMod val="65000"/>
                    <a:lumOff val="35000"/>
                  </a:schemeClr>
                </a:solidFill>
              </a:endParaRPr>
            </a:p>
          </p:txBody>
        </p:sp>
        <p:cxnSp>
          <p:nvCxnSpPr>
            <p:cNvPr id="14" name="직선 화살표 연결선 13">
              <a:extLst>
                <a:ext uri="{FF2B5EF4-FFF2-40B4-BE49-F238E27FC236}">
                  <a16:creationId xmlns:a16="http://schemas.microsoft.com/office/drawing/2014/main" id="{978FF8C7-EBB2-4EEA-8889-5A73D4DF0E4E}"/>
                </a:ext>
              </a:extLst>
            </p:cNvPr>
            <p:cNvCxnSpPr>
              <a:cxnSpLocks/>
              <a:endCxn id="13" idx="1"/>
            </p:cNvCxnSpPr>
            <p:nvPr/>
          </p:nvCxnSpPr>
          <p:spPr>
            <a:xfrm>
              <a:off x="5206377" y="4928513"/>
              <a:ext cx="1092057" cy="1245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06B94AA-37F6-405F-8A12-38B3F85820E5}"/>
                </a:ext>
              </a:extLst>
            </p:cNvPr>
            <p:cNvCxnSpPr>
              <a:cxnSpLocks/>
            </p:cNvCxnSpPr>
            <p:nvPr/>
          </p:nvCxnSpPr>
          <p:spPr>
            <a:xfrm flipH="1">
              <a:off x="3329293" y="3897086"/>
              <a:ext cx="1446909" cy="78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85E4ECC-4564-41C7-BB68-078722ADF769}"/>
                </a:ext>
              </a:extLst>
            </p:cNvPr>
            <p:cNvCxnSpPr/>
            <p:nvPr/>
          </p:nvCxnSpPr>
          <p:spPr>
            <a:xfrm flipH="1">
              <a:off x="2787378" y="3520531"/>
              <a:ext cx="12573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775A77D-8FBD-4133-9292-6170B9D3146E}"/>
                </a:ext>
              </a:extLst>
            </p:cNvPr>
            <p:cNvSpPr txBox="1"/>
            <p:nvPr/>
          </p:nvSpPr>
          <p:spPr>
            <a:xfrm>
              <a:off x="1340326" y="3180366"/>
              <a:ext cx="1160318" cy="1169551"/>
            </a:xfrm>
            <a:prstGeom prst="rect">
              <a:avLst/>
            </a:prstGeom>
            <a:noFill/>
          </p:spPr>
          <p:txBody>
            <a:bodyPr wrap="none" rtlCol="0">
              <a:spAutoFit/>
            </a:bodyPr>
            <a:lstStyle/>
            <a:p>
              <a:r>
                <a:rPr lang="en-US" altLang="ko-KR" sz="1400" dirty="0">
                  <a:solidFill>
                    <a:schemeClr val="tx1">
                      <a:lumMod val="65000"/>
                      <a:lumOff val="35000"/>
                    </a:schemeClr>
                  </a:solidFill>
                </a:rPr>
                <a:t>Text Editor</a:t>
              </a:r>
            </a:p>
            <a:p>
              <a:r>
                <a:rPr lang="en-US" altLang="ko-KR" sz="1400" dirty="0">
                  <a:solidFill>
                    <a:schemeClr val="tx1">
                      <a:lumMod val="65000"/>
                      <a:lumOff val="35000"/>
                    </a:schemeClr>
                  </a:solidFill>
                </a:rPr>
                <a:t>Web browser</a:t>
              </a:r>
            </a:p>
            <a:p>
              <a:r>
                <a:rPr lang="en-US" altLang="ko-KR" sz="1400" dirty="0">
                  <a:solidFill>
                    <a:schemeClr val="tx1">
                      <a:lumMod val="65000"/>
                      <a:lumOff val="35000"/>
                    </a:schemeClr>
                  </a:solidFill>
                </a:rPr>
                <a:t>Web server</a:t>
              </a:r>
            </a:p>
            <a:p>
              <a:r>
                <a:rPr lang="en-US" altLang="ko-KR" sz="1400" dirty="0">
                  <a:solidFill>
                    <a:schemeClr val="tx1">
                      <a:lumMod val="65000"/>
                      <a:lumOff val="35000"/>
                    </a:schemeClr>
                  </a:solidFill>
                </a:rPr>
                <a:t>X-window</a:t>
              </a:r>
            </a:p>
            <a:p>
              <a:r>
                <a:rPr lang="en-US" altLang="ko-KR" sz="1400" dirty="0">
                  <a:solidFill>
                    <a:schemeClr val="tx1">
                      <a:lumMod val="65000"/>
                      <a:lumOff val="35000"/>
                    </a:schemeClr>
                  </a:solidFill>
                </a:rPr>
                <a:t>DB</a:t>
              </a:r>
            </a:p>
          </p:txBody>
        </p:sp>
        <p:sp>
          <p:nvSpPr>
            <p:cNvPr id="20" name="TextBox 19">
              <a:extLst>
                <a:ext uri="{FF2B5EF4-FFF2-40B4-BE49-F238E27FC236}">
                  <a16:creationId xmlns:a16="http://schemas.microsoft.com/office/drawing/2014/main" id="{C9F7B234-1B34-43A0-BD2F-BB22798EA98E}"/>
                </a:ext>
              </a:extLst>
            </p:cNvPr>
            <p:cNvSpPr txBox="1"/>
            <p:nvPr/>
          </p:nvSpPr>
          <p:spPr>
            <a:xfrm>
              <a:off x="1914076" y="4348125"/>
              <a:ext cx="1559914" cy="738664"/>
            </a:xfrm>
            <a:prstGeom prst="rect">
              <a:avLst/>
            </a:prstGeom>
            <a:noFill/>
          </p:spPr>
          <p:txBody>
            <a:bodyPr wrap="none" rtlCol="0">
              <a:spAutoFit/>
            </a:bodyPr>
            <a:lstStyle/>
            <a:p>
              <a:r>
                <a:rPr lang="en-US" altLang="ko-KR" sz="1400" dirty="0">
                  <a:solidFill>
                    <a:schemeClr val="tx1">
                      <a:lumMod val="65000"/>
                      <a:lumOff val="35000"/>
                    </a:schemeClr>
                  </a:solidFill>
                </a:rPr>
                <a:t>Bourne-Again shell</a:t>
              </a:r>
            </a:p>
            <a:p>
              <a:r>
                <a:rPr lang="en-US" altLang="ko-KR" sz="1400" dirty="0">
                  <a:solidFill>
                    <a:schemeClr val="tx1">
                      <a:lumMod val="65000"/>
                      <a:lumOff val="35000"/>
                    </a:schemeClr>
                  </a:solidFill>
                </a:rPr>
                <a:t>Bourne shell</a:t>
              </a:r>
            </a:p>
            <a:p>
              <a:r>
                <a:rPr lang="en-US" altLang="ko-KR" sz="1400" dirty="0">
                  <a:solidFill>
                    <a:schemeClr val="tx1">
                      <a:lumMod val="65000"/>
                      <a:lumOff val="35000"/>
                    </a:schemeClr>
                  </a:solidFill>
                </a:rPr>
                <a:t>Korn shell</a:t>
              </a:r>
            </a:p>
          </p:txBody>
        </p:sp>
      </p:grpSp>
      <p:sp>
        <p:nvSpPr>
          <p:cNvPr id="18" name="TextBox 17">
            <a:extLst>
              <a:ext uri="{FF2B5EF4-FFF2-40B4-BE49-F238E27FC236}">
                <a16:creationId xmlns:a16="http://schemas.microsoft.com/office/drawing/2014/main" id="{79133427-3D09-467F-BB7F-76CE06613BF8}"/>
              </a:ext>
            </a:extLst>
          </p:cNvPr>
          <p:cNvSpPr txBox="1"/>
          <p:nvPr/>
        </p:nvSpPr>
        <p:spPr>
          <a:xfrm>
            <a:off x="83669" y="690717"/>
            <a:ext cx="8953799" cy="2169825"/>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Linux is a Unix-like computer operating system</a:t>
            </a:r>
          </a:p>
          <a:p>
            <a:r>
              <a:rPr lang="en-US" altLang="ko-KR" b="0" dirty="0"/>
              <a:t>Released in 1991 by Linus Torvalds</a:t>
            </a:r>
          </a:p>
          <a:p>
            <a:r>
              <a:rPr lang="en-US" altLang="ko-KR" b="0" dirty="0"/>
              <a:t>Actually operating system kernel</a:t>
            </a:r>
          </a:p>
          <a:p>
            <a:r>
              <a:rPr lang="en-US" altLang="ko-KR" b="0" dirty="0"/>
              <a:t>Linux system is actually </a:t>
            </a:r>
            <a:r>
              <a:rPr lang="en-US" altLang="ko-KR" b="0" dirty="0">
                <a:solidFill>
                  <a:srgbClr val="FF0000"/>
                </a:solidFill>
              </a:rPr>
              <a:t>GNU/Linux </a:t>
            </a:r>
            <a:r>
              <a:rPr lang="en-US" altLang="ko-KR" b="0" dirty="0"/>
              <a:t>systems</a:t>
            </a:r>
          </a:p>
          <a:p>
            <a:r>
              <a:rPr lang="en-US" altLang="ko-KR" b="0" dirty="0"/>
              <a:t>Linux = Free UNIX</a:t>
            </a:r>
          </a:p>
        </p:txBody>
      </p:sp>
      <p:sp>
        <p:nvSpPr>
          <p:cNvPr id="21" name="직사각형 20">
            <a:extLst>
              <a:ext uri="{FF2B5EF4-FFF2-40B4-BE49-F238E27FC236}">
                <a16:creationId xmlns:a16="http://schemas.microsoft.com/office/drawing/2014/main" id="{C409694B-DFB8-497A-AD85-C4029361EA9B}"/>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Linux</a:t>
            </a:r>
          </a:p>
        </p:txBody>
      </p:sp>
    </p:spTree>
    <p:extLst>
      <p:ext uri="{BB962C8B-B14F-4D97-AF65-F5344CB8AC3E}">
        <p14:creationId xmlns:p14="http://schemas.microsoft.com/office/powerpoint/2010/main" val="237234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13AD525-2FF1-41FC-B381-B6AAD5EEB5F2}"/>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Kernel &amp; Shell</a:t>
            </a:r>
            <a:endParaRPr lang="ko-KR" altLang="en-US" sz="2800" b="1" dirty="0">
              <a:solidFill>
                <a:srgbClr val="002060"/>
              </a:solidFill>
              <a:latin typeface="+mj-ea"/>
            </a:endParaRPr>
          </a:p>
        </p:txBody>
      </p:sp>
      <p:sp>
        <p:nvSpPr>
          <p:cNvPr id="5" name="TextBox 4">
            <a:extLst>
              <a:ext uri="{FF2B5EF4-FFF2-40B4-BE49-F238E27FC236}">
                <a16:creationId xmlns:a16="http://schemas.microsoft.com/office/drawing/2014/main" id="{056D691E-F261-4F03-A4BB-AA0BCA03A76E}"/>
              </a:ext>
            </a:extLst>
          </p:cNvPr>
          <p:cNvSpPr txBox="1"/>
          <p:nvPr/>
        </p:nvSpPr>
        <p:spPr>
          <a:xfrm>
            <a:off x="83669" y="690717"/>
            <a:ext cx="8953799" cy="2585323"/>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Kernel</a:t>
            </a:r>
          </a:p>
          <a:p>
            <a:pPr marL="742950" lvl="1" indent="-285750">
              <a:buFont typeface="Arial" panose="020B0604020202020204" pitchFamily="34" charset="0"/>
              <a:buChar char="•"/>
            </a:pPr>
            <a:r>
              <a:rPr lang="en-US" altLang="ko-KR" dirty="0">
                <a:solidFill>
                  <a:srgbClr val="FF0000"/>
                </a:solidFill>
                <a:latin typeface="Arial" panose="020B0604020202020204" pitchFamily="34" charset="0"/>
                <a:ea typeface="DejaVu Sans Mono" panose="020B0609030804020204" pitchFamily="49" charset="0"/>
                <a:cs typeface="Arial" panose="020B0604020202020204" pitchFamily="34" charset="0"/>
              </a:rPr>
              <a:t>Core</a:t>
            </a:r>
            <a:r>
              <a:rPr lang="en-US" altLang="ko-KR" dirty="0">
                <a:latin typeface="Arial" panose="020B0604020202020204" pitchFamily="34" charset="0"/>
                <a:cs typeface="Arial" panose="020B0604020202020204" pitchFamily="34" charset="0"/>
              </a:rPr>
              <a:t> of operating system</a:t>
            </a:r>
          </a:p>
          <a:p>
            <a:pPr marL="742950" lvl="1"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Complete control over </a:t>
            </a:r>
            <a:r>
              <a:rPr lang="en-US" altLang="ko-KR" dirty="0">
                <a:solidFill>
                  <a:srgbClr val="FF0000"/>
                </a:solidFill>
                <a:latin typeface="Arial" panose="020B0604020202020204" pitchFamily="34" charset="0"/>
                <a:ea typeface="DejaVu Sans Mono" panose="020B0609030804020204" pitchFamily="49" charset="0"/>
                <a:cs typeface="Arial" panose="020B0604020202020204" pitchFamily="34" charset="0"/>
              </a:rPr>
              <a:t>everything in the system</a:t>
            </a:r>
            <a:r>
              <a:rPr lang="en-US" altLang="ko-KR"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Secure, Memory, Device, and Process Management</a:t>
            </a:r>
          </a:p>
          <a:p>
            <a:r>
              <a:rPr lang="en-US" altLang="ko-KR" b="0" dirty="0"/>
              <a:t>Shell</a:t>
            </a:r>
          </a:p>
          <a:p>
            <a:pPr marL="742950" lvl="1" indent="-285750">
              <a:buFont typeface="Arial" panose="020B0604020202020204" pitchFamily="34" charset="0"/>
              <a:buChar char="•"/>
            </a:pPr>
            <a:r>
              <a:rPr lang="en-US" altLang="ko-KR" dirty="0">
                <a:solidFill>
                  <a:srgbClr val="FF0000"/>
                </a:solidFill>
                <a:latin typeface="Arial" panose="020B0604020202020204" pitchFamily="34" charset="0"/>
                <a:ea typeface="DejaVu Sans Mono" panose="020B0609030804020204" pitchFamily="49" charset="0"/>
                <a:cs typeface="Arial" panose="020B0604020202020204" pitchFamily="34" charset="0"/>
              </a:rPr>
              <a:t>Layer</a:t>
            </a:r>
            <a:r>
              <a:rPr lang="en-US" altLang="ko-KR" dirty="0">
                <a:latin typeface="Arial" panose="020B0604020202020204" pitchFamily="34" charset="0"/>
                <a:cs typeface="Arial" panose="020B0604020202020204" pitchFamily="34" charset="0"/>
              </a:rPr>
              <a:t> wrapping the interface between the user and the kernel.</a:t>
            </a:r>
          </a:p>
          <a:p>
            <a:pPr marL="742950" lvl="1"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Read and interpret user’s command</a:t>
            </a:r>
          </a:p>
          <a:p>
            <a:pPr marL="742950" lvl="1"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Command Line Interface(CLI), Graphical User Interface(GUI)</a:t>
            </a:r>
            <a:endParaRPr lang="ko-KR" altLang="en-US" dirty="0">
              <a:latin typeface="Arial" panose="020B0604020202020204" pitchFamily="34" charset="0"/>
              <a:cs typeface="Arial" panose="020B0604020202020204" pitchFamily="34" charset="0"/>
            </a:endParaRPr>
          </a:p>
        </p:txBody>
      </p:sp>
      <p:grpSp>
        <p:nvGrpSpPr>
          <p:cNvPr id="21" name="그룹 20">
            <a:extLst>
              <a:ext uri="{FF2B5EF4-FFF2-40B4-BE49-F238E27FC236}">
                <a16:creationId xmlns:a16="http://schemas.microsoft.com/office/drawing/2014/main" id="{13BA7D8C-273F-4FA1-A056-6B2E5FF95474}"/>
              </a:ext>
            </a:extLst>
          </p:cNvPr>
          <p:cNvGrpSpPr/>
          <p:nvPr/>
        </p:nvGrpSpPr>
        <p:grpSpPr>
          <a:xfrm>
            <a:off x="83668" y="4366914"/>
            <a:ext cx="8953800" cy="1800000"/>
            <a:chOff x="83668" y="4608214"/>
            <a:chExt cx="8953800" cy="1800000"/>
          </a:xfrm>
        </p:grpSpPr>
        <p:sp>
          <p:nvSpPr>
            <p:cNvPr id="6" name="직사각형 5">
              <a:extLst>
                <a:ext uri="{FF2B5EF4-FFF2-40B4-BE49-F238E27FC236}">
                  <a16:creationId xmlns:a16="http://schemas.microsoft.com/office/drawing/2014/main" id="{312E3CF6-CE45-4A91-9A28-6D4EF1715290}"/>
                </a:ext>
              </a:extLst>
            </p:cNvPr>
            <p:cNvSpPr/>
            <p:nvPr/>
          </p:nvSpPr>
          <p:spPr>
            <a:xfrm>
              <a:off x="83668" y="4608214"/>
              <a:ext cx="2653819" cy="1800000"/>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User</a:t>
              </a:r>
              <a:endParaRPr lang="ko-KR" altLang="en-US" dirty="0">
                <a:solidFill>
                  <a:schemeClr val="tx1"/>
                </a:solidFill>
              </a:endParaRPr>
            </a:p>
          </p:txBody>
        </p:sp>
        <p:grpSp>
          <p:nvGrpSpPr>
            <p:cNvPr id="16" name="그룹 15">
              <a:extLst>
                <a:ext uri="{FF2B5EF4-FFF2-40B4-BE49-F238E27FC236}">
                  <a16:creationId xmlns:a16="http://schemas.microsoft.com/office/drawing/2014/main" id="{78312843-D7D2-4A43-B176-4F00C673157E}"/>
                </a:ext>
              </a:extLst>
            </p:cNvPr>
            <p:cNvGrpSpPr/>
            <p:nvPr/>
          </p:nvGrpSpPr>
          <p:grpSpPr>
            <a:xfrm>
              <a:off x="3233659" y="4608214"/>
              <a:ext cx="2653819" cy="1800000"/>
              <a:chOff x="3233659" y="4608214"/>
              <a:chExt cx="2653819" cy="1800000"/>
            </a:xfrm>
          </p:grpSpPr>
          <p:sp>
            <p:nvSpPr>
              <p:cNvPr id="7" name="직사각형 6">
                <a:extLst>
                  <a:ext uri="{FF2B5EF4-FFF2-40B4-BE49-F238E27FC236}">
                    <a16:creationId xmlns:a16="http://schemas.microsoft.com/office/drawing/2014/main" id="{71E5B5FA-2298-48A0-9824-CCFE10D1EABE}"/>
                  </a:ext>
                </a:extLst>
              </p:cNvPr>
              <p:cNvSpPr/>
              <p:nvPr/>
            </p:nvSpPr>
            <p:spPr>
              <a:xfrm>
                <a:off x="3233659" y="4608214"/>
                <a:ext cx="2653819" cy="1800000"/>
              </a:xfrm>
              <a:prstGeom prst="rect">
                <a:avLst/>
              </a:prstGeom>
              <a:solidFill>
                <a:srgbClr val="DE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0DBD7698-8A68-42CC-8258-73CA79F8C1A6}"/>
                  </a:ext>
                </a:extLst>
              </p:cNvPr>
              <p:cNvSpPr/>
              <p:nvPr/>
            </p:nvSpPr>
            <p:spPr>
              <a:xfrm>
                <a:off x="3352716" y="4720562"/>
                <a:ext cx="2415704" cy="70764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Shell</a:t>
                </a:r>
                <a:endParaRPr lang="ko-KR" altLang="en-US" dirty="0">
                  <a:solidFill>
                    <a:schemeClr val="tx1"/>
                  </a:solidFill>
                </a:endParaRPr>
              </a:p>
            </p:txBody>
          </p:sp>
          <p:sp>
            <p:nvSpPr>
              <p:cNvPr id="10" name="직사각형 9">
                <a:extLst>
                  <a:ext uri="{FF2B5EF4-FFF2-40B4-BE49-F238E27FC236}">
                    <a16:creationId xmlns:a16="http://schemas.microsoft.com/office/drawing/2014/main" id="{3C4036C0-DCFA-4D5E-8026-14B7C21330C4}"/>
                  </a:ext>
                </a:extLst>
              </p:cNvPr>
              <p:cNvSpPr/>
              <p:nvPr/>
            </p:nvSpPr>
            <p:spPr>
              <a:xfrm>
                <a:off x="3352716" y="5588224"/>
                <a:ext cx="2415704" cy="70764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Kernel</a:t>
                </a:r>
                <a:endParaRPr lang="ko-KR" altLang="en-US" dirty="0">
                  <a:solidFill>
                    <a:schemeClr val="tx1"/>
                  </a:solidFill>
                </a:endParaRPr>
              </a:p>
            </p:txBody>
          </p:sp>
        </p:grpSp>
        <p:grpSp>
          <p:nvGrpSpPr>
            <p:cNvPr id="15" name="그룹 14">
              <a:extLst>
                <a:ext uri="{FF2B5EF4-FFF2-40B4-BE49-F238E27FC236}">
                  <a16:creationId xmlns:a16="http://schemas.microsoft.com/office/drawing/2014/main" id="{097FEE79-AEAD-4FFB-B645-5AD8BBF06364}"/>
                </a:ext>
              </a:extLst>
            </p:cNvPr>
            <p:cNvGrpSpPr/>
            <p:nvPr/>
          </p:nvGrpSpPr>
          <p:grpSpPr>
            <a:xfrm>
              <a:off x="6383649" y="4608214"/>
              <a:ext cx="2653819" cy="1800000"/>
              <a:chOff x="6383649" y="4608214"/>
              <a:chExt cx="2653819" cy="1800000"/>
            </a:xfrm>
          </p:grpSpPr>
          <p:sp>
            <p:nvSpPr>
              <p:cNvPr id="8" name="직사각형 7">
                <a:extLst>
                  <a:ext uri="{FF2B5EF4-FFF2-40B4-BE49-F238E27FC236}">
                    <a16:creationId xmlns:a16="http://schemas.microsoft.com/office/drawing/2014/main" id="{01B87544-099C-4C22-BB17-1AEE14166190}"/>
                  </a:ext>
                </a:extLst>
              </p:cNvPr>
              <p:cNvSpPr/>
              <p:nvPr/>
            </p:nvSpPr>
            <p:spPr>
              <a:xfrm>
                <a:off x="6383649" y="4608214"/>
                <a:ext cx="2653819" cy="1800000"/>
              </a:xfrm>
              <a:prstGeom prst="rect">
                <a:avLst/>
              </a:prstGeom>
              <a:solidFill>
                <a:srgbClr val="FFFF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 name="직사각형 11">
                <a:extLst>
                  <a:ext uri="{FF2B5EF4-FFF2-40B4-BE49-F238E27FC236}">
                    <a16:creationId xmlns:a16="http://schemas.microsoft.com/office/drawing/2014/main" id="{C35D20CA-C745-4173-8AEA-A97330D0D81A}"/>
                  </a:ext>
                </a:extLst>
              </p:cNvPr>
              <p:cNvSpPr/>
              <p:nvPr/>
            </p:nvSpPr>
            <p:spPr>
              <a:xfrm>
                <a:off x="6502706" y="4720562"/>
                <a:ext cx="2415704" cy="458020"/>
              </a:xfrm>
              <a:prstGeom prst="rect">
                <a:avLst/>
              </a:prstGeom>
              <a:solidFill>
                <a:srgbClr val="C2A7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CPU</a:t>
                </a:r>
                <a:endParaRPr lang="ko-KR" altLang="en-US" dirty="0">
                  <a:solidFill>
                    <a:schemeClr val="tx1"/>
                  </a:solidFill>
                </a:endParaRPr>
              </a:p>
            </p:txBody>
          </p:sp>
          <p:sp>
            <p:nvSpPr>
              <p:cNvPr id="13" name="직사각형 12">
                <a:extLst>
                  <a:ext uri="{FF2B5EF4-FFF2-40B4-BE49-F238E27FC236}">
                    <a16:creationId xmlns:a16="http://schemas.microsoft.com/office/drawing/2014/main" id="{50EB57D6-193C-442B-8278-995EF071C389}"/>
                  </a:ext>
                </a:extLst>
              </p:cNvPr>
              <p:cNvSpPr/>
              <p:nvPr/>
            </p:nvSpPr>
            <p:spPr>
              <a:xfrm>
                <a:off x="6502706" y="5285067"/>
                <a:ext cx="2415704" cy="458020"/>
              </a:xfrm>
              <a:prstGeom prst="rect">
                <a:avLst/>
              </a:prstGeom>
              <a:solidFill>
                <a:srgbClr val="C2A7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Memory</a:t>
                </a:r>
                <a:endParaRPr lang="ko-KR" altLang="en-US" dirty="0">
                  <a:solidFill>
                    <a:schemeClr val="tx1"/>
                  </a:solidFill>
                </a:endParaRPr>
              </a:p>
            </p:txBody>
          </p:sp>
          <p:sp>
            <p:nvSpPr>
              <p:cNvPr id="14" name="직사각형 13">
                <a:extLst>
                  <a:ext uri="{FF2B5EF4-FFF2-40B4-BE49-F238E27FC236}">
                    <a16:creationId xmlns:a16="http://schemas.microsoft.com/office/drawing/2014/main" id="{89DC32D7-AA1C-477A-AF95-463144EAF319}"/>
                  </a:ext>
                </a:extLst>
              </p:cNvPr>
              <p:cNvSpPr/>
              <p:nvPr/>
            </p:nvSpPr>
            <p:spPr>
              <a:xfrm>
                <a:off x="6502706" y="5849572"/>
                <a:ext cx="2415704" cy="458020"/>
              </a:xfrm>
              <a:prstGeom prst="rect">
                <a:avLst/>
              </a:prstGeom>
              <a:solidFill>
                <a:srgbClr val="C2A7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Devices</a:t>
                </a:r>
                <a:endParaRPr lang="ko-KR" altLang="en-US" dirty="0">
                  <a:solidFill>
                    <a:schemeClr val="tx1"/>
                  </a:solidFill>
                </a:endParaRPr>
              </a:p>
            </p:txBody>
          </p:sp>
        </p:grpSp>
        <p:cxnSp>
          <p:nvCxnSpPr>
            <p:cNvPr id="18" name="직선 화살표 연결선 17">
              <a:extLst>
                <a:ext uri="{FF2B5EF4-FFF2-40B4-BE49-F238E27FC236}">
                  <a16:creationId xmlns:a16="http://schemas.microsoft.com/office/drawing/2014/main" id="{14EBB42A-2D87-422C-A7CF-D68237FBCE2D}"/>
                </a:ext>
              </a:extLst>
            </p:cNvPr>
            <p:cNvCxnSpPr>
              <a:cxnSpLocks/>
            </p:cNvCxnSpPr>
            <p:nvPr/>
          </p:nvCxnSpPr>
          <p:spPr>
            <a:xfrm>
              <a:off x="2824681" y="5508214"/>
              <a:ext cx="29876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9164FEC-8F3C-42A5-A31D-B08A2A935404}"/>
                </a:ext>
              </a:extLst>
            </p:cNvPr>
            <p:cNvCxnSpPr>
              <a:cxnSpLocks/>
            </p:cNvCxnSpPr>
            <p:nvPr/>
          </p:nvCxnSpPr>
          <p:spPr>
            <a:xfrm>
              <a:off x="6002447" y="5508214"/>
              <a:ext cx="29876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4611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7BED392-3FB8-490F-BB92-A1D45978FABE}"/>
              </a:ext>
            </a:extLst>
          </p:cNvPr>
          <p:cNvSpPr/>
          <p:nvPr/>
        </p:nvSpPr>
        <p:spPr>
          <a:xfrm>
            <a:off x="601526" y="5737536"/>
            <a:ext cx="5243743" cy="253916"/>
          </a:xfrm>
          <a:prstGeom prst="rect">
            <a:avLst/>
          </a:prstGeom>
          <a:noFill/>
        </p:spPr>
        <p:txBody>
          <a:bodyPr wrap="square">
            <a:spAutoFit/>
          </a:bodyPr>
          <a:lstStyle/>
          <a:p>
            <a:r>
              <a:rPr lang="ko-KR" altLang="en-US" sz="1000" dirty="0">
                <a:solidFill>
                  <a:schemeClr val="bg1">
                    <a:lumMod val="50000"/>
                  </a:schemeClr>
                </a:solidFill>
                <a:latin typeface="Arial" panose="020B0604020202020204" pitchFamily="34" charset="0"/>
                <a:cs typeface="Arial" panose="020B0604020202020204" pitchFamily="34" charset="0"/>
                <a:hlinkClick r:id="rId2"/>
              </a:rPr>
              <a:t>https://upload.wikimedia.org/wikipedia/commons/1/1b/Linux_Distribution_Timeline.svg</a:t>
            </a:r>
            <a:endParaRPr lang="ko-KR" alt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A0322BC9-E53C-460C-A3D3-E4719E7D222C}"/>
              </a:ext>
            </a:extLst>
          </p:cNvPr>
          <p:cNvPicPr>
            <a:picLocks noChangeAspect="1"/>
          </p:cNvPicPr>
          <p:nvPr/>
        </p:nvPicPr>
        <p:blipFill>
          <a:blip r:embed="rId3"/>
          <a:stretch>
            <a:fillRect/>
          </a:stretch>
        </p:blipFill>
        <p:spPr>
          <a:xfrm>
            <a:off x="254500" y="3371695"/>
            <a:ext cx="2752559" cy="1075961"/>
          </a:xfrm>
          <a:prstGeom prst="rect">
            <a:avLst/>
          </a:prstGeom>
        </p:spPr>
      </p:pic>
      <p:pic>
        <p:nvPicPr>
          <p:cNvPr id="5" name="그림 4">
            <a:extLst>
              <a:ext uri="{FF2B5EF4-FFF2-40B4-BE49-F238E27FC236}">
                <a16:creationId xmlns:a16="http://schemas.microsoft.com/office/drawing/2014/main" id="{90646737-1F8C-462A-AC11-02CDBBF4E374}"/>
              </a:ext>
            </a:extLst>
          </p:cNvPr>
          <p:cNvPicPr>
            <a:picLocks noChangeAspect="1"/>
          </p:cNvPicPr>
          <p:nvPr/>
        </p:nvPicPr>
        <p:blipFill>
          <a:blip r:embed="rId4"/>
          <a:stretch>
            <a:fillRect/>
          </a:stretch>
        </p:blipFill>
        <p:spPr>
          <a:xfrm>
            <a:off x="3223398" y="3578962"/>
            <a:ext cx="2396848" cy="661425"/>
          </a:xfrm>
          <a:prstGeom prst="rect">
            <a:avLst/>
          </a:prstGeom>
        </p:spPr>
      </p:pic>
      <p:pic>
        <p:nvPicPr>
          <p:cNvPr id="6" name="그림 5">
            <a:extLst>
              <a:ext uri="{FF2B5EF4-FFF2-40B4-BE49-F238E27FC236}">
                <a16:creationId xmlns:a16="http://schemas.microsoft.com/office/drawing/2014/main" id="{C7969B8A-944A-4CF4-8685-5BC1FC8658BC}"/>
              </a:ext>
            </a:extLst>
          </p:cNvPr>
          <p:cNvPicPr>
            <a:picLocks noChangeAspect="1"/>
          </p:cNvPicPr>
          <p:nvPr/>
        </p:nvPicPr>
        <p:blipFill>
          <a:blip r:embed="rId5"/>
          <a:stretch>
            <a:fillRect/>
          </a:stretch>
        </p:blipFill>
        <p:spPr>
          <a:xfrm>
            <a:off x="5916573" y="3578961"/>
            <a:ext cx="2976413" cy="661425"/>
          </a:xfrm>
          <a:prstGeom prst="rect">
            <a:avLst/>
          </a:prstGeom>
        </p:spPr>
      </p:pic>
      <p:pic>
        <p:nvPicPr>
          <p:cNvPr id="7" name="그림 6">
            <a:extLst>
              <a:ext uri="{FF2B5EF4-FFF2-40B4-BE49-F238E27FC236}">
                <a16:creationId xmlns:a16="http://schemas.microsoft.com/office/drawing/2014/main" id="{381DD988-E283-4F66-BA18-5DC37068F53B}"/>
              </a:ext>
            </a:extLst>
          </p:cNvPr>
          <p:cNvPicPr>
            <a:picLocks noChangeAspect="1"/>
          </p:cNvPicPr>
          <p:nvPr/>
        </p:nvPicPr>
        <p:blipFill>
          <a:blip r:embed="rId6"/>
          <a:stretch>
            <a:fillRect/>
          </a:stretch>
        </p:blipFill>
        <p:spPr>
          <a:xfrm>
            <a:off x="254500" y="4773204"/>
            <a:ext cx="2980054" cy="964332"/>
          </a:xfrm>
          <a:prstGeom prst="rect">
            <a:avLst/>
          </a:prstGeom>
        </p:spPr>
      </p:pic>
      <p:pic>
        <p:nvPicPr>
          <p:cNvPr id="8" name="그림 7">
            <a:extLst>
              <a:ext uri="{FF2B5EF4-FFF2-40B4-BE49-F238E27FC236}">
                <a16:creationId xmlns:a16="http://schemas.microsoft.com/office/drawing/2014/main" id="{8686649F-67EF-4649-B9B5-973369E7F180}"/>
              </a:ext>
            </a:extLst>
          </p:cNvPr>
          <p:cNvPicPr>
            <a:picLocks noChangeAspect="1"/>
          </p:cNvPicPr>
          <p:nvPr/>
        </p:nvPicPr>
        <p:blipFill>
          <a:blip r:embed="rId7"/>
          <a:stretch>
            <a:fillRect/>
          </a:stretch>
        </p:blipFill>
        <p:spPr>
          <a:xfrm>
            <a:off x="3223398" y="4893739"/>
            <a:ext cx="2680133" cy="803440"/>
          </a:xfrm>
          <a:prstGeom prst="rect">
            <a:avLst/>
          </a:prstGeom>
        </p:spPr>
      </p:pic>
      <p:pic>
        <p:nvPicPr>
          <p:cNvPr id="9" name="그림 8">
            <a:extLst>
              <a:ext uri="{FF2B5EF4-FFF2-40B4-BE49-F238E27FC236}">
                <a16:creationId xmlns:a16="http://schemas.microsoft.com/office/drawing/2014/main" id="{D5046B77-10FE-4E29-948F-686F2D952685}"/>
              </a:ext>
            </a:extLst>
          </p:cNvPr>
          <p:cNvPicPr>
            <a:picLocks noChangeAspect="1"/>
          </p:cNvPicPr>
          <p:nvPr/>
        </p:nvPicPr>
        <p:blipFill rotWithShape="1">
          <a:blip r:embed="rId8"/>
          <a:srcRect l="-11085" r="-8259"/>
          <a:stretch/>
        </p:blipFill>
        <p:spPr>
          <a:xfrm>
            <a:off x="5995904" y="4523886"/>
            <a:ext cx="2758887" cy="1213650"/>
          </a:xfrm>
          <a:prstGeom prst="rect">
            <a:avLst/>
          </a:prstGeom>
        </p:spPr>
      </p:pic>
      <p:sp>
        <p:nvSpPr>
          <p:cNvPr id="10" name="TextBox 9">
            <a:extLst>
              <a:ext uri="{FF2B5EF4-FFF2-40B4-BE49-F238E27FC236}">
                <a16:creationId xmlns:a16="http://schemas.microsoft.com/office/drawing/2014/main" id="{D3765922-7207-4140-AACE-DCDF84F0C7F3}"/>
              </a:ext>
            </a:extLst>
          </p:cNvPr>
          <p:cNvSpPr txBox="1"/>
          <p:nvPr/>
        </p:nvSpPr>
        <p:spPr>
          <a:xfrm>
            <a:off x="83669" y="690717"/>
            <a:ext cx="8916569" cy="1841530"/>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Linux distribution is an operating system made from a software collection.</a:t>
            </a:r>
          </a:p>
          <a:p>
            <a:pPr marL="742950" lvl="1" indent="-285750">
              <a:buFont typeface="Arial" panose="020B0604020202020204" pitchFamily="34" charset="0"/>
              <a:buChar char="•"/>
            </a:pPr>
            <a:r>
              <a:rPr lang="en-US" altLang="ko-KR" b="0" dirty="0"/>
              <a:t>Linux kernel, GNU tools and libraries, additional software, documentation, a window system, a window manager, and a desktop environment.</a:t>
            </a:r>
          </a:p>
          <a:p>
            <a:r>
              <a:rPr lang="en-US" altLang="ko-KR" b="0" dirty="0"/>
              <a:t>Linux has several distributions.</a:t>
            </a:r>
          </a:p>
          <a:p>
            <a:r>
              <a:rPr lang="en-US" altLang="ko-KR" b="0" dirty="0"/>
              <a:t>Red hat, Debian, Slackware</a:t>
            </a:r>
          </a:p>
        </p:txBody>
      </p:sp>
      <p:sp>
        <p:nvSpPr>
          <p:cNvPr id="11" name="직사각형 10">
            <a:extLst>
              <a:ext uri="{FF2B5EF4-FFF2-40B4-BE49-F238E27FC236}">
                <a16:creationId xmlns:a16="http://schemas.microsoft.com/office/drawing/2014/main" id="{1A6581AA-E308-4DC4-A0D9-137991F36ACC}"/>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Linux Distributions</a:t>
            </a:r>
          </a:p>
        </p:txBody>
      </p:sp>
    </p:spTree>
    <p:extLst>
      <p:ext uri="{BB962C8B-B14F-4D97-AF65-F5344CB8AC3E}">
        <p14:creationId xmlns:p14="http://schemas.microsoft.com/office/powerpoint/2010/main" val="1620320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CDC3C4BB-E9C2-467D-898D-670C150B92A5}"/>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Red Hat Enterprise Linux VS CentOS</a:t>
            </a:r>
            <a:endParaRPr lang="ko-KR" altLang="en-US" sz="2800" b="1" dirty="0">
              <a:solidFill>
                <a:srgbClr val="002060"/>
              </a:solidFill>
              <a:latin typeface="+mj-ea"/>
            </a:endParaRPr>
          </a:p>
        </p:txBody>
      </p:sp>
      <p:sp>
        <p:nvSpPr>
          <p:cNvPr id="3" name="TextBox 2">
            <a:extLst>
              <a:ext uri="{FF2B5EF4-FFF2-40B4-BE49-F238E27FC236}">
                <a16:creationId xmlns:a16="http://schemas.microsoft.com/office/drawing/2014/main" id="{51147DAA-B7EB-48DF-9C76-CA3888C50742}"/>
              </a:ext>
            </a:extLst>
          </p:cNvPr>
          <p:cNvSpPr txBox="1"/>
          <p:nvPr/>
        </p:nvSpPr>
        <p:spPr>
          <a:xfrm>
            <a:off x="83669" y="690717"/>
            <a:ext cx="8916569" cy="3718197"/>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Red Hat Enterprise Linux (RHEL) </a:t>
            </a:r>
            <a:r>
              <a:rPr lang="en-US" altLang="ko-KR" b="0" dirty="0"/>
              <a:t>is one of the most popular Linux distributions developed by Red Hat. </a:t>
            </a:r>
          </a:p>
          <a:p>
            <a:pPr>
              <a:lnSpc>
                <a:spcPct val="120000"/>
              </a:lnSpc>
            </a:pPr>
            <a:endParaRPr lang="en-US" altLang="ko-KR" b="0" dirty="0"/>
          </a:p>
          <a:p>
            <a:pPr>
              <a:lnSpc>
                <a:spcPct val="120000"/>
              </a:lnSpc>
            </a:pPr>
            <a:r>
              <a:rPr lang="en-US" altLang="ko-KR" b="0" dirty="0"/>
              <a:t>Although RHEL is commercially available, most of the source code is released (except for Red Hat's own programs and drivers) </a:t>
            </a:r>
            <a:r>
              <a:rPr lang="en-US" altLang="ko-KR" dirty="0"/>
              <a:t>because the license is under the GNU GPL</a:t>
            </a:r>
            <a:r>
              <a:rPr lang="en-US" altLang="ko-KR" b="0" dirty="0"/>
              <a:t>.</a:t>
            </a:r>
          </a:p>
          <a:p>
            <a:pPr>
              <a:lnSpc>
                <a:spcPct val="120000"/>
              </a:lnSpc>
            </a:pPr>
            <a:endParaRPr lang="en-US" altLang="ko-KR" b="0" dirty="0"/>
          </a:p>
          <a:p>
            <a:pPr>
              <a:lnSpc>
                <a:spcPct val="120000"/>
              </a:lnSpc>
            </a:pPr>
            <a:r>
              <a:rPr lang="en-US" altLang="ko-KR" dirty="0"/>
              <a:t>CentOS</a:t>
            </a:r>
            <a:r>
              <a:rPr lang="en-US" altLang="ko-KR" b="0" dirty="0"/>
              <a:t> is also a Linux distribution made to provide a free computing platform functionally compatible with RHEL.</a:t>
            </a:r>
          </a:p>
          <a:p>
            <a:pPr>
              <a:lnSpc>
                <a:spcPct val="120000"/>
              </a:lnSpc>
            </a:pPr>
            <a:endParaRPr lang="en-US" altLang="ko-KR" b="0" dirty="0"/>
          </a:p>
          <a:p>
            <a:pPr>
              <a:lnSpc>
                <a:spcPct val="120000"/>
              </a:lnSpc>
            </a:pPr>
            <a:r>
              <a:rPr lang="en-US" altLang="ko-KR" b="0" dirty="0"/>
              <a:t>CentOS was created by importing and rebuilding the RHEL source code.</a:t>
            </a:r>
          </a:p>
        </p:txBody>
      </p:sp>
    </p:spTree>
    <p:extLst>
      <p:ext uri="{BB962C8B-B14F-4D97-AF65-F5344CB8AC3E}">
        <p14:creationId xmlns:p14="http://schemas.microsoft.com/office/powerpoint/2010/main" val="562475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3810540-4685-4050-A045-273D5EF86734}"/>
              </a:ext>
            </a:extLst>
          </p:cNvPr>
          <p:cNvGraphicFramePr>
            <a:graphicFrameLocks noGrp="1"/>
          </p:cNvGraphicFramePr>
          <p:nvPr/>
        </p:nvGraphicFramePr>
        <p:xfrm>
          <a:off x="279400" y="1233170"/>
          <a:ext cx="8597899" cy="4666382"/>
        </p:xfrm>
        <a:graphic>
          <a:graphicData uri="http://schemas.openxmlformats.org/drawingml/2006/table">
            <a:tbl>
              <a:tblPr/>
              <a:tblGrid>
                <a:gridCol w="1513818">
                  <a:extLst>
                    <a:ext uri="{9D8B030D-6E8A-4147-A177-3AD203B41FA5}">
                      <a16:colId xmlns:a16="http://schemas.microsoft.com/office/drawing/2014/main" val="20000"/>
                    </a:ext>
                  </a:extLst>
                </a:gridCol>
                <a:gridCol w="1631396">
                  <a:extLst>
                    <a:ext uri="{9D8B030D-6E8A-4147-A177-3AD203B41FA5}">
                      <a16:colId xmlns:a16="http://schemas.microsoft.com/office/drawing/2014/main" val="20001"/>
                    </a:ext>
                  </a:extLst>
                </a:gridCol>
                <a:gridCol w="1587305">
                  <a:extLst>
                    <a:ext uri="{9D8B030D-6E8A-4147-A177-3AD203B41FA5}">
                      <a16:colId xmlns:a16="http://schemas.microsoft.com/office/drawing/2014/main" val="20002"/>
                    </a:ext>
                  </a:extLst>
                </a:gridCol>
                <a:gridCol w="1513818">
                  <a:extLst>
                    <a:ext uri="{9D8B030D-6E8A-4147-A177-3AD203B41FA5}">
                      <a16:colId xmlns:a16="http://schemas.microsoft.com/office/drawing/2014/main" val="20003"/>
                    </a:ext>
                  </a:extLst>
                </a:gridCol>
                <a:gridCol w="2351562">
                  <a:extLst>
                    <a:ext uri="{9D8B030D-6E8A-4147-A177-3AD203B41FA5}">
                      <a16:colId xmlns:a16="http://schemas.microsoft.com/office/drawing/2014/main" val="20004"/>
                    </a:ext>
                  </a:extLst>
                </a:gridCol>
              </a:tblGrid>
              <a:tr h="555625">
                <a:tc gridSpan="2">
                  <a:txBody>
                    <a:bodyPr/>
                    <a:lstStyle/>
                    <a:p>
                      <a:pPr algn="ctr" fontAlgn="ctr"/>
                      <a:r>
                        <a:rPr lang="en-US" sz="1400" b="1" i="0" u="none" strike="noStrike" dirty="0">
                          <a:solidFill>
                            <a:srgbClr val="FFFFFF"/>
                          </a:solidFill>
                          <a:effectLst/>
                          <a:latin typeface="맑은 고딕" panose="020B0503020000020004" pitchFamily="50" charset="-127"/>
                          <a:ea typeface="맑은 고딕" panose="020B0503020000020004" pitchFamily="50" charset="-127"/>
                        </a:rPr>
                        <a:t>Red Hat Enterprise</a:t>
                      </a:r>
                    </a:p>
                  </a:txBody>
                  <a:tcPr marL="9525" marR="9525" marT="9525" marB="0" anchor="ctr">
                    <a:lnL>
                      <a:noFill/>
                    </a:lnL>
                    <a:lnR>
                      <a:noFill/>
                    </a:lnR>
                    <a:lnT>
                      <a:noFill/>
                    </a:lnT>
                    <a:lnB>
                      <a:noFill/>
                    </a:lnB>
                    <a:solidFill>
                      <a:srgbClr val="AEAAAA"/>
                    </a:solidFill>
                  </a:tcPr>
                </a:tc>
                <a:tc hMerge="1">
                  <a:txBody>
                    <a:bodyPr/>
                    <a:lstStyle/>
                    <a:p>
                      <a:pPr latinLnBrk="1"/>
                      <a:endParaRPr lang="ko-KR" altLang="en-US"/>
                    </a:p>
                  </a:txBody>
                  <a:tcPr/>
                </a:tc>
                <a:tc gridSpan="2">
                  <a:txBody>
                    <a:bodyPr/>
                    <a:lstStyle/>
                    <a:p>
                      <a:pPr algn="ctr" fontAlgn="ctr"/>
                      <a:r>
                        <a:rPr lang="en-US" sz="1400" b="1" i="0" u="none" strike="noStrike" dirty="0">
                          <a:solidFill>
                            <a:srgbClr val="FFFFFF"/>
                          </a:solidFill>
                          <a:effectLst/>
                          <a:latin typeface="맑은 고딕" panose="020B0503020000020004" pitchFamily="50" charset="-127"/>
                          <a:ea typeface="맑은 고딕" panose="020B0503020000020004" pitchFamily="50" charset="-127"/>
                        </a:rPr>
                        <a:t>CentOS</a:t>
                      </a:r>
                    </a:p>
                  </a:txBody>
                  <a:tcPr marL="9525" marR="9525" marT="9525" marB="0" anchor="ctr">
                    <a:lnL>
                      <a:noFill/>
                    </a:lnL>
                    <a:lnR>
                      <a:noFill/>
                    </a:lnR>
                    <a:lnT>
                      <a:noFill/>
                    </a:lnT>
                    <a:lnB>
                      <a:noFill/>
                    </a:lnB>
                    <a:solidFill>
                      <a:srgbClr val="AEAAAA"/>
                    </a:solidFill>
                  </a:tcPr>
                </a:tc>
                <a:tc hMerge="1">
                  <a:txBody>
                    <a:bodyPr/>
                    <a:lstStyle/>
                    <a:p>
                      <a:pPr latinLnBrk="1"/>
                      <a:endParaRPr lang="ko-KR" altLang="en-US"/>
                    </a:p>
                  </a:txBody>
                  <a:tcPr/>
                </a:tc>
                <a:tc rowSpan="2">
                  <a:txBody>
                    <a:bodyPr/>
                    <a:lstStyle/>
                    <a:p>
                      <a:pPr algn="ctr" fontAlgn="ctr"/>
                      <a:r>
                        <a:rPr lang="en-US" altLang="ko-KR" sz="1400" b="1" i="0" u="none" strike="noStrike" dirty="0">
                          <a:solidFill>
                            <a:srgbClr val="FFFFFF"/>
                          </a:solidFill>
                          <a:effectLst/>
                          <a:latin typeface="맑은 고딕" panose="020B0503020000020004" pitchFamily="50" charset="-127"/>
                          <a:ea typeface="맑은 고딕" panose="020B0503020000020004" pitchFamily="50" charset="-127"/>
                        </a:rPr>
                        <a:t>Kernel version</a:t>
                      </a:r>
                      <a:endParaRPr lang="ko-KR" altLang="en-US" sz="14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solidFill>
                      <a:srgbClr val="AEAAAA"/>
                    </a:solidFill>
                  </a:tcPr>
                </a:tc>
                <a:extLst>
                  <a:ext uri="{0D108BD9-81ED-4DB2-BD59-A6C34878D82A}">
                    <a16:rowId xmlns:a16="http://schemas.microsoft.com/office/drawing/2014/main" val="10000"/>
                  </a:ext>
                </a:extLst>
              </a:tr>
              <a:tr h="555625">
                <a:tc>
                  <a:txBody>
                    <a:bodyPr/>
                    <a:lstStyle/>
                    <a:p>
                      <a:pPr algn="ctr" fontAlgn="ctr"/>
                      <a:r>
                        <a:rPr lang="en-US" altLang="ko-KR" sz="1400" b="1" i="0" u="none" strike="noStrike" dirty="0">
                          <a:solidFill>
                            <a:srgbClr val="FFFFFF"/>
                          </a:solidFill>
                          <a:effectLst/>
                          <a:latin typeface="맑은 고딕" panose="020B0503020000020004" pitchFamily="50" charset="-127"/>
                          <a:ea typeface="맑은 고딕" panose="020B0503020000020004" pitchFamily="50" charset="-127"/>
                        </a:rPr>
                        <a:t>release date</a:t>
                      </a:r>
                      <a:endParaRPr lang="ko-KR" altLang="en-US" sz="14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solidFill>
                      <a:srgbClr val="AEAAAA"/>
                    </a:solidFill>
                  </a:tcPr>
                </a:tc>
                <a:tc>
                  <a:txBody>
                    <a:bodyPr/>
                    <a:lstStyle/>
                    <a:p>
                      <a:pPr algn="ctr" fontAlgn="ctr"/>
                      <a:r>
                        <a:rPr lang="en-US" sz="1400" b="1" i="0" u="none" strike="noStrike" dirty="0">
                          <a:solidFill>
                            <a:srgbClr val="FFFFFF"/>
                          </a:solidFill>
                          <a:effectLst/>
                          <a:latin typeface="맑은 고딕" panose="020B0503020000020004" pitchFamily="50" charset="-127"/>
                          <a:ea typeface="맑은 고딕" panose="020B0503020000020004" pitchFamily="50" charset="-127"/>
                        </a:rPr>
                        <a:t>RHEL version</a:t>
                      </a:r>
                      <a:endParaRPr lang="ko-KR" altLang="en-US" sz="14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solidFill>
                      <a:srgbClr val="AEAAAA"/>
                    </a:solidFill>
                  </a:tcPr>
                </a:tc>
                <a:tc>
                  <a:txBody>
                    <a:bodyPr/>
                    <a:lstStyle/>
                    <a:p>
                      <a:pPr algn="ctr" fontAlgn="ctr"/>
                      <a:r>
                        <a:rPr lang="en-US" altLang="ko-KR" sz="1400" b="1" i="0" u="none" strike="noStrike" dirty="0">
                          <a:solidFill>
                            <a:srgbClr val="FFFFFF"/>
                          </a:solidFill>
                          <a:effectLst/>
                          <a:latin typeface="맑은 고딕" panose="020B0503020000020004" pitchFamily="50" charset="-127"/>
                          <a:ea typeface="맑은 고딕" panose="020B0503020000020004" pitchFamily="50" charset="-127"/>
                        </a:rPr>
                        <a:t>release date</a:t>
                      </a:r>
                      <a:endParaRPr lang="ko-KR" altLang="en-US" sz="14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solidFill>
                      <a:srgbClr val="AEAAAA"/>
                    </a:solidFill>
                  </a:tcPr>
                </a:tc>
                <a:tc>
                  <a:txBody>
                    <a:bodyPr/>
                    <a:lstStyle/>
                    <a:p>
                      <a:pPr algn="ctr" fontAlgn="ctr"/>
                      <a:r>
                        <a:rPr lang="en-US" sz="1400" b="1" i="0" u="none" strike="noStrike" dirty="0">
                          <a:solidFill>
                            <a:srgbClr val="FFFFFF"/>
                          </a:solidFill>
                          <a:effectLst/>
                          <a:latin typeface="맑은 고딕" panose="020B0503020000020004" pitchFamily="50" charset="-127"/>
                          <a:ea typeface="맑은 고딕" panose="020B0503020000020004" pitchFamily="50" charset="-127"/>
                        </a:rPr>
                        <a:t>CentOS version</a:t>
                      </a:r>
                      <a:endParaRPr lang="ko-KR" altLang="en-US" sz="14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a:noFill/>
                    </a:lnB>
                    <a:solidFill>
                      <a:srgbClr val="AEAAAA"/>
                    </a:solidFill>
                  </a:tcPr>
                </a:tc>
                <a:tc vMerge="1">
                  <a:txBody>
                    <a:bodyPr/>
                    <a:lstStyle/>
                    <a:p>
                      <a:pPr latinLnBrk="1"/>
                      <a:endParaRPr lang="ko-KR" altLang="en-US"/>
                    </a:p>
                  </a:txBody>
                  <a:tcPr/>
                </a:tc>
                <a:extLst>
                  <a:ext uri="{0D108BD9-81ED-4DB2-BD59-A6C34878D82A}">
                    <a16:rowId xmlns:a16="http://schemas.microsoft.com/office/drawing/2014/main" val="10001"/>
                  </a:ext>
                </a:extLst>
              </a:tr>
              <a:tr h="507876">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2002.05</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2.1</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2002.05</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2.1</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Kernel</a:t>
                      </a:r>
                      <a:r>
                        <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 </a:t>
                      </a:r>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2.4.9</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507876">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2003.08</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3.1</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2004.03</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3.1</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Kernel</a:t>
                      </a:r>
                      <a:r>
                        <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 </a:t>
                      </a:r>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2.4.21</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507876">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2005.02</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4.0</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2005.03</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4.0</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Kernel</a:t>
                      </a:r>
                      <a:r>
                        <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 </a:t>
                      </a:r>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2.6.9</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507876">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2007.03</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5.0</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2007.04</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5.0</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Kernel</a:t>
                      </a:r>
                      <a:r>
                        <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 </a:t>
                      </a:r>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2.6.18</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507876">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2010.11</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6.0</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2011.07</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6.0</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Kernel</a:t>
                      </a:r>
                      <a:r>
                        <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 </a:t>
                      </a:r>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2.6.32</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507876">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2014.06</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7.0</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2014.07</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7.0</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Kernel</a:t>
                      </a:r>
                      <a:r>
                        <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 </a:t>
                      </a:r>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3.10.0</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507876">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2019.05</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8.0</a:t>
                      </a: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2019.05</a:t>
                      </a:r>
                      <a:endPar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9525" marR="9525" marT="9525" marB="0" anchor="ctr">
                    <a:lnL>
                      <a:noFill/>
                    </a:lnL>
                    <a:lnR>
                      <a:noFill/>
                    </a:lnR>
                    <a:lnT>
                      <a:noFill/>
                    </a:lnT>
                    <a:lnB>
                      <a:noFill/>
                    </a:lnB>
                  </a:tcPr>
                </a:tc>
                <a:tc>
                  <a:txBody>
                    <a:bodyPr/>
                    <a:lstStyle/>
                    <a:p>
                      <a:pPr marL="0" algn="ctr" defTabSz="914400" rtl="0" eaLnBrk="1" fontAlgn="ctr" latinLnBrk="1" hangingPunct="1"/>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8.0</a:t>
                      </a:r>
                    </a:p>
                  </a:txBody>
                  <a:tcPr marL="9525" marR="9525" marT="9525" marB="0" anchor="ctr">
                    <a:lnL>
                      <a:noFill/>
                    </a:lnL>
                    <a:lnR>
                      <a:noFill/>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Kernel</a:t>
                      </a:r>
                      <a:r>
                        <a:rPr lang="ko-KR" altLang="en-US"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 </a:t>
                      </a:r>
                      <a:r>
                        <a:rPr lang="en-US" altLang="ko-KR" sz="1200" b="1" i="0" u="none" strike="noStrike" kern="1200" dirty="0">
                          <a:solidFill>
                            <a:srgbClr val="000000"/>
                          </a:solidFill>
                          <a:effectLst/>
                          <a:latin typeface="맑은 고딕" panose="020B0503020000020004" pitchFamily="50" charset="-127"/>
                          <a:ea typeface="맑은 고딕" panose="020B0503020000020004" pitchFamily="50" charset="-127"/>
                          <a:cs typeface="+mn-cs"/>
                        </a:rPr>
                        <a:t>4.18.0</a:t>
                      </a:r>
                    </a:p>
                  </a:txBody>
                  <a:tcPr marL="9525" marR="9525" marT="9525" marB="0" anchor="ctr">
                    <a:lnL>
                      <a:noFill/>
                    </a:lnL>
                    <a:lnR>
                      <a:noFill/>
                    </a:lnR>
                    <a:lnT>
                      <a:noFill/>
                    </a:lnT>
                    <a:lnB>
                      <a:noFill/>
                    </a:lnB>
                  </a:tcPr>
                </a:tc>
                <a:extLst>
                  <a:ext uri="{0D108BD9-81ED-4DB2-BD59-A6C34878D82A}">
                    <a16:rowId xmlns:a16="http://schemas.microsoft.com/office/drawing/2014/main" val="1945415850"/>
                  </a:ext>
                </a:extLst>
              </a:tr>
            </a:tbl>
          </a:graphicData>
        </a:graphic>
      </p:graphicFrame>
      <p:sp>
        <p:nvSpPr>
          <p:cNvPr id="4" name="직사각형 3">
            <a:extLst>
              <a:ext uri="{FF2B5EF4-FFF2-40B4-BE49-F238E27FC236}">
                <a16:creationId xmlns:a16="http://schemas.microsoft.com/office/drawing/2014/main" id="{20DDDA89-F066-4443-950E-F3941504D3F7}"/>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Red Hat Enterprise Linux VS CentOS</a:t>
            </a:r>
            <a:endParaRPr lang="ko-KR" altLang="en-US" sz="2800" b="1" dirty="0">
              <a:solidFill>
                <a:srgbClr val="002060"/>
              </a:solidFill>
              <a:latin typeface="+mj-ea"/>
            </a:endParaRPr>
          </a:p>
        </p:txBody>
      </p:sp>
    </p:spTree>
    <p:extLst>
      <p:ext uri="{BB962C8B-B14F-4D97-AF65-F5344CB8AC3E}">
        <p14:creationId xmlns:p14="http://schemas.microsoft.com/office/powerpoint/2010/main" val="721378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그룹 38">
            <a:extLst>
              <a:ext uri="{FF2B5EF4-FFF2-40B4-BE49-F238E27FC236}">
                <a16:creationId xmlns:a16="http://schemas.microsoft.com/office/drawing/2014/main" id="{F04EB45D-B805-442A-8755-1C0C0DBC82FB}"/>
              </a:ext>
            </a:extLst>
          </p:cNvPr>
          <p:cNvGrpSpPr/>
          <p:nvPr/>
        </p:nvGrpSpPr>
        <p:grpSpPr>
          <a:xfrm>
            <a:off x="2034648" y="7215487"/>
            <a:ext cx="3744416" cy="2751187"/>
            <a:chOff x="2034648" y="7215487"/>
            <a:chExt cx="3744416" cy="2751187"/>
          </a:xfrm>
        </p:grpSpPr>
        <p:sp>
          <p:nvSpPr>
            <p:cNvPr id="30" name="오른쪽 화살표 5">
              <a:extLst>
                <a:ext uri="{FF2B5EF4-FFF2-40B4-BE49-F238E27FC236}">
                  <a16:creationId xmlns:a16="http://schemas.microsoft.com/office/drawing/2014/main" id="{5B413A48-F38F-45E8-81D4-33D39EF4936E}"/>
                </a:ext>
              </a:extLst>
            </p:cNvPr>
            <p:cNvSpPr/>
            <p:nvPr/>
          </p:nvSpPr>
          <p:spPr>
            <a:xfrm>
              <a:off x="3186776" y="8299427"/>
              <a:ext cx="1678260" cy="2880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8914B7F7-701D-4E56-9FCE-DCCAE75024A8}"/>
                </a:ext>
              </a:extLst>
            </p:cNvPr>
            <p:cNvSpPr/>
            <p:nvPr/>
          </p:nvSpPr>
          <p:spPr>
            <a:xfrm>
              <a:off x="2034648" y="7230370"/>
              <a:ext cx="1296144" cy="2736304"/>
            </a:xfrm>
            <a:prstGeom prst="rect">
              <a:avLst/>
            </a:prstGeom>
            <a:solidFill>
              <a:srgbClr val="7F7F7F">
                <a:alpha val="43922"/>
              </a:srgb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2D485C56-7EAC-42FC-8E77-AFF2F0A2AFFB}"/>
                </a:ext>
              </a:extLst>
            </p:cNvPr>
            <p:cNvSpPr/>
            <p:nvPr/>
          </p:nvSpPr>
          <p:spPr>
            <a:xfrm>
              <a:off x="4482920" y="7215487"/>
              <a:ext cx="1296144" cy="2736304"/>
            </a:xfrm>
            <a:prstGeom prst="rect">
              <a:avLst/>
            </a:prstGeom>
            <a:solidFill>
              <a:schemeClr val="accent6">
                <a:lumMod val="50000"/>
                <a:alpha val="18824"/>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오른쪽 화살표 11">
              <a:extLst>
                <a:ext uri="{FF2B5EF4-FFF2-40B4-BE49-F238E27FC236}">
                  <a16:creationId xmlns:a16="http://schemas.microsoft.com/office/drawing/2014/main" id="{79F6F3B8-A829-4E06-A58E-8AB412838A99}"/>
                </a:ext>
              </a:extLst>
            </p:cNvPr>
            <p:cNvSpPr/>
            <p:nvPr/>
          </p:nvSpPr>
          <p:spPr>
            <a:xfrm rot="10800000">
              <a:off x="3186776" y="8670530"/>
              <a:ext cx="1678260" cy="2880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B1CB7FBC-C84A-45DB-A1DE-B59E8CDE200F}"/>
                </a:ext>
              </a:extLst>
            </p:cNvPr>
            <p:cNvSpPr/>
            <p:nvPr/>
          </p:nvSpPr>
          <p:spPr>
            <a:xfrm>
              <a:off x="3308716" y="7230370"/>
              <a:ext cx="1296144" cy="2736304"/>
            </a:xfrm>
            <a:prstGeom prst="rect">
              <a:avLst/>
            </a:prstGeom>
            <a:solidFill>
              <a:srgbClr val="215968">
                <a:alpha val="78039"/>
              </a:srgb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TextBox 35">
              <a:extLst>
                <a:ext uri="{FF2B5EF4-FFF2-40B4-BE49-F238E27FC236}">
                  <a16:creationId xmlns:a16="http://schemas.microsoft.com/office/drawing/2014/main" id="{14607433-F2C9-40C0-A3BF-E5A5BE7F4E95}"/>
                </a:ext>
              </a:extLst>
            </p:cNvPr>
            <p:cNvSpPr txBox="1"/>
            <p:nvPr/>
          </p:nvSpPr>
          <p:spPr>
            <a:xfrm>
              <a:off x="3725956" y="7695479"/>
              <a:ext cx="461665" cy="1806086"/>
            </a:xfrm>
            <a:prstGeom prst="rect">
              <a:avLst/>
            </a:prstGeom>
            <a:noFill/>
          </p:spPr>
          <p:txBody>
            <a:bodyPr vert="eaVert" wrap="square" rtlCol="0">
              <a:spAutoFit/>
            </a:bodyPr>
            <a:lstStyle/>
            <a:p>
              <a:r>
                <a:rPr lang="en-US" altLang="ko-KR" b="1" dirty="0">
                  <a:solidFill>
                    <a:schemeClr val="bg1"/>
                  </a:solidFill>
                </a:rPr>
                <a:t>USER INTERFACE</a:t>
              </a:r>
              <a:endParaRPr lang="ko-KR" altLang="en-US" b="1" dirty="0">
                <a:solidFill>
                  <a:schemeClr val="bg1"/>
                </a:solidFill>
              </a:endParaRPr>
            </a:p>
          </p:txBody>
        </p:sp>
        <p:sp>
          <p:nvSpPr>
            <p:cNvPr id="37" name="TextBox 36">
              <a:extLst>
                <a:ext uri="{FF2B5EF4-FFF2-40B4-BE49-F238E27FC236}">
                  <a16:creationId xmlns:a16="http://schemas.microsoft.com/office/drawing/2014/main" id="{BC1DF6CA-0DF5-447D-9287-60A765D3B8C9}"/>
                </a:ext>
              </a:extLst>
            </p:cNvPr>
            <p:cNvSpPr txBox="1"/>
            <p:nvPr/>
          </p:nvSpPr>
          <p:spPr>
            <a:xfrm>
              <a:off x="2451888" y="7695479"/>
              <a:ext cx="461665" cy="1806086"/>
            </a:xfrm>
            <a:prstGeom prst="rect">
              <a:avLst/>
            </a:prstGeom>
            <a:noFill/>
          </p:spPr>
          <p:txBody>
            <a:bodyPr vert="eaVert" wrap="square" rtlCol="0">
              <a:spAutoFit/>
            </a:bodyPr>
            <a:lstStyle/>
            <a:p>
              <a:pPr algn="ctr"/>
              <a:r>
                <a:rPr lang="en-US" altLang="ko-KR" b="1" dirty="0">
                  <a:solidFill>
                    <a:schemeClr val="bg1"/>
                  </a:solidFill>
                </a:rPr>
                <a:t>USER</a:t>
              </a:r>
              <a:endParaRPr lang="ko-KR" altLang="en-US" b="1" dirty="0">
                <a:solidFill>
                  <a:schemeClr val="bg1"/>
                </a:solidFill>
              </a:endParaRPr>
            </a:p>
          </p:txBody>
        </p:sp>
        <p:sp>
          <p:nvSpPr>
            <p:cNvPr id="38" name="TextBox 37">
              <a:extLst>
                <a:ext uri="{FF2B5EF4-FFF2-40B4-BE49-F238E27FC236}">
                  <a16:creationId xmlns:a16="http://schemas.microsoft.com/office/drawing/2014/main" id="{48A03706-A6BD-40B7-B3AE-8FE462274DD0}"/>
                </a:ext>
              </a:extLst>
            </p:cNvPr>
            <p:cNvSpPr txBox="1"/>
            <p:nvPr/>
          </p:nvSpPr>
          <p:spPr>
            <a:xfrm>
              <a:off x="4900160" y="7680596"/>
              <a:ext cx="461665" cy="1806086"/>
            </a:xfrm>
            <a:prstGeom prst="rect">
              <a:avLst/>
            </a:prstGeom>
            <a:noFill/>
          </p:spPr>
          <p:txBody>
            <a:bodyPr vert="eaVert" wrap="square" rtlCol="0">
              <a:spAutoFit/>
            </a:bodyPr>
            <a:lstStyle/>
            <a:p>
              <a:pPr algn="ctr"/>
              <a:r>
                <a:rPr lang="en-US" altLang="ko-KR" b="1" dirty="0">
                  <a:solidFill>
                    <a:schemeClr val="bg1"/>
                  </a:solidFill>
                </a:rPr>
                <a:t>SYSTEM</a:t>
              </a:r>
              <a:endParaRPr lang="ko-KR" altLang="en-US" b="1" dirty="0">
                <a:solidFill>
                  <a:schemeClr val="bg1"/>
                </a:solidFill>
              </a:endParaRPr>
            </a:p>
          </p:txBody>
        </p:sp>
      </p:grpSp>
      <p:sp>
        <p:nvSpPr>
          <p:cNvPr id="50" name="TextBox 49">
            <a:extLst>
              <a:ext uri="{FF2B5EF4-FFF2-40B4-BE49-F238E27FC236}">
                <a16:creationId xmlns:a16="http://schemas.microsoft.com/office/drawing/2014/main" id="{E7788C7C-F842-48E9-9D65-163B29C99DF9}"/>
              </a:ext>
            </a:extLst>
          </p:cNvPr>
          <p:cNvSpPr txBox="1"/>
          <p:nvPr/>
        </p:nvSpPr>
        <p:spPr>
          <a:xfrm>
            <a:off x="83669" y="690717"/>
            <a:ext cx="8336431" cy="1338828"/>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A physical or virtual mediator to communicate between user and computer systems.</a:t>
            </a:r>
          </a:p>
          <a:p>
            <a:r>
              <a:rPr lang="en-US" altLang="ko-KR" b="0" dirty="0">
                <a:solidFill>
                  <a:srgbClr val="FF0000"/>
                </a:solidFill>
              </a:rPr>
              <a:t>Command execution environment </a:t>
            </a:r>
            <a:r>
              <a:rPr lang="en-US" altLang="ko-KR" b="0" dirty="0"/>
              <a:t>to use the shell programs.</a:t>
            </a:r>
            <a:endParaRPr lang="en-US" altLang="ko-KR" b="0" dirty="0">
              <a:solidFill>
                <a:srgbClr val="FF0000"/>
              </a:solidFill>
            </a:endParaRPr>
          </a:p>
        </p:txBody>
      </p:sp>
      <p:pic>
        <p:nvPicPr>
          <p:cNvPr id="51" name="그림 50">
            <a:extLst>
              <a:ext uri="{FF2B5EF4-FFF2-40B4-BE49-F238E27FC236}">
                <a16:creationId xmlns:a16="http://schemas.microsoft.com/office/drawing/2014/main" id="{43F4083A-D88F-4FF3-BAE0-23C397CE1CF2}"/>
              </a:ext>
            </a:extLst>
          </p:cNvPr>
          <p:cNvPicPr>
            <a:picLocks noChangeAspect="1"/>
          </p:cNvPicPr>
          <p:nvPr/>
        </p:nvPicPr>
        <p:blipFill>
          <a:blip r:embed="rId2"/>
          <a:stretch>
            <a:fillRect/>
          </a:stretch>
        </p:blipFill>
        <p:spPr>
          <a:xfrm>
            <a:off x="2383437" y="2244888"/>
            <a:ext cx="4377126" cy="3622721"/>
          </a:xfrm>
          <a:prstGeom prst="rect">
            <a:avLst/>
          </a:prstGeom>
        </p:spPr>
      </p:pic>
      <p:sp>
        <p:nvSpPr>
          <p:cNvPr id="52" name="직사각형 51">
            <a:extLst>
              <a:ext uri="{FF2B5EF4-FFF2-40B4-BE49-F238E27FC236}">
                <a16:creationId xmlns:a16="http://schemas.microsoft.com/office/drawing/2014/main" id="{82D542E6-E427-465A-BA1F-B2C35F80440E}"/>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User Interface</a:t>
            </a:r>
          </a:p>
        </p:txBody>
      </p:sp>
    </p:spTree>
    <p:extLst>
      <p:ext uri="{BB962C8B-B14F-4D97-AF65-F5344CB8AC3E}">
        <p14:creationId xmlns:p14="http://schemas.microsoft.com/office/powerpoint/2010/main" val="332006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extremetech.com/wp-content/uploads/2014/10/windows-10-start-menu-customised-live-tiles.jpg">
            <a:extLst>
              <a:ext uri="{FF2B5EF4-FFF2-40B4-BE49-F238E27FC236}">
                <a16:creationId xmlns:a16="http://schemas.microsoft.com/office/drawing/2014/main" id="{FAA6916F-58C4-4CDB-BC3E-5E50C6D0FB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695" y="2431559"/>
            <a:ext cx="4229309" cy="26628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26B709-621E-486F-ADD2-15EAFFC3252F}"/>
              </a:ext>
            </a:extLst>
          </p:cNvPr>
          <p:cNvSpPr txBox="1"/>
          <p:nvPr/>
        </p:nvSpPr>
        <p:spPr>
          <a:xfrm>
            <a:off x="1123842" y="5094457"/>
            <a:ext cx="1926810" cy="369332"/>
          </a:xfrm>
          <a:prstGeom prst="rect">
            <a:avLst/>
          </a:prstGeom>
          <a:noFill/>
        </p:spPr>
        <p:txBody>
          <a:bodyPr wrap="none" rtlCol="0">
            <a:spAutoFit/>
          </a:bodyPr>
          <a:lstStyle/>
          <a:p>
            <a:r>
              <a:rPr lang="en-US" altLang="ko-KR" b="1" dirty="0"/>
              <a:t>Windows 10's GUI</a:t>
            </a:r>
            <a:endParaRPr lang="ko-KR" altLang="en-US" b="1" dirty="0"/>
          </a:p>
        </p:txBody>
      </p:sp>
      <p:sp>
        <p:nvSpPr>
          <p:cNvPr id="5" name="TextBox 4">
            <a:extLst>
              <a:ext uri="{FF2B5EF4-FFF2-40B4-BE49-F238E27FC236}">
                <a16:creationId xmlns:a16="http://schemas.microsoft.com/office/drawing/2014/main" id="{B5927FB6-83FF-474A-941F-EF9356EF21D3}"/>
              </a:ext>
            </a:extLst>
          </p:cNvPr>
          <p:cNvSpPr txBox="1"/>
          <p:nvPr/>
        </p:nvSpPr>
        <p:spPr>
          <a:xfrm>
            <a:off x="5666301" y="5094457"/>
            <a:ext cx="1513556" cy="369332"/>
          </a:xfrm>
          <a:prstGeom prst="rect">
            <a:avLst/>
          </a:prstGeom>
          <a:noFill/>
        </p:spPr>
        <p:txBody>
          <a:bodyPr wrap="none" rtlCol="0">
            <a:spAutoFit/>
          </a:bodyPr>
          <a:lstStyle/>
          <a:p>
            <a:r>
              <a:rPr lang="en-US" altLang="ko-KR" b="1" dirty="0"/>
              <a:t>Linux GNOME</a:t>
            </a:r>
            <a:endParaRPr lang="ko-KR" altLang="en-US" b="1" dirty="0"/>
          </a:p>
        </p:txBody>
      </p:sp>
      <p:pic>
        <p:nvPicPr>
          <p:cNvPr id="6" name="Picture 8" descr="https://i.kinja-img.com/gawker-media/image/upload/18ixmblb7tbycpng.png">
            <a:extLst>
              <a:ext uri="{FF2B5EF4-FFF2-40B4-BE49-F238E27FC236}">
                <a16:creationId xmlns:a16="http://schemas.microsoft.com/office/drawing/2014/main" id="{33076F3C-6A4C-49C1-9459-225256A3B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559" y="2431559"/>
            <a:ext cx="4544679" cy="2662898"/>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5B37C6C4-9A48-432D-B7EA-07771809411E}"/>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Graphical user interface(GUI)</a:t>
            </a:r>
          </a:p>
        </p:txBody>
      </p:sp>
      <p:sp>
        <p:nvSpPr>
          <p:cNvPr id="8" name="TextBox 7">
            <a:extLst>
              <a:ext uri="{FF2B5EF4-FFF2-40B4-BE49-F238E27FC236}">
                <a16:creationId xmlns:a16="http://schemas.microsoft.com/office/drawing/2014/main" id="{6037F519-E4B9-4588-8071-9ECAE80EBDA1}"/>
              </a:ext>
            </a:extLst>
          </p:cNvPr>
          <p:cNvSpPr txBox="1"/>
          <p:nvPr/>
        </p:nvSpPr>
        <p:spPr>
          <a:xfrm>
            <a:off x="83669" y="690717"/>
            <a:ext cx="8916569" cy="726609"/>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b="0" dirty="0"/>
              <a:t>The graphical user interface is a type of user interface that allows users to interact with electronic devices through graphical icons and visual indicators</a:t>
            </a:r>
          </a:p>
        </p:txBody>
      </p:sp>
    </p:spTree>
    <p:extLst>
      <p:ext uri="{BB962C8B-B14F-4D97-AF65-F5344CB8AC3E}">
        <p14:creationId xmlns:p14="http://schemas.microsoft.com/office/powerpoint/2010/main" val="282821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4A346E4-F278-4986-9433-66CA5D3A603C}"/>
              </a:ext>
            </a:extLst>
          </p:cNvPr>
          <p:cNvSpPr/>
          <p:nvPr/>
        </p:nvSpPr>
        <p:spPr>
          <a:xfrm>
            <a:off x="83669" y="123162"/>
            <a:ext cx="4017692" cy="523220"/>
          </a:xfrm>
          <a:prstGeom prst="rect">
            <a:avLst/>
          </a:prstGeom>
        </p:spPr>
        <p:txBody>
          <a:bodyPr wrap="square">
            <a:spAutoFit/>
          </a:bodyPr>
          <a:lstStyle/>
          <a:p>
            <a:r>
              <a:rPr lang="en-US" altLang="ko-KR" sz="2800" b="1" dirty="0">
                <a:solidFill>
                  <a:srgbClr val="002060"/>
                </a:solidFill>
                <a:latin typeface="+mj-ea"/>
              </a:rPr>
              <a:t>Operating System(OS)</a:t>
            </a:r>
          </a:p>
        </p:txBody>
      </p:sp>
      <p:sp>
        <p:nvSpPr>
          <p:cNvPr id="9" name="TextBox 8">
            <a:extLst>
              <a:ext uri="{FF2B5EF4-FFF2-40B4-BE49-F238E27FC236}">
                <a16:creationId xmlns:a16="http://schemas.microsoft.com/office/drawing/2014/main" id="{D6ED4520-93A5-44BC-AC79-3F47DEE351AD}"/>
              </a:ext>
            </a:extLst>
          </p:cNvPr>
          <p:cNvSpPr txBox="1"/>
          <p:nvPr/>
        </p:nvSpPr>
        <p:spPr>
          <a:xfrm>
            <a:off x="83669" y="690717"/>
            <a:ext cx="8953799" cy="2534027"/>
          </a:xfrm>
          <a:prstGeom prst="rect">
            <a:avLst/>
          </a:prstGeom>
          <a:noFill/>
        </p:spPr>
        <p:txBody>
          <a:bodyPr wrap="square" rtlCol="0">
            <a:spAutoFit/>
          </a:bodyPr>
          <a:lstStyle>
            <a:defPPr>
              <a:defRPr lang="en-US"/>
            </a:defPPr>
            <a:lvl1pPr marL="342900" indent="-342900">
              <a:lnSpc>
                <a:spcPct val="12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50000"/>
              </a:lnSpc>
            </a:pPr>
            <a:r>
              <a:rPr lang="en-US" altLang="ko-KR" b="0" dirty="0"/>
              <a:t>System</a:t>
            </a:r>
            <a:r>
              <a:rPr lang="ko-KR" altLang="en-US" b="0" dirty="0"/>
              <a:t> </a:t>
            </a:r>
            <a:r>
              <a:rPr lang="en-US" altLang="ko-KR" b="0" dirty="0"/>
              <a:t>software</a:t>
            </a:r>
            <a:r>
              <a:rPr lang="ko-KR" altLang="en-US" b="0" dirty="0"/>
              <a:t> </a:t>
            </a:r>
            <a:r>
              <a:rPr lang="en-US" altLang="ko-KR" b="0" dirty="0"/>
              <a:t>that</a:t>
            </a:r>
            <a:r>
              <a:rPr lang="ko-KR" altLang="en-US" b="0" dirty="0"/>
              <a:t> </a:t>
            </a:r>
            <a:r>
              <a:rPr lang="en-US" altLang="ko-KR" b="0" dirty="0"/>
              <a:t>manages</a:t>
            </a:r>
            <a:r>
              <a:rPr lang="ko-KR" altLang="en-US" b="0" dirty="0"/>
              <a:t> </a:t>
            </a:r>
            <a:r>
              <a:rPr lang="en-US" altLang="ko-KR" b="0" dirty="0"/>
              <a:t>computer</a:t>
            </a:r>
            <a:r>
              <a:rPr lang="ko-KR" altLang="en-US" b="0" dirty="0"/>
              <a:t> </a:t>
            </a:r>
            <a:r>
              <a:rPr lang="en-US" altLang="ko-KR" b="0" dirty="0"/>
              <a:t>hardware</a:t>
            </a:r>
            <a:r>
              <a:rPr lang="ko-KR" altLang="en-US" b="0" dirty="0"/>
              <a:t> </a:t>
            </a:r>
            <a:r>
              <a:rPr lang="en-US" altLang="ko-KR" b="0" dirty="0"/>
              <a:t>and</a:t>
            </a:r>
            <a:r>
              <a:rPr lang="ko-KR" altLang="en-US" b="0" dirty="0"/>
              <a:t> </a:t>
            </a:r>
            <a:r>
              <a:rPr lang="en-US" altLang="ko-KR" b="0" dirty="0"/>
              <a:t>software</a:t>
            </a:r>
            <a:r>
              <a:rPr lang="ko-KR" altLang="en-US" b="0" dirty="0"/>
              <a:t> </a:t>
            </a:r>
            <a:r>
              <a:rPr lang="en-US" altLang="ko-KR" b="0" dirty="0"/>
              <a:t>resources.</a:t>
            </a:r>
          </a:p>
          <a:p>
            <a:pPr>
              <a:lnSpc>
                <a:spcPct val="150000"/>
              </a:lnSpc>
            </a:pPr>
            <a:r>
              <a:rPr lang="en-US" altLang="ko-KR" b="0" dirty="0"/>
              <a:t>Act as an intermediary between hardware and software.</a:t>
            </a:r>
            <a:endParaRPr lang="ko-KR" altLang="en-US" b="0" dirty="0"/>
          </a:p>
          <a:p>
            <a:pPr>
              <a:lnSpc>
                <a:spcPct val="150000"/>
              </a:lnSpc>
            </a:pPr>
            <a:r>
              <a:rPr lang="en-US" altLang="ko-KR" b="0" dirty="0"/>
              <a:t>Provide easily and efficient computing environment.</a:t>
            </a:r>
          </a:p>
          <a:p>
            <a:pPr>
              <a:lnSpc>
                <a:spcPct val="150000"/>
              </a:lnSpc>
            </a:pPr>
            <a:r>
              <a:rPr lang="en-US" altLang="ko-KR" b="0" dirty="0"/>
              <a:t>Allocate and manages computer resources efficiently for multiple users.</a:t>
            </a:r>
          </a:p>
          <a:p>
            <a:pPr>
              <a:lnSpc>
                <a:spcPct val="150000"/>
              </a:lnSpc>
            </a:pPr>
            <a:r>
              <a:rPr lang="en-US" altLang="ko-KR" b="0" dirty="0"/>
              <a:t>Be used on many devices (computer, smartphone, video game console..)</a:t>
            </a:r>
          </a:p>
          <a:p>
            <a:pPr>
              <a:lnSpc>
                <a:spcPct val="150000"/>
              </a:lnSpc>
            </a:pPr>
            <a:r>
              <a:rPr lang="en-US" altLang="ko-KR" b="0" dirty="0"/>
              <a:t>UNIX, MacOS, Windows, Linux</a:t>
            </a:r>
          </a:p>
        </p:txBody>
      </p:sp>
      <p:grpSp>
        <p:nvGrpSpPr>
          <p:cNvPr id="13" name="그룹 12">
            <a:extLst>
              <a:ext uri="{FF2B5EF4-FFF2-40B4-BE49-F238E27FC236}">
                <a16:creationId xmlns:a16="http://schemas.microsoft.com/office/drawing/2014/main" id="{EFB23443-FB63-41FD-990F-81481477363F}"/>
              </a:ext>
            </a:extLst>
          </p:cNvPr>
          <p:cNvGrpSpPr/>
          <p:nvPr/>
        </p:nvGrpSpPr>
        <p:grpSpPr>
          <a:xfrm>
            <a:off x="500901" y="3755055"/>
            <a:ext cx="8142199" cy="2552063"/>
            <a:chOff x="600631" y="3687614"/>
            <a:chExt cx="8142199" cy="2552063"/>
          </a:xfrm>
        </p:grpSpPr>
        <p:pic>
          <p:nvPicPr>
            <p:cNvPr id="14" name="Picture 2" descr="메인보드 장착에 대한 이미지 검색결과">
              <a:extLst>
                <a:ext uri="{FF2B5EF4-FFF2-40B4-BE49-F238E27FC236}">
                  <a16:creationId xmlns:a16="http://schemas.microsoft.com/office/drawing/2014/main" id="{61CD7C83-7AF6-4234-82D1-2DAB60AB92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596" b="5507"/>
            <a:stretch/>
          </p:blipFill>
          <p:spPr bwMode="auto">
            <a:xfrm>
              <a:off x="5857458" y="4026512"/>
              <a:ext cx="2885372" cy="21625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7368E7C-2EDD-435F-8954-2C7B951E2D86}"/>
                </a:ext>
              </a:extLst>
            </p:cNvPr>
            <p:cNvSpPr txBox="1"/>
            <p:nvPr/>
          </p:nvSpPr>
          <p:spPr>
            <a:xfrm>
              <a:off x="6738067" y="3687614"/>
              <a:ext cx="1124154" cy="369332"/>
            </a:xfrm>
            <a:prstGeom prst="rect">
              <a:avLst/>
            </a:prstGeom>
            <a:noFill/>
          </p:spPr>
          <p:txBody>
            <a:bodyPr wrap="none" rtlCol="0">
              <a:spAutoFit/>
            </a:bodyPr>
            <a:lstStyle/>
            <a:p>
              <a:r>
                <a:rPr lang="en-US" altLang="ko-KR" b="1" dirty="0"/>
                <a:t>Hardware</a:t>
              </a:r>
              <a:endParaRPr lang="ko-KR" altLang="en-US" b="1" dirty="0"/>
            </a:p>
          </p:txBody>
        </p:sp>
        <p:sp>
          <p:nvSpPr>
            <p:cNvPr id="16" name="TextBox 15">
              <a:extLst>
                <a:ext uri="{FF2B5EF4-FFF2-40B4-BE49-F238E27FC236}">
                  <a16:creationId xmlns:a16="http://schemas.microsoft.com/office/drawing/2014/main" id="{B59E471A-9738-408E-BEF1-52935E9B6A98}"/>
                </a:ext>
              </a:extLst>
            </p:cNvPr>
            <p:cNvSpPr txBox="1"/>
            <p:nvPr/>
          </p:nvSpPr>
          <p:spPr>
            <a:xfrm>
              <a:off x="3803607" y="4636632"/>
              <a:ext cx="1112804" cy="923330"/>
            </a:xfrm>
            <a:prstGeom prst="rect">
              <a:avLst/>
            </a:prstGeom>
            <a:noFill/>
          </p:spPr>
          <p:txBody>
            <a:bodyPr wrap="none" rtlCol="0">
              <a:spAutoFit/>
            </a:bodyPr>
            <a:lstStyle/>
            <a:p>
              <a:pPr algn="ctr"/>
              <a:r>
                <a:rPr lang="en-US" altLang="ko-KR" sz="5400" b="1" dirty="0"/>
                <a:t>OS</a:t>
              </a:r>
            </a:p>
          </p:txBody>
        </p:sp>
        <p:sp>
          <p:nvSpPr>
            <p:cNvPr id="17" name="왼쪽/오른쪽 화살표 7">
              <a:extLst>
                <a:ext uri="{FF2B5EF4-FFF2-40B4-BE49-F238E27FC236}">
                  <a16:creationId xmlns:a16="http://schemas.microsoft.com/office/drawing/2014/main" id="{5FF06706-5AC7-422A-9D91-90F70E826BC3}"/>
                </a:ext>
              </a:extLst>
            </p:cNvPr>
            <p:cNvSpPr/>
            <p:nvPr/>
          </p:nvSpPr>
          <p:spPr>
            <a:xfrm>
              <a:off x="2916180" y="4975698"/>
              <a:ext cx="846307" cy="321805"/>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sp>
          <p:nvSpPr>
            <p:cNvPr id="18" name="왼쪽/오른쪽 화살표 8">
              <a:extLst>
                <a:ext uri="{FF2B5EF4-FFF2-40B4-BE49-F238E27FC236}">
                  <a16:creationId xmlns:a16="http://schemas.microsoft.com/office/drawing/2014/main" id="{9DE99C1F-D51F-4668-98F2-5AF42FDBF7E8}"/>
                </a:ext>
              </a:extLst>
            </p:cNvPr>
            <p:cNvSpPr/>
            <p:nvPr/>
          </p:nvSpPr>
          <p:spPr>
            <a:xfrm>
              <a:off x="4922203" y="4975698"/>
              <a:ext cx="846307" cy="321805"/>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pic>
          <p:nvPicPr>
            <p:cNvPr id="19" name="Picture 16" descr="인터넷 익스플로러에 대한 이미지 검색결과">
              <a:extLst>
                <a:ext uri="{FF2B5EF4-FFF2-40B4-BE49-F238E27FC236}">
                  <a16:creationId xmlns:a16="http://schemas.microsoft.com/office/drawing/2014/main" id="{CB194330-FEAB-4FBF-9FAF-5FE22BF8D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31" y="3964613"/>
              <a:ext cx="2275064" cy="22750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CF8F72-9E76-4AD9-880C-D6A255E53D1A}"/>
                </a:ext>
              </a:extLst>
            </p:cNvPr>
            <p:cNvSpPr txBox="1"/>
            <p:nvPr/>
          </p:nvSpPr>
          <p:spPr>
            <a:xfrm>
              <a:off x="1176086" y="3687614"/>
              <a:ext cx="1048429" cy="369332"/>
            </a:xfrm>
            <a:prstGeom prst="rect">
              <a:avLst/>
            </a:prstGeom>
            <a:noFill/>
          </p:spPr>
          <p:txBody>
            <a:bodyPr wrap="none" rtlCol="0">
              <a:spAutoFit/>
            </a:bodyPr>
            <a:lstStyle/>
            <a:p>
              <a:r>
                <a:rPr lang="en-US" altLang="ko-KR" b="1" dirty="0"/>
                <a:t>Software</a:t>
              </a:r>
              <a:endParaRPr lang="ko-KR" altLang="en-US" b="1" dirty="0"/>
            </a:p>
          </p:txBody>
        </p:sp>
      </p:grpSp>
    </p:spTree>
    <p:extLst>
      <p:ext uri="{BB962C8B-B14F-4D97-AF65-F5344CB8AC3E}">
        <p14:creationId xmlns:p14="http://schemas.microsoft.com/office/powerpoint/2010/main" val="220335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8FB3BB-1504-42F1-9766-EAD58A97AE94}"/>
              </a:ext>
            </a:extLst>
          </p:cNvPr>
          <p:cNvSpPr txBox="1"/>
          <p:nvPr/>
        </p:nvSpPr>
        <p:spPr>
          <a:xfrm>
            <a:off x="1780368" y="5569855"/>
            <a:ext cx="1037720" cy="369332"/>
          </a:xfrm>
          <a:prstGeom prst="rect">
            <a:avLst/>
          </a:prstGeom>
          <a:noFill/>
        </p:spPr>
        <p:txBody>
          <a:bodyPr wrap="none" rtlCol="0">
            <a:spAutoFit/>
          </a:bodyPr>
          <a:lstStyle/>
          <a:p>
            <a:r>
              <a:rPr lang="en-US" altLang="ko-KR" b="1" dirty="0"/>
              <a:t>CMD.exe</a:t>
            </a:r>
            <a:endParaRPr lang="ko-KR" altLang="en-US" b="1" dirty="0"/>
          </a:p>
        </p:txBody>
      </p:sp>
      <p:pic>
        <p:nvPicPr>
          <p:cNvPr id="4" name="그림 3">
            <a:extLst>
              <a:ext uri="{FF2B5EF4-FFF2-40B4-BE49-F238E27FC236}">
                <a16:creationId xmlns:a16="http://schemas.microsoft.com/office/drawing/2014/main" id="{5643C1A6-48AE-4232-8EB6-34B08AFDC0D0}"/>
              </a:ext>
            </a:extLst>
          </p:cNvPr>
          <p:cNvPicPr>
            <a:picLocks noChangeAspect="1"/>
          </p:cNvPicPr>
          <p:nvPr/>
        </p:nvPicPr>
        <p:blipFill>
          <a:blip r:embed="rId3"/>
          <a:stretch>
            <a:fillRect/>
          </a:stretch>
        </p:blipFill>
        <p:spPr>
          <a:xfrm>
            <a:off x="116152" y="2656719"/>
            <a:ext cx="4366152" cy="2855768"/>
          </a:xfrm>
          <a:prstGeom prst="rect">
            <a:avLst/>
          </a:prstGeom>
        </p:spPr>
      </p:pic>
      <p:pic>
        <p:nvPicPr>
          <p:cNvPr id="5" name="Picture 2">
            <a:extLst>
              <a:ext uri="{FF2B5EF4-FFF2-40B4-BE49-F238E27FC236}">
                <a16:creationId xmlns:a16="http://schemas.microsoft.com/office/drawing/2014/main" id="{E0789F9B-B456-46A8-B063-64197995E4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611"/>
          <a:stretch/>
        </p:blipFill>
        <p:spPr bwMode="auto">
          <a:xfrm>
            <a:off x="4598419" y="2656719"/>
            <a:ext cx="4438006" cy="2855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9225279F-15D6-43C4-A67B-4BB2BB402802}"/>
              </a:ext>
            </a:extLst>
          </p:cNvPr>
          <p:cNvSpPr txBox="1"/>
          <p:nvPr/>
        </p:nvSpPr>
        <p:spPr>
          <a:xfrm>
            <a:off x="5962861" y="5564760"/>
            <a:ext cx="1709122" cy="369332"/>
          </a:xfrm>
          <a:prstGeom prst="rect">
            <a:avLst/>
          </a:prstGeom>
          <a:noFill/>
        </p:spPr>
        <p:txBody>
          <a:bodyPr wrap="none" rtlCol="0">
            <a:spAutoFit/>
          </a:bodyPr>
          <a:lstStyle/>
          <a:p>
            <a:r>
              <a:rPr lang="en-US" altLang="ko-KR" b="1" dirty="0"/>
              <a:t>Linux bash Shell</a:t>
            </a:r>
            <a:endParaRPr lang="ko-KR" altLang="en-US" b="1" dirty="0"/>
          </a:p>
        </p:txBody>
      </p:sp>
      <p:sp>
        <p:nvSpPr>
          <p:cNvPr id="7" name="직사각형 6">
            <a:extLst>
              <a:ext uri="{FF2B5EF4-FFF2-40B4-BE49-F238E27FC236}">
                <a16:creationId xmlns:a16="http://schemas.microsoft.com/office/drawing/2014/main" id="{E96FE8B8-9B0F-4D98-A6B1-4A38802FBD1E}"/>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Command line interface(CLI)</a:t>
            </a:r>
          </a:p>
        </p:txBody>
      </p:sp>
      <p:sp>
        <p:nvSpPr>
          <p:cNvPr id="9" name="TextBox 8">
            <a:extLst>
              <a:ext uri="{FF2B5EF4-FFF2-40B4-BE49-F238E27FC236}">
                <a16:creationId xmlns:a16="http://schemas.microsoft.com/office/drawing/2014/main" id="{3BA98A32-404C-419B-AC8C-68182D5DDEDD}"/>
              </a:ext>
            </a:extLst>
          </p:cNvPr>
          <p:cNvSpPr txBox="1"/>
          <p:nvPr/>
        </p:nvSpPr>
        <p:spPr>
          <a:xfrm>
            <a:off x="83669" y="690717"/>
            <a:ext cx="8952756" cy="726609"/>
          </a:xfrm>
          <a:prstGeom prst="rect">
            <a:avLst/>
          </a:prstGeom>
          <a:noFill/>
        </p:spPr>
        <p:txBody>
          <a:bodyPr wrap="square" rtlCol="0">
            <a:spAutoFit/>
          </a:bodyPr>
          <a:lstStyle>
            <a:defPPr>
              <a:defRPr lang="en-US"/>
            </a:defPPr>
            <a:lvl1pPr marL="342900" indent="-342900">
              <a:lnSpc>
                <a:spcPct val="12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The command-line interface (CLI), or command interface, is a way of interacting between computer and user through a command prompt</a:t>
            </a:r>
          </a:p>
        </p:txBody>
      </p:sp>
    </p:spTree>
    <p:extLst>
      <p:ext uri="{BB962C8B-B14F-4D97-AF65-F5344CB8AC3E}">
        <p14:creationId xmlns:p14="http://schemas.microsoft.com/office/powerpoint/2010/main" val="846678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EF076A5B-C841-453F-A06B-B69F2EB4B4B3}"/>
              </a:ext>
            </a:extLst>
          </p:cNvPr>
          <p:cNvGrpSpPr/>
          <p:nvPr/>
        </p:nvGrpSpPr>
        <p:grpSpPr>
          <a:xfrm>
            <a:off x="559527" y="2288546"/>
            <a:ext cx="7265393" cy="2290143"/>
            <a:chOff x="1438134" y="1978104"/>
            <a:chExt cx="7265393" cy="2290143"/>
          </a:xfrm>
        </p:grpSpPr>
        <p:sp>
          <p:nvSpPr>
            <p:cNvPr id="2" name="TextBox 1">
              <a:extLst>
                <a:ext uri="{FF2B5EF4-FFF2-40B4-BE49-F238E27FC236}">
                  <a16:creationId xmlns:a16="http://schemas.microsoft.com/office/drawing/2014/main" id="{B5A8CCBB-0897-45DE-8136-6C36D2C84027}"/>
                </a:ext>
              </a:extLst>
            </p:cNvPr>
            <p:cNvSpPr txBox="1"/>
            <p:nvPr/>
          </p:nvSpPr>
          <p:spPr>
            <a:xfrm>
              <a:off x="2068377" y="3621916"/>
              <a:ext cx="6635150" cy="646331"/>
            </a:xfrm>
            <a:prstGeom prst="rect">
              <a:avLst/>
            </a:prstGeom>
            <a:noFill/>
          </p:spPr>
          <p:txBody>
            <a:bodyPr wrap="none" rtlCol="0">
              <a:spAutoFit/>
            </a:bodyPr>
            <a:lstStyle/>
            <a:p>
              <a:r>
                <a:rPr lang="en-US" altLang="ko-KR" sz="3600" b="1" dirty="0"/>
                <a:t>should we use CLI instead of GUI?</a:t>
              </a:r>
              <a:endParaRPr lang="ko-KR" altLang="en-US" sz="3600" b="1" dirty="0"/>
            </a:p>
          </p:txBody>
        </p:sp>
        <p:sp>
          <p:nvSpPr>
            <p:cNvPr id="3" name="직사각형 2">
              <a:extLst>
                <a:ext uri="{FF2B5EF4-FFF2-40B4-BE49-F238E27FC236}">
                  <a16:creationId xmlns:a16="http://schemas.microsoft.com/office/drawing/2014/main" id="{6B63C1E1-A3F5-434A-879E-4AA14796D1B4}"/>
                </a:ext>
              </a:extLst>
            </p:cNvPr>
            <p:cNvSpPr/>
            <p:nvPr/>
          </p:nvSpPr>
          <p:spPr>
            <a:xfrm>
              <a:off x="1438134" y="1978104"/>
              <a:ext cx="3602461" cy="1569660"/>
            </a:xfrm>
            <a:prstGeom prst="rect">
              <a:avLst/>
            </a:prstGeom>
          </p:spPr>
          <p:txBody>
            <a:bodyPr wrap="none">
              <a:spAutoFit/>
            </a:bodyPr>
            <a:lstStyle/>
            <a:p>
              <a:r>
                <a:rPr lang="en-US" altLang="ko-KR" sz="9600" b="1" dirty="0">
                  <a:solidFill>
                    <a:srgbClr val="FF0000"/>
                  </a:solidFill>
                </a:rPr>
                <a:t>Why !!</a:t>
              </a:r>
              <a:endParaRPr lang="ko-KR" altLang="en-US" sz="9600" dirty="0">
                <a:solidFill>
                  <a:srgbClr val="FF0000"/>
                </a:solidFill>
              </a:endParaRPr>
            </a:p>
          </p:txBody>
        </p:sp>
      </p:grpSp>
    </p:spTree>
    <p:extLst>
      <p:ext uri="{BB962C8B-B14F-4D97-AF65-F5344CB8AC3E}">
        <p14:creationId xmlns:p14="http://schemas.microsoft.com/office/powerpoint/2010/main" val="3067125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9EA314-709E-4A88-8B2D-E279CBB9D2BB}"/>
              </a:ext>
            </a:extLst>
          </p:cNvPr>
          <p:cNvSpPr txBox="1"/>
          <p:nvPr/>
        </p:nvSpPr>
        <p:spPr>
          <a:xfrm>
            <a:off x="330437" y="3281288"/>
            <a:ext cx="8423032" cy="1200329"/>
          </a:xfrm>
          <a:prstGeom prst="rect">
            <a:avLst/>
          </a:prstGeom>
          <a:noFill/>
        </p:spPr>
        <p:txBody>
          <a:bodyPr wrap="square" rtlCol="0">
            <a:spAutoFit/>
          </a:bodyPr>
          <a:lstStyle/>
          <a:p>
            <a:pPr algn="ctr"/>
            <a:r>
              <a:rPr lang="en-US" altLang="ko-KR" sz="3600" b="1" dirty="0">
                <a:solidFill>
                  <a:srgbClr val="FF0000"/>
                </a:solidFill>
                <a:latin typeface="휴먼편지체" panose="02030504000101010101" pitchFamily="18" charset="-127"/>
                <a:ea typeface="휴먼편지체" panose="02030504000101010101" pitchFamily="18" charset="-127"/>
              </a:rPr>
              <a:t>Unfortunately,</a:t>
            </a:r>
            <a:r>
              <a:rPr lang="ko-KR" altLang="en-US" sz="3600" b="1" dirty="0">
                <a:solidFill>
                  <a:srgbClr val="FF0000"/>
                </a:solidFill>
                <a:latin typeface="휴먼편지체" panose="02030504000101010101" pitchFamily="18" charset="-127"/>
                <a:ea typeface="휴먼편지체" panose="02030504000101010101" pitchFamily="18" charset="-127"/>
              </a:rPr>
              <a:t> </a:t>
            </a:r>
            <a:r>
              <a:rPr lang="en-US" altLang="ko-KR" sz="3600" b="1" dirty="0">
                <a:solidFill>
                  <a:srgbClr val="FF0000"/>
                </a:solidFill>
                <a:latin typeface="휴먼편지체" panose="02030504000101010101" pitchFamily="18" charset="-127"/>
                <a:ea typeface="휴먼편지체" panose="02030504000101010101" pitchFamily="18" charset="-127"/>
              </a:rPr>
              <a:t>you</a:t>
            </a:r>
            <a:r>
              <a:rPr lang="ko-KR" altLang="en-US" sz="3600" b="1" dirty="0">
                <a:solidFill>
                  <a:srgbClr val="FF0000"/>
                </a:solidFill>
                <a:latin typeface="휴먼편지체" panose="02030504000101010101" pitchFamily="18" charset="-127"/>
                <a:ea typeface="휴먼편지체" panose="02030504000101010101" pitchFamily="18" charset="-127"/>
              </a:rPr>
              <a:t> </a:t>
            </a:r>
            <a:r>
              <a:rPr lang="en-US" altLang="ko-KR" sz="3600" b="1" dirty="0">
                <a:solidFill>
                  <a:srgbClr val="FF0000"/>
                </a:solidFill>
                <a:latin typeface="휴먼편지체" panose="02030504000101010101" pitchFamily="18" charset="-127"/>
                <a:ea typeface="휴먼편지체" panose="02030504000101010101" pitchFamily="18" charset="-127"/>
              </a:rPr>
              <a:t>need</a:t>
            </a:r>
            <a:r>
              <a:rPr lang="ko-KR" altLang="en-US" sz="3600" b="1" dirty="0">
                <a:solidFill>
                  <a:srgbClr val="FF0000"/>
                </a:solidFill>
                <a:latin typeface="휴먼편지체" panose="02030504000101010101" pitchFamily="18" charset="-127"/>
                <a:ea typeface="휴먼편지체" panose="02030504000101010101" pitchFamily="18" charset="-127"/>
              </a:rPr>
              <a:t> </a:t>
            </a:r>
            <a:r>
              <a:rPr lang="en-US" altLang="ko-KR" sz="3600" b="1" dirty="0">
                <a:solidFill>
                  <a:srgbClr val="FF0000"/>
                </a:solidFill>
                <a:latin typeface="휴먼편지체" panose="02030504000101010101" pitchFamily="18" charset="-127"/>
                <a:ea typeface="휴먼편지체" panose="02030504000101010101" pitchFamily="18" charset="-127"/>
              </a:rPr>
              <a:t>to</a:t>
            </a:r>
            <a:r>
              <a:rPr lang="ko-KR" altLang="en-US" sz="3600" b="1" dirty="0">
                <a:solidFill>
                  <a:srgbClr val="FF0000"/>
                </a:solidFill>
                <a:latin typeface="휴먼편지체" panose="02030504000101010101" pitchFamily="18" charset="-127"/>
                <a:ea typeface="휴먼편지체" panose="02030504000101010101" pitchFamily="18" charset="-127"/>
              </a:rPr>
              <a:t> </a:t>
            </a:r>
            <a:r>
              <a:rPr lang="en-US" altLang="ko-KR" sz="3600" b="1" dirty="0">
                <a:solidFill>
                  <a:srgbClr val="FF0000"/>
                </a:solidFill>
                <a:latin typeface="휴먼편지체" panose="02030504000101010101" pitchFamily="18" charset="-127"/>
                <a:ea typeface="휴먼편지체" panose="02030504000101010101" pitchFamily="18" charset="-127"/>
              </a:rPr>
              <a:t>know</a:t>
            </a:r>
            <a:r>
              <a:rPr lang="ko-KR" altLang="en-US" sz="3600" b="1" dirty="0">
                <a:solidFill>
                  <a:srgbClr val="FF0000"/>
                </a:solidFill>
                <a:latin typeface="휴먼편지체" panose="02030504000101010101" pitchFamily="18" charset="-127"/>
                <a:ea typeface="휴먼편지체" panose="02030504000101010101" pitchFamily="18" charset="-127"/>
              </a:rPr>
              <a:t> </a:t>
            </a:r>
            <a:r>
              <a:rPr lang="en-US" altLang="ko-KR" sz="3600" b="1" dirty="0">
                <a:solidFill>
                  <a:srgbClr val="FF0000"/>
                </a:solidFill>
                <a:latin typeface="휴먼편지체" panose="02030504000101010101" pitchFamily="18" charset="-127"/>
                <a:ea typeface="휴먼편지체" panose="02030504000101010101" pitchFamily="18" charset="-127"/>
              </a:rPr>
              <a:t>how to use the CLI to do bioinformatics analysis.</a:t>
            </a:r>
            <a:endParaRPr lang="ko-KR" altLang="en-US" sz="3600" b="1" dirty="0">
              <a:solidFill>
                <a:srgbClr val="FF0000"/>
              </a:solidFill>
              <a:latin typeface="휴먼편지체" panose="02030504000101010101" pitchFamily="18" charset="-127"/>
              <a:ea typeface="휴먼편지체" panose="02030504000101010101" pitchFamily="18" charset="-127"/>
            </a:endParaRPr>
          </a:p>
        </p:txBody>
      </p:sp>
      <p:sp>
        <p:nvSpPr>
          <p:cNvPr id="4" name="직사각형 3">
            <a:extLst>
              <a:ext uri="{FF2B5EF4-FFF2-40B4-BE49-F238E27FC236}">
                <a16:creationId xmlns:a16="http://schemas.microsoft.com/office/drawing/2014/main" id="{B1E941AF-9F8A-4865-8898-50246E6CFBD6}"/>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User Interface</a:t>
            </a:r>
          </a:p>
        </p:txBody>
      </p:sp>
      <p:sp>
        <p:nvSpPr>
          <p:cNvPr id="5" name="TextBox 4">
            <a:extLst>
              <a:ext uri="{FF2B5EF4-FFF2-40B4-BE49-F238E27FC236}">
                <a16:creationId xmlns:a16="http://schemas.microsoft.com/office/drawing/2014/main" id="{8298B1B9-A93C-432F-BCA0-E33C14BEA747}"/>
              </a:ext>
            </a:extLst>
          </p:cNvPr>
          <p:cNvSpPr txBox="1"/>
          <p:nvPr/>
        </p:nvSpPr>
        <p:spPr>
          <a:xfrm>
            <a:off x="83669" y="690717"/>
            <a:ext cx="8916569" cy="2169825"/>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CLI uses fewer computer resources than GUI.</a:t>
            </a:r>
          </a:p>
          <a:p>
            <a:r>
              <a:rPr lang="en-US" altLang="ko-KR" b="0" dirty="0"/>
              <a:t>GUI is more difficult to execute sequentially than CLI.</a:t>
            </a:r>
          </a:p>
          <a:p>
            <a:pPr marL="742950" lvl="1" indent="-285750">
              <a:lnSpc>
                <a:spcPct val="150000"/>
              </a:lnSpc>
              <a:buFont typeface="Wingdings" panose="05000000000000000000" pitchFamily="2" charset="2"/>
              <a:buChar char="§"/>
            </a:pPr>
            <a:r>
              <a:rPr lang="en-US" altLang="ko-KR" dirty="0">
                <a:latin typeface="Arial" panose="020B0604020202020204" pitchFamily="34" charset="0"/>
                <a:cs typeface="Arial" panose="020B0604020202020204" pitchFamily="34" charset="0"/>
              </a:rPr>
              <a:t>ex) mkdir one; cd one; mkdir two; cd two</a:t>
            </a:r>
          </a:p>
          <a:p>
            <a:r>
              <a:rPr lang="en-US" altLang="ko-KR" b="0" dirty="0"/>
              <a:t>CLI is easy to run many programs at once.</a:t>
            </a:r>
          </a:p>
          <a:p>
            <a:r>
              <a:rPr lang="en-US" altLang="ko-KR" b="0" dirty="0"/>
              <a:t>Most bioinformatics programs don’t provide a GUI environment.</a:t>
            </a:r>
          </a:p>
        </p:txBody>
      </p:sp>
    </p:spTree>
    <p:extLst>
      <p:ext uri="{BB962C8B-B14F-4D97-AF65-F5344CB8AC3E}">
        <p14:creationId xmlns:p14="http://schemas.microsoft.com/office/powerpoint/2010/main" val="54099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021C6FB4-2645-300A-83E0-9D0A5993B045}"/>
              </a:ext>
            </a:extLst>
          </p:cNvPr>
          <p:cNvGraphicFramePr>
            <a:graphicFrameLocks noGrp="1"/>
          </p:cNvGraphicFramePr>
          <p:nvPr/>
        </p:nvGraphicFramePr>
        <p:xfrm>
          <a:off x="63500" y="748664"/>
          <a:ext cx="8870950" cy="5434202"/>
        </p:xfrm>
        <a:graphic>
          <a:graphicData uri="http://schemas.openxmlformats.org/drawingml/2006/table">
            <a:tbl>
              <a:tblPr>
                <a:tableStyleId>{9D7B26C5-4107-4FEC-AEDC-1716B250A1EF}</a:tableStyleId>
              </a:tblPr>
              <a:tblGrid>
                <a:gridCol w="952500">
                  <a:extLst>
                    <a:ext uri="{9D8B030D-6E8A-4147-A177-3AD203B41FA5}">
                      <a16:colId xmlns:a16="http://schemas.microsoft.com/office/drawing/2014/main" val="4118747838"/>
                    </a:ext>
                  </a:extLst>
                </a:gridCol>
                <a:gridCol w="3708400">
                  <a:extLst>
                    <a:ext uri="{9D8B030D-6E8A-4147-A177-3AD203B41FA5}">
                      <a16:colId xmlns:a16="http://schemas.microsoft.com/office/drawing/2014/main" val="2883900136"/>
                    </a:ext>
                  </a:extLst>
                </a:gridCol>
                <a:gridCol w="4210050">
                  <a:extLst>
                    <a:ext uri="{9D8B030D-6E8A-4147-A177-3AD203B41FA5}">
                      <a16:colId xmlns:a16="http://schemas.microsoft.com/office/drawing/2014/main" val="3118440916"/>
                    </a:ext>
                  </a:extLst>
                </a:gridCol>
              </a:tblGrid>
              <a:tr h="239492">
                <a:tc>
                  <a:txBody>
                    <a:bodyPr/>
                    <a:lstStyle/>
                    <a:p>
                      <a:pPr algn="ctr" fontAlgn="b"/>
                      <a:r>
                        <a:rPr lang="ko-KR" altLang="en-US" sz="1200" u="none" strike="noStrike" dirty="0">
                          <a:solidFill>
                            <a:schemeClr val="bg1"/>
                          </a:solidFill>
                          <a:effectLst/>
                        </a:rPr>
                        <a:t>도구</a:t>
                      </a:r>
                      <a:endParaRPr lang="ko-KR" altLang="en-US" sz="1200" b="1" i="0" u="none" strike="noStrike" dirty="0">
                        <a:solidFill>
                          <a:schemeClr val="bg1"/>
                        </a:solidFill>
                        <a:effectLst/>
                        <a:latin typeface="Segoe UI" panose="020B0502040204020203" pitchFamily="34" charset="0"/>
                        <a:ea typeface="맑은 고딕" panose="020B0503020000020004" pitchFamily="50" charset="-127"/>
                      </a:endParaRPr>
                    </a:p>
                  </a:txBody>
                  <a:tcPr marL="52253" marR="52253" marT="52253" marB="52253" anchor="ctr">
                    <a:solidFill>
                      <a:schemeClr val="tx1"/>
                    </a:solidFill>
                  </a:tcPr>
                </a:tc>
                <a:tc>
                  <a:txBody>
                    <a:bodyPr/>
                    <a:lstStyle/>
                    <a:p>
                      <a:pPr algn="ctr" fontAlgn="b"/>
                      <a:r>
                        <a:rPr lang="ko-KR" altLang="en-US" sz="1200" u="none" strike="noStrike" dirty="0">
                          <a:solidFill>
                            <a:schemeClr val="bg1"/>
                          </a:solidFill>
                          <a:effectLst/>
                        </a:rPr>
                        <a:t>설명</a:t>
                      </a:r>
                      <a:endParaRPr lang="ko-KR" altLang="en-US" sz="1200" b="1" i="0" u="none" strike="noStrike" dirty="0">
                        <a:solidFill>
                          <a:schemeClr val="bg1"/>
                        </a:solidFill>
                        <a:effectLst/>
                        <a:latin typeface="Segoe UI" panose="020B0502040204020203" pitchFamily="34" charset="0"/>
                        <a:ea typeface="맑은 고딕" panose="020B0503020000020004" pitchFamily="50" charset="-127"/>
                      </a:endParaRPr>
                    </a:p>
                  </a:txBody>
                  <a:tcPr marL="52253" marR="52253" marT="52253" marB="52253" anchor="ctr">
                    <a:solidFill>
                      <a:schemeClr val="tx1"/>
                    </a:solidFill>
                  </a:tcPr>
                </a:tc>
                <a:tc>
                  <a:txBody>
                    <a:bodyPr/>
                    <a:lstStyle/>
                    <a:p>
                      <a:pPr algn="ctr" fontAlgn="b"/>
                      <a:r>
                        <a:rPr lang="ko-KR" altLang="en-US" sz="1200" u="none" strike="noStrike" dirty="0">
                          <a:solidFill>
                            <a:schemeClr val="bg1"/>
                          </a:solidFill>
                          <a:effectLst/>
                        </a:rPr>
                        <a:t>참고문헌</a:t>
                      </a:r>
                      <a:endParaRPr lang="ko-KR" altLang="en-US" sz="1200" b="1" i="0" u="none" strike="noStrike" dirty="0">
                        <a:solidFill>
                          <a:schemeClr val="bg1"/>
                        </a:solidFill>
                        <a:effectLst/>
                        <a:latin typeface="Segoe UI" panose="020B0502040204020203" pitchFamily="34" charset="0"/>
                        <a:ea typeface="맑은 고딕" panose="020B0503020000020004" pitchFamily="50" charset="-127"/>
                      </a:endParaRPr>
                    </a:p>
                  </a:txBody>
                  <a:tcPr marL="52253" marR="52253" marT="52253" marB="52253" anchor="ctr">
                    <a:solidFill>
                      <a:schemeClr val="tx1"/>
                    </a:solidFill>
                  </a:tcPr>
                </a:tc>
                <a:extLst>
                  <a:ext uri="{0D108BD9-81ED-4DB2-BD59-A6C34878D82A}">
                    <a16:rowId xmlns:a16="http://schemas.microsoft.com/office/drawing/2014/main" val="1075904251"/>
                  </a:ext>
                </a:extLst>
              </a:tr>
              <a:tr h="226429">
                <a:tc>
                  <a:txBody>
                    <a:bodyPr/>
                    <a:lstStyle/>
                    <a:p>
                      <a:pPr algn="l" fontAlgn="ctr"/>
                      <a:r>
                        <a:rPr lang="en-US" sz="1200" u="none" strike="noStrike" dirty="0" err="1">
                          <a:effectLst/>
                        </a:rPr>
                        <a:t>BEDTools</a:t>
                      </a:r>
                      <a:endParaRPr 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대용량 유전체의 위치정보 분석 도구</a:t>
                      </a:r>
                      <a:endParaRPr lang="ko-KR" alt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dirty="0">
                          <a:effectLst/>
                        </a:rPr>
                        <a:t>Quinlan and Hall, 2010, Bioinformatics</a:t>
                      </a:r>
                      <a:endParaRPr 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2328963518"/>
                  </a:ext>
                </a:extLst>
              </a:tr>
              <a:tr h="226429">
                <a:tc>
                  <a:txBody>
                    <a:bodyPr/>
                    <a:lstStyle/>
                    <a:p>
                      <a:pPr algn="l" fontAlgn="ctr"/>
                      <a:r>
                        <a:rPr lang="en-US" sz="1200" u="none" strike="noStrike">
                          <a:effectLst/>
                        </a:rPr>
                        <a:t>BLAST</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서열 유사성을 기반 </a:t>
                      </a:r>
                      <a:r>
                        <a:rPr lang="en-US" altLang="ko-KR" sz="1200" u="none" strike="noStrike" dirty="0">
                          <a:effectLst/>
                        </a:rPr>
                        <a:t>DNA, </a:t>
                      </a:r>
                      <a:r>
                        <a:rPr lang="ko-KR" altLang="en-US" sz="1200" u="none" strike="noStrike" dirty="0">
                          <a:effectLst/>
                        </a:rPr>
                        <a:t>단백질 서열 분석 도구</a:t>
                      </a:r>
                      <a:endParaRPr lang="ko-KR" alt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dirty="0" err="1">
                          <a:effectLst/>
                        </a:rPr>
                        <a:t>Altschul</a:t>
                      </a:r>
                      <a:r>
                        <a:rPr lang="en-US" sz="1200" u="none" strike="noStrike" dirty="0">
                          <a:effectLst/>
                        </a:rPr>
                        <a:t> et al., 1990, Journal of Molecular Biology, 215(3), 403-410</a:t>
                      </a:r>
                      <a:endParaRPr 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2963564221"/>
                  </a:ext>
                </a:extLst>
              </a:tr>
              <a:tr h="226429">
                <a:tc>
                  <a:txBody>
                    <a:bodyPr/>
                    <a:lstStyle/>
                    <a:p>
                      <a:pPr algn="l" fontAlgn="ctr"/>
                      <a:r>
                        <a:rPr lang="en-US" sz="1200" u="none" strike="noStrike">
                          <a:effectLst/>
                        </a:rPr>
                        <a:t>BLAT</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유전체 서열과 쿼리 서열 사이의 정렬 도구</a:t>
                      </a:r>
                      <a:endParaRPr lang="en-US" altLang="ko-KR"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a:effectLst/>
                        </a:rPr>
                        <a:t>Kent, 2002, Genome Research, 12(4), 656-664</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4041664270"/>
                  </a:ext>
                </a:extLst>
              </a:tr>
              <a:tr h="226429">
                <a:tc>
                  <a:txBody>
                    <a:bodyPr/>
                    <a:lstStyle/>
                    <a:p>
                      <a:pPr algn="l" fontAlgn="ctr"/>
                      <a:r>
                        <a:rPr lang="en-US" sz="1200" u="none" strike="noStrike">
                          <a:effectLst/>
                        </a:rPr>
                        <a:t>Bowtie</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유전체 서열 정렬 분석 도구</a:t>
                      </a:r>
                      <a:endParaRPr lang="en-US" altLang="ko-KR"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dirty="0">
                          <a:effectLst/>
                        </a:rPr>
                        <a:t>Langmead et al., 2009, Genome Biology, 10(3), R25</a:t>
                      </a:r>
                      <a:endParaRPr 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2225795664"/>
                  </a:ext>
                </a:extLst>
              </a:tr>
              <a:tr h="226429">
                <a:tc>
                  <a:txBody>
                    <a:bodyPr/>
                    <a:lstStyle/>
                    <a:p>
                      <a:pPr algn="l" fontAlgn="ctr"/>
                      <a:r>
                        <a:rPr lang="en-US" sz="1200" u="none" strike="noStrike">
                          <a:effectLst/>
                        </a:rPr>
                        <a:t>BWA</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유전체 서열 정렬 분석 도구</a:t>
                      </a:r>
                      <a:endParaRPr lang="en-US" altLang="ko-KR" sz="1200" b="0" i="0" u="none" strike="noStrike" dirty="0">
                        <a:solidFill>
                          <a:srgbClr val="000000"/>
                        </a:solidFill>
                        <a:effectLst/>
                        <a:latin typeface="Segoe UI" panose="020B0502040204020203" pitchFamily="34" charset="0"/>
                        <a:ea typeface="+mn-ea"/>
                      </a:endParaRPr>
                    </a:p>
                  </a:txBody>
                  <a:tcPr marL="52253" marR="52253" marT="52253" marB="52253" anchor="ctr"/>
                </a:tc>
                <a:tc>
                  <a:txBody>
                    <a:bodyPr/>
                    <a:lstStyle/>
                    <a:p>
                      <a:pPr algn="l" fontAlgn="ctr"/>
                      <a:r>
                        <a:rPr lang="en-US" sz="1200" u="none" strike="noStrike">
                          <a:effectLst/>
                        </a:rPr>
                        <a:t>Li and Durbin, 2009, Bioinformatics, 25(14), 1754-1760</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2736115341"/>
                  </a:ext>
                </a:extLst>
              </a:tr>
              <a:tr h="226429">
                <a:tc>
                  <a:txBody>
                    <a:bodyPr/>
                    <a:lstStyle/>
                    <a:p>
                      <a:pPr algn="l" fontAlgn="ctr"/>
                      <a:r>
                        <a:rPr lang="en-US" sz="1200" u="none" strike="noStrike">
                          <a:effectLst/>
                        </a:rPr>
                        <a:t>ClustalW</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다중 서열 정렬을 수행하는 도구</a:t>
                      </a:r>
                      <a:endParaRPr lang="ko-KR" alt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dirty="0">
                          <a:effectLst/>
                        </a:rPr>
                        <a:t>Thompson et al., 1994, Nucleic Acids Research, 22(22), 4673-4680</a:t>
                      </a:r>
                      <a:endParaRPr 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1756922875"/>
                  </a:ext>
                </a:extLst>
              </a:tr>
              <a:tr h="226429">
                <a:tc>
                  <a:txBody>
                    <a:bodyPr/>
                    <a:lstStyle/>
                    <a:p>
                      <a:pPr algn="l" fontAlgn="ctr"/>
                      <a:r>
                        <a:rPr lang="en-US" sz="1200" u="none" strike="noStrike">
                          <a:effectLst/>
                        </a:rPr>
                        <a:t>EMBOSS</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생물 </a:t>
                      </a:r>
                      <a:r>
                        <a:rPr lang="ko-KR" altLang="en-US" sz="1200" u="none" strike="noStrike" dirty="0" err="1">
                          <a:effectLst/>
                        </a:rPr>
                        <a:t>정보학</a:t>
                      </a:r>
                      <a:r>
                        <a:rPr lang="ko-KR" altLang="en-US" sz="1200" u="none" strike="noStrike" dirty="0">
                          <a:effectLst/>
                        </a:rPr>
                        <a:t> 연구를 위한 커맨드 라인 도구 모음</a:t>
                      </a:r>
                      <a:endParaRPr lang="ko-KR" alt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a:effectLst/>
                        </a:rPr>
                        <a:t>Rice et al., 2000, Trends in Genetics, 16(6), 276-277</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1602440922"/>
                  </a:ext>
                </a:extLst>
              </a:tr>
              <a:tr h="226429">
                <a:tc>
                  <a:txBody>
                    <a:bodyPr/>
                    <a:lstStyle/>
                    <a:p>
                      <a:pPr algn="l" fontAlgn="ctr"/>
                      <a:r>
                        <a:rPr lang="en-US" sz="1200" u="none" strike="noStrike">
                          <a:effectLst/>
                        </a:rPr>
                        <a:t>GAPIT</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b="0" i="0" u="none" strike="noStrike" dirty="0">
                          <a:solidFill>
                            <a:srgbClr val="000000"/>
                          </a:solidFill>
                          <a:effectLst/>
                          <a:latin typeface="Segoe UI" panose="020B0502040204020203" pitchFamily="34" charset="0"/>
                          <a:ea typeface="+mn-ea"/>
                        </a:rPr>
                        <a:t>전장유전체 연관분석 도구</a:t>
                      </a:r>
                      <a:endParaRPr lang="en-US" altLang="ko-KR" sz="1200" b="0" i="0" u="none" strike="noStrike" dirty="0">
                        <a:solidFill>
                          <a:srgbClr val="000000"/>
                        </a:solidFill>
                        <a:effectLst/>
                        <a:latin typeface="Segoe UI" panose="020B0502040204020203" pitchFamily="34" charset="0"/>
                        <a:ea typeface="+mn-ea"/>
                      </a:endParaRPr>
                    </a:p>
                  </a:txBody>
                  <a:tcPr marL="52253" marR="52253" marT="52253" marB="52253" anchor="ctr"/>
                </a:tc>
                <a:tc>
                  <a:txBody>
                    <a:bodyPr/>
                    <a:lstStyle/>
                    <a:p>
                      <a:pPr algn="l" fontAlgn="ctr"/>
                      <a:r>
                        <a:rPr lang="en-US" sz="1200" u="none" strike="noStrike">
                          <a:effectLst/>
                        </a:rPr>
                        <a:t>Lipka et al., 2012, Bioinformatics, 28(18), 2397-2399</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3471221743"/>
                  </a:ext>
                </a:extLst>
              </a:tr>
              <a:tr h="234143">
                <a:tc>
                  <a:txBody>
                    <a:bodyPr/>
                    <a:lstStyle/>
                    <a:p>
                      <a:pPr algn="l" fontAlgn="ctr"/>
                      <a:r>
                        <a:rPr lang="en-US" sz="1200" u="none" strike="noStrike">
                          <a:effectLst/>
                        </a:rPr>
                        <a:t>GATK</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유전체 변이 탐지 및 분석 도구</a:t>
                      </a:r>
                      <a:endParaRPr lang="en-US" altLang="ko-KR"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it-IT" sz="1200" u="none" strike="noStrike">
                          <a:effectLst/>
                        </a:rPr>
                        <a:t>McKenna et al., 2010, Genome Research, 20(9), 1297-1303</a:t>
                      </a:r>
                      <a:endParaRPr lang="it-IT"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3606386331"/>
                  </a:ext>
                </a:extLst>
              </a:tr>
              <a:tr h="226429">
                <a:tc>
                  <a:txBody>
                    <a:bodyPr/>
                    <a:lstStyle/>
                    <a:p>
                      <a:pPr algn="l" fontAlgn="ctr"/>
                      <a:r>
                        <a:rPr lang="en-US" sz="1200" u="none" strike="noStrike">
                          <a:effectLst/>
                        </a:rPr>
                        <a:t>HISAT</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유전체 및 </a:t>
                      </a:r>
                      <a:r>
                        <a:rPr lang="ko-KR" altLang="en-US" sz="1200" u="none" strike="noStrike" dirty="0" err="1">
                          <a:effectLst/>
                        </a:rPr>
                        <a:t>전사체</a:t>
                      </a:r>
                      <a:r>
                        <a:rPr lang="ko-KR" altLang="en-US" sz="1200" u="none" strike="noStrike" dirty="0">
                          <a:effectLst/>
                        </a:rPr>
                        <a:t> 염기서열 정렬 도구</a:t>
                      </a:r>
                      <a:endParaRPr lang="en-US" altLang="ko-KR"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a:effectLst/>
                        </a:rPr>
                        <a:t>Kim et al., 2015, Nature Methods, 12(4), 357-360</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2045614644"/>
                  </a:ext>
                </a:extLst>
              </a:tr>
              <a:tr h="226429">
                <a:tc>
                  <a:txBody>
                    <a:bodyPr/>
                    <a:lstStyle/>
                    <a:p>
                      <a:pPr algn="l" fontAlgn="ctr"/>
                      <a:r>
                        <a:rPr lang="en-US" sz="1200" u="none" strike="noStrike">
                          <a:effectLst/>
                        </a:rPr>
                        <a:t>HMMER</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은닉 </a:t>
                      </a:r>
                      <a:r>
                        <a:rPr lang="ko-KR" altLang="en-US" sz="1200" u="none" strike="noStrike" dirty="0" err="1">
                          <a:effectLst/>
                        </a:rPr>
                        <a:t>마코프</a:t>
                      </a:r>
                      <a:r>
                        <a:rPr lang="ko-KR" altLang="en-US" sz="1200" u="none" strike="noStrike" dirty="0">
                          <a:effectLst/>
                        </a:rPr>
                        <a:t> 모델 기반의 모티프 분석 도구</a:t>
                      </a:r>
                      <a:endParaRPr lang="ko-KR" alt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a:effectLst/>
                        </a:rPr>
                        <a:t>Eddy, 1998, Bioinformatics, 14(9), 755-763</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2635815148"/>
                  </a:ext>
                </a:extLst>
              </a:tr>
              <a:tr h="226429">
                <a:tc>
                  <a:txBody>
                    <a:bodyPr/>
                    <a:lstStyle/>
                    <a:p>
                      <a:pPr algn="l" fontAlgn="ctr"/>
                      <a:r>
                        <a:rPr lang="en-US" sz="1200" u="none" strike="noStrike" dirty="0" err="1">
                          <a:effectLst/>
                        </a:rPr>
                        <a:t>HTSlib</a:t>
                      </a:r>
                      <a:endParaRPr 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대용량 유전체 정보</a:t>
                      </a:r>
                      <a:r>
                        <a:rPr lang="en-US" altLang="ko-KR" sz="1200" u="none" strike="noStrike" dirty="0">
                          <a:effectLst/>
                        </a:rPr>
                        <a:t>(BAM </a:t>
                      </a:r>
                      <a:r>
                        <a:rPr lang="ko-KR" altLang="en-US" sz="1200" u="none" strike="noStrike" dirty="0">
                          <a:effectLst/>
                        </a:rPr>
                        <a:t>및 </a:t>
                      </a:r>
                      <a:r>
                        <a:rPr lang="en-US" altLang="ko-KR" sz="1200" u="none" strike="noStrike" dirty="0">
                          <a:effectLst/>
                        </a:rPr>
                        <a:t>VCF) </a:t>
                      </a:r>
                      <a:r>
                        <a:rPr lang="ko-KR" altLang="en-US" sz="1200" u="none" strike="noStrike" dirty="0">
                          <a:effectLst/>
                        </a:rPr>
                        <a:t>처리 도구</a:t>
                      </a:r>
                      <a:endParaRPr lang="en-US" altLang="ko-KR"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a:effectLst/>
                        </a:rPr>
                        <a:t>JK, 2021, Gigascience, 10(2), giab007</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1581588860"/>
                  </a:ext>
                </a:extLst>
              </a:tr>
              <a:tr h="226429">
                <a:tc>
                  <a:txBody>
                    <a:bodyPr/>
                    <a:lstStyle/>
                    <a:p>
                      <a:pPr algn="l" fontAlgn="ctr"/>
                      <a:r>
                        <a:rPr lang="en-US" sz="1200" u="none" strike="noStrike">
                          <a:effectLst/>
                        </a:rPr>
                        <a:t>MUSCLE</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u="none" strike="noStrike" dirty="0">
                          <a:effectLst/>
                        </a:rPr>
                        <a:t>다중 서열 정렬을 수행하는 도구</a:t>
                      </a:r>
                      <a:endParaRPr lang="en-US" altLang="ko-KR"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a:effectLst/>
                        </a:rPr>
                        <a:t>Edgar, 2004, Nucleic Acids Research, 32(5), 1792-1797</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1676702144"/>
                  </a:ext>
                </a:extLst>
              </a:tr>
              <a:tr h="226429">
                <a:tc>
                  <a:txBody>
                    <a:bodyPr/>
                    <a:lstStyle/>
                    <a:p>
                      <a:pPr algn="l" fontAlgn="ctr"/>
                      <a:r>
                        <a:rPr lang="en-US" sz="1200" u="none" strike="noStrike" dirty="0">
                          <a:effectLst/>
                        </a:rPr>
                        <a:t>plink</a:t>
                      </a:r>
                      <a:endParaRPr 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ko-KR" altLang="en-US" sz="1200" b="0" i="0" u="none" strike="noStrike" dirty="0">
                          <a:solidFill>
                            <a:srgbClr val="000000"/>
                          </a:solidFill>
                          <a:effectLst/>
                          <a:latin typeface="Segoe UI" panose="020B0502040204020203" pitchFamily="34" charset="0"/>
                          <a:ea typeface="맑은 고딕" panose="020B0503020000020004" pitchFamily="50" charset="-127"/>
                        </a:rPr>
                        <a:t>전장유전체 연관분석 도구</a:t>
                      </a:r>
                      <a:endParaRPr lang="en-US" altLang="ko-KR"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a:effectLst/>
                        </a:rPr>
                        <a:t>Purcell et al., 2007, American Journal of Human Genetics, 81(3), 559-575</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1949608008"/>
                  </a:ext>
                </a:extLst>
              </a:tr>
              <a:tr h="226429">
                <a:tc>
                  <a:txBody>
                    <a:bodyPr/>
                    <a:lstStyle/>
                    <a:p>
                      <a:pPr algn="l" fontAlgn="ctr"/>
                      <a:r>
                        <a:rPr lang="en-US" sz="1200" u="none" strike="noStrike">
                          <a:effectLst/>
                        </a:rPr>
                        <a:t>Primer3</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altLang="ko-KR" sz="1200" u="none" strike="noStrike" dirty="0">
                          <a:effectLst/>
                        </a:rPr>
                        <a:t>PCR </a:t>
                      </a:r>
                      <a:r>
                        <a:rPr lang="ko-KR" altLang="en-US" sz="1200" u="none" strike="noStrike" dirty="0" err="1">
                          <a:effectLst/>
                        </a:rPr>
                        <a:t>프라이머</a:t>
                      </a:r>
                      <a:r>
                        <a:rPr lang="ko-KR" altLang="en-US" sz="1200" u="none" strike="noStrike" dirty="0">
                          <a:effectLst/>
                        </a:rPr>
                        <a:t> 디자인 도구</a:t>
                      </a:r>
                      <a:endParaRPr lang="en-US" altLang="ko-KR"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sz="1200" u="none" strike="noStrike">
                          <a:effectLst/>
                        </a:rPr>
                        <a:t>Untergasser et al., 2012, Bioinformatics, 40(15), e115</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1517062460"/>
                  </a:ext>
                </a:extLst>
              </a:tr>
              <a:tr h="226429">
                <a:tc>
                  <a:txBody>
                    <a:bodyPr/>
                    <a:lstStyle/>
                    <a:p>
                      <a:pPr algn="l" fontAlgn="ctr"/>
                      <a:r>
                        <a:rPr lang="en-US" sz="1200" u="none" strike="noStrike">
                          <a:effectLst/>
                        </a:rPr>
                        <a:t>SAMtools</a:t>
                      </a:r>
                      <a:endParaRPr lang="en-US" sz="1200" b="0" i="0" u="none" strike="noStrike">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en-US" altLang="ko-KR" sz="1200" b="0" i="0" u="none" strike="noStrike" dirty="0">
                          <a:solidFill>
                            <a:srgbClr val="000000"/>
                          </a:solidFill>
                          <a:effectLst/>
                          <a:latin typeface="Segoe UI" panose="020B0502040204020203" pitchFamily="34" charset="0"/>
                          <a:ea typeface="맑은 고딕" panose="020B0503020000020004" pitchFamily="50" charset="-127"/>
                        </a:rPr>
                        <a:t>Sequence Alignment/Map (SAM) / </a:t>
                      </a:r>
                      <a:r>
                        <a:rPr lang="en-US" altLang="ko-KR" sz="1200" u="none" strike="noStrike" dirty="0">
                          <a:effectLst/>
                        </a:rPr>
                        <a:t>Binary SAM (BAM) </a:t>
                      </a:r>
                      <a:r>
                        <a:rPr lang="ko-KR" altLang="en-US" sz="1200" u="none" strike="noStrike" dirty="0">
                          <a:effectLst/>
                        </a:rPr>
                        <a:t>파일 기반 유전체 분석 도구</a:t>
                      </a:r>
                      <a:endParaRPr lang="ko-KR" altLang="en-US"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tc>
                  <a:txBody>
                    <a:bodyPr/>
                    <a:lstStyle/>
                    <a:p>
                      <a:pPr algn="l" fontAlgn="ctr"/>
                      <a:r>
                        <a:rPr lang="it-IT" sz="1200" u="none" strike="noStrike" dirty="0">
                          <a:effectLst/>
                        </a:rPr>
                        <a:t>Li et al., 2009, Bioinformatics, 25(16), 2078-2079</a:t>
                      </a:r>
                      <a:endParaRPr lang="it-IT" sz="1200" b="0" i="0" u="none" strike="noStrike" dirty="0">
                        <a:solidFill>
                          <a:srgbClr val="000000"/>
                        </a:solidFill>
                        <a:effectLst/>
                        <a:latin typeface="Segoe UI" panose="020B0502040204020203" pitchFamily="34" charset="0"/>
                        <a:ea typeface="맑은 고딕" panose="020B0503020000020004" pitchFamily="50" charset="-127"/>
                      </a:endParaRPr>
                    </a:p>
                  </a:txBody>
                  <a:tcPr marL="52253" marR="52253" marT="52253" marB="52253" anchor="ctr"/>
                </a:tc>
                <a:extLst>
                  <a:ext uri="{0D108BD9-81ED-4DB2-BD59-A6C34878D82A}">
                    <a16:rowId xmlns:a16="http://schemas.microsoft.com/office/drawing/2014/main" val="2604369933"/>
                  </a:ext>
                </a:extLst>
              </a:tr>
            </a:tbl>
          </a:graphicData>
        </a:graphic>
      </p:graphicFrame>
      <p:sp>
        <p:nvSpPr>
          <p:cNvPr id="3" name="직사각형 2">
            <a:extLst>
              <a:ext uri="{FF2B5EF4-FFF2-40B4-BE49-F238E27FC236}">
                <a16:creationId xmlns:a16="http://schemas.microsoft.com/office/drawing/2014/main" id="{0B5F1122-2356-C5E1-AEDF-9354D99AA5B1}"/>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Bioinformatic analysis tools</a:t>
            </a:r>
          </a:p>
        </p:txBody>
      </p:sp>
    </p:spTree>
    <p:extLst>
      <p:ext uri="{BB962C8B-B14F-4D97-AF65-F5344CB8AC3E}">
        <p14:creationId xmlns:p14="http://schemas.microsoft.com/office/powerpoint/2010/main" val="384877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C27AD604-271A-46EB-96AC-CE7899EE1284}"/>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Secure shell (SSH)</a:t>
            </a:r>
            <a:endParaRPr lang="en-US" altLang="ko-KR" sz="1000" b="1" dirty="0">
              <a:solidFill>
                <a:srgbClr val="002060"/>
              </a:solidFill>
              <a:latin typeface="+mj-ea"/>
            </a:endParaRPr>
          </a:p>
        </p:txBody>
      </p:sp>
      <p:grpSp>
        <p:nvGrpSpPr>
          <p:cNvPr id="6" name="그룹 5">
            <a:extLst>
              <a:ext uri="{FF2B5EF4-FFF2-40B4-BE49-F238E27FC236}">
                <a16:creationId xmlns:a16="http://schemas.microsoft.com/office/drawing/2014/main" id="{CCC45B3C-EF3B-44A4-B2FD-4997B5E37385}"/>
              </a:ext>
            </a:extLst>
          </p:cNvPr>
          <p:cNvGrpSpPr/>
          <p:nvPr/>
        </p:nvGrpSpPr>
        <p:grpSpPr>
          <a:xfrm>
            <a:off x="192800" y="2859796"/>
            <a:ext cx="8758400" cy="2922586"/>
            <a:chOff x="233201" y="3494796"/>
            <a:chExt cx="8758400" cy="2922586"/>
          </a:xfrm>
        </p:grpSpPr>
        <p:pic>
          <p:nvPicPr>
            <p:cNvPr id="3" name="그림 2">
              <a:extLst>
                <a:ext uri="{FF2B5EF4-FFF2-40B4-BE49-F238E27FC236}">
                  <a16:creationId xmlns:a16="http://schemas.microsoft.com/office/drawing/2014/main" id="{7C8DDBEC-9F93-4C81-A349-5211A03990FE}"/>
                </a:ext>
              </a:extLst>
            </p:cNvPr>
            <p:cNvPicPr>
              <a:picLocks noChangeAspect="1"/>
            </p:cNvPicPr>
            <p:nvPr/>
          </p:nvPicPr>
          <p:blipFill>
            <a:blip r:embed="rId2"/>
            <a:stretch>
              <a:fillRect/>
            </a:stretch>
          </p:blipFill>
          <p:spPr>
            <a:xfrm>
              <a:off x="233202" y="3494796"/>
              <a:ext cx="8611146" cy="2543787"/>
            </a:xfrm>
            <a:prstGeom prst="rect">
              <a:avLst/>
            </a:prstGeom>
          </p:spPr>
        </p:pic>
        <p:sp>
          <p:nvSpPr>
            <p:cNvPr id="4" name="TextBox 3">
              <a:extLst>
                <a:ext uri="{FF2B5EF4-FFF2-40B4-BE49-F238E27FC236}">
                  <a16:creationId xmlns:a16="http://schemas.microsoft.com/office/drawing/2014/main" id="{FCCEEA35-1E67-4D3C-A7BF-23D11C0B06D0}"/>
                </a:ext>
              </a:extLst>
            </p:cNvPr>
            <p:cNvSpPr txBox="1"/>
            <p:nvPr/>
          </p:nvSpPr>
          <p:spPr>
            <a:xfrm>
              <a:off x="233201" y="5832607"/>
              <a:ext cx="2193965" cy="584775"/>
            </a:xfrm>
            <a:prstGeom prst="rect">
              <a:avLst/>
            </a:prstGeom>
            <a:noFill/>
          </p:spPr>
          <p:txBody>
            <a:bodyPr wrap="square" rtlCol="0">
              <a:spAutoFit/>
            </a:bodyPr>
            <a:lstStyle/>
            <a:p>
              <a:pPr algn="ctr"/>
              <a:r>
                <a:rPr lang="en-US" altLang="ko-KR" sz="3200" b="1" dirty="0">
                  <a:solidFill>
                    <a:srgbClr val="FF0000"/>
                  </a:solidFill>
                </a:rPr>
                <a:t>SSH Client</a:t>
              </a:r>
            </a:p>
          </p:txBody>
        </p:sp>
        <p:sp>
          <p:nvSpPr>
            <p:cNvPr id="5" name="TextBox 4">
              <a:extLst>
                <a:ext uri="{FF2B5EF4-FFF2-40B4-BE49-F238E27FC236}">
                  <a16:creationId xmlns:a16="http://schemas.microsoft.com/office/drawing/2014/main" id="{CABA2068-CCA8-4D36-9B04-712B6C0BDAF1}"/>
                </a:ext>
              </a:extLst>
            </p:cNvPr>
            <p:cNvSpPr txBox="1"/>
            <p:nvPr/>
          </p:nvSpPr>
          <p:spPr>
            <a:xfrm>
              <a:off x="6762429" y="5832607"/>
              <a:ext cx="2229172" cy="584775"/>
            </a:xfrm>
            <a:prstGeom prst="rect">
              <a:avLst/>
            </a:prstGeom>
            <a:noFill/>
          </p:spPr>
          <p:txBody>
            <a:bodyPr wrap="square" rtlCol="0">
              <a:spAutoFit/>
            </a:bodyPr>
            <a:lstStyle/>
            <a:p>
              <a:pPr algn="ctr"/>
              <a:r>
                <a:rPr lang="en-US" altLang="ko-KR" sz="3200" b="1" dirty="0">
                  <a:solidFill>
                    <a:srgbClr val="FF0000"/>
                  </a:solidFill>
                </a:rPr>
                <a:t>SSH Server</a:t>
              </a:r>
            </a:p>
          </p:txBody>
        </p:sp>
      </p:grpSp>
      <p:sp>
        <p:nvSpPr>
          <p:cNvPr id="7" name="TextBox 6">
            <a:extLst>
              <a:ext uri="{FF2B5EF4-FFF2-40B4-BE49-F238E27FC236}">
                <a16:creationId xmlns:a16="http://schemas.microsoft.com/office/drawing/2014/main" id="{5567E9F8-CF8C-4F3E-95EF-986085ABD676}"/>
              </a:ext>
            </a:extLst>
          </p:cNvPr>
          <p:cNvSpPr txBox="1"/>
          <p:nvPr/>
        </p:nvSpPr>
        <p:spPr>
          <a:xfrm>
            <a:off x="83669" y="690717"/>
            <a:ext cx="8916569" cy="1723805"/>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b="0" dirty="0"/>
              <a:t>An application or protocol that allows you to log in to another computer on the network, run commands on the remote system, and copy files to another system.</a:t>
            </a:r>
          </a:p>
          <a:p>
            <a:pPr>
              <a:lnSpc>
                <a:spcPct val="120000"/>
              </a:lnSpc>
            </a:pPr>
            <a:r>
              <a:rPr lang="en-US" altLang="ko-KR" b="0" dirty="0"/>
              <a:t>SSH provides a robust authentication method, ensuring a secure network connection.</a:t>
            </a:r>
          </a:p>
          <a:p>
            <a:pPr>
              <a:lnSpc>
                <a:spcPct val="120000"/>
              </a:lnSpc>
            </a:pPr>
            <a:r>
              <a:rPr lang="en-US" altLang="ko-KR" b="0" dirty="0"/>
              <a:t>Typically, SSH operates on port number 22.</a:t>
            </a:r>
          </a:p>
        </p:txBody>
      </p:sp>
    </p:spTree>
    <p:extLst>
      <p:ext uri="{BB962C8B-B14F-4D97-AF65-F5344CB8AC3E}">
        <p14:creationId xmlns:p14="http://schemas.microsoft.com/office/powerpoint/2010/main" val="152702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CDC3C4BB-E9C2-467D-898D-670C150B92A5}"/>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Network</a:t>
            </a:r>
            <a:endParaRPr lang="ko-KR" altLang="en-US" sz="2800" b="1" dirty="0">
              <a:solidFill>
                <a:srgbClr val="002060"/>
              </a:solidFill>
              <a:latin typeface="+mj-ea"/>
            </a:endParaRPr>
          </a:p>
        </p:txBody>
      </p:sp>
      <p:sp>
        <p:nvSpPr>
          <p:cNvPr id="4" name="TextBox 3">
            <a:extLst>
              <a:ext uri="{FF2B5EF4-FFF2-40B4-BE49-F238E27FC236}">
                <a16:creationId xmlns:a16="http://schemas.microsoft.com/office/drawing/2014/main" id="{073FCBC8-F8BE-4C9D-BAA0-F97A4EB0EDDA}"/>
              </a:ext>
            </a:extLst>
          </p:cNvPr>
          <p:cNvSpPr txBox="1"/>
          <p:nvPr/>
        </p:nvSpPr>
        <p:spPr>
          <a:xfrm>
            <a:off x="83669" y="690717"/>
            <a:ext cx="9060331" cy="2262671"/>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sz="1600" dirty="0"/>
              <a:t>Network</a:t>
            </a:r>
            <a:r>
              <a:rPr lang="en-US" altLang="ko-KR" sz="1600" b="0" dirty="0"/>
              <a:t> is the interconnection between devices capable of communication.</a:t>
            </a:r>
          </a:p>
          <a:p>
            <a:r>
              <a:rPr lang="en-US" altLang="ko-KR" sz="1600" dirty="0"/>
              <a:t>LAN (</a:t>
            </a:r>
            <a:r>
              <a:rPr lang="en-US" altLang="ko-KR" sz="1600" dirty="0">
                <a:solidFill>
                  <a:srgbClr val="FF0000"/>
                </a:solidFill>
              </a:rPr>
              <a:t>L</a:t>
            </a:r>
            <a:r>
              <a:rPr lang="en-US" altLang="ko-KR" sz="1600" dirty="0"/>
              <a:t>ocal </a:t>
            </a:r>
            <a:r>
              <a:rPr lang="en-US" altLang="ko-KR" sz="1600" dirty="0">
                <a:solidFill>
                  <a:srgbClr val="FF0000"/>
                </a:solidFill>
              </a:rPr>
              <a:t>A</a:t>
            </a:r>
            <a:r>
              <a:rPr lang="en-US" altLang="ko-KR" sz="1600" dirty="0"/>
              <a:t>rea </a:t>
            </a:r>
            <a:r>
              <a:rPr lang="en-US" altLang="ko-KR" sz="1600" dirty="0">
                <a:solidFill>
                  <a:srgbClr val="FF0000"/>
                </a:solidFill>
              </a:rPr>
              <a:t>N</a:t>
            </a:r>
            <a:r>
              <a:rPr lang="en-US" altLang="ko-KR" sz="1600" dirty="0"/>
              <a:t>etwork): </a:t>
            </a:r>
            <a:r>
              <a:rPr lang="en-US" altLang="ko-KR" sz="1600" b="0" dirty="0"/>
              <a:t>interconnects computers within a limited area such as a residence, school, laboratory, university campus, or office</a:t>
            </a:r>
          </a:p>
          <a:p>
            <a:r>
              <a:rPr lang="en-US" altLang="ko-KR" sz="1600" dirty="0"/>
              <a:t>WAN (</a:t>
            </a:r>
            <a:r>
              <a:rPr lang="en-US" altLang="ko-KR" sz="1600" dirty="0">
                <a:solidFill>
                  <a:srgbClr val="FF0000"/>
                </a:solidFill>
              </a:rPr>
              <a:t>W</a:t>
            </a:r>
            <a:r>
              <a:rPr lang="en-US" altLang="ko-KR" sz="1600" dirty="0"/>
              <a:t>ide </a:t>
            </a:r>
            <a:r>
              <a:rPr lang="en-US" altLang="ko-KR" sz="1600" dirty="0">
                <a:solidFill>
                  <a:srgbClr val="FF0000"/>
                </a:solidFill>
              </a:rPr>
              <a:t>A</a:t>
            </a:r>
            <a:r>
              <a:rPr lang="en-US" altLang="ko-KR" sz="1600" dirty="0"/>
              <a:t>rea </a:t>
            </a:r>
            <a:r>
              <a:rPr lang="en-US" altLang="ko-KR" sz="1600" dirty="0">
                <a:solidFill>
                  <a:srgbClr val="FF0000"/>
                </a:solidFill>
              </a:rPr>
              <a:t>N</a:t>
            </a:r>
            <a:r>
              <a:rPr lang="en-US" altLang="ko-KR" sz="1600" dirty="0"/>
              <a:t>etwork): </a:t>
            </a:r>
            <a:r>
              <a:rPr lang="en-US" altLang="ko-KR" sz="1600" b="0" dirty="0"/>
              <a:t>extends over a large geographical distance.</a:t>
            </a:r>
          </a:p>
          <a:p>
            <a:r>
              <a:rPr lang="en-US" altLang="ko-KR" sz="1600" dirty="0">
                <a:solidFill>
                  <a:schemeClr val="accent1">
                    <a:lumMod val="75000"/>
                  </a:schemeClr>
                </a:solidFill>
              </a:rPr>
              <a:t>Internetwork </a:t>
            </a:r>
            <a:r>
              <a:rPr lang="en-US" altLang="ko-KR" sz="1600" dirty="0"/>
              <a:t>(internet): </a:t>
            </a:r>
            <a:r>
              <a:rPr lang="en-US" altLang="ko-KR" sz="1600" b="0" dirty="0"/>
              <a:t>more different networks connected by routers, bridges, etc.</a:t>
            </a:r>
          </a:p>
          <a:p>
            <a:r>
              <a:rPr lang="en-US" altLang="ko-KR" sz="1600" dirty="0">
                <a:solidFill>
                  <a:srgbClr val="FF0000"/>
                </a:solidFill>
              </a:rPr>
              <a:t>Internet </a:t>
            </a:r>
            <a:r>
              <a:rPr lang="en-US" altLang="ko-KR" sz="1600" dirty="0"/>
              <a:t>(uppercase I): </a:t>
            </a:r>
            <a:r>
              <a:rPr lang="en-US" altLang="ko-KR" sz="1600" b="0" dirty="0"/>
              <a:t>the global system of interconnected computer networks.</a:t>
            </a:r>
          </a:p>
        </p:txBody>
      </p:sp>
      <p:pic>
        <p:nvPicPr>
          <p:cNvPr id="3" name="Picture 2" descr="Figure 1-16">
            <a:extLst>
              <a:ext uri="{FF2B5EF4-FFF2-40B4-BE49-F238E27FC236}">
                <a16:creationId xmlns:a16="http://schemas.microsoft.com/office/drawing/2014/main" id="{FB591545-CF8C-BB70-F991-579DB4774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53" y="3067684"/>
            <a:ext cx="4688102" cy="3307716"/>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80C1C650-5F86-348F-19D4-DA3314A32444}"/>
              </a:ext>
            </a:extLst>
          </p:cNvPr>
          <p:cNvPicPr>
            <a:picLocks noChangeAspect="1"/>
          </p:cNvPicPr>
          <p:nvPr/>
        </p:nvPicPr>
        <p:blipFill rotWithShape="1">
          <a:blip r:embed="rId3"/>
          <a:srcRect l="4108" t="6992"/>
          <a:stretch/>
        </p:blipFill>
        <p:spPr>
          <a:xfrm>
            <a:off x="5575300" y="3333750"/>
            <a:ext cx="3112314" cy="1752600"/>
          </a:xfrm>
          <a:prstGeom prst="rect">
            <a:avLst/>
          </a:prstGeom>
        </p:spPr>
      </p:pic>
    </p:spTree>
    <p:extLst>
      <p:ext uri="{BB962C8B-B14F-4D97-AF65-F5344CB8AC3E}">
        <p14:creationId xmlns:p14="http://schemas.microsoft.com/office/powerpoint/2010/main" val="318754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854035" y="4190516"/>
            <a:ext cx="7998044" cy="2423196"/>
            <a:chOff x="917535" y="4028870"/>
            <a:chExt cx="7998044" cy="2423196"/>
          </a:xfrm>
        </p:grpSpPr>
        <p:pic>
          <p:nvPicPr>
            <p:cNvPr id="5" name="그림 4"/>
            <p:cNvPicPr>
              <a:picLocks noChangeAspect="1"/>
            </p:cNvPicPr>
            <p:nvPr/>
          </p:nvPicPr>
          <p:blipFill>
            <a:blip r:embed="rId3"/>
            <a:stretch>
              <a:fillRect/>
            </a:stretch>
          </p:blipFill>
          <p:spPr>
            <a:xfrm>
              <a:off x="5416473" y="4342981"/>
              <a:ext cx="2987299" cy="1310754"/>
            </a:xfrm>
            <a:prstGeom prst="rect">
              <a:avLst/>
            </a:prstGeom>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148" y="4472870"/>
              <a:ext cx="1261173" cy="105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181000" y="5508595"/>
              <a:ext cx="947740" cy="369332"/>
            </a:xfrm>
            <a:prstGeom prst="rect">
              <a:avLst/>
            </a:prstGeom>
            <a:noFill/>
          </p:spPr>
          <p:txBody>
            <a:bodyPr wrap="square" rtlCol="0">
              <a:spAutoFit/>
            </a:bodyPr>
            <a:lstStyle/>
            <a:p>
              <a:pPr algn="ctr"/>
              <a:r>
                <a:rPr lang="en-US" altLang="ko-KR" b="1" dirty="0"/>
                <a:t>User</a:t>
              </a:r>
            </a:p>
          </p:txBody>
        </p:sp>
        <p:sp>
          <p:nvSpPr>
            <p:cNvPr id="8" name="TextBox 7"/>
            <p:cNvSpPr txBox="1"/>
            <p:nvPr/>
          </p:nvSpPr>
          <p:spPr>
            <a:xfrm>
              <a:off x="6101998" y="5508595"/>
              <a:ext cx="2022648" cy="369332"/>
            </a:xfrm>
            <a:prstGeom prst="rect">
              <a:avLst/>
            </a:prstGeom>
            <a:noFill/>
          </p:spPr>
          <p:txBody>
            <a:bodyPr wrap="square" rtlCol="0">
              <a:spAutoFit/>
            </a:bodyPr>
            <a:lstStyle/>
            <a:p>
              <a:pPr algn="ctr"/>
              <a:r>
                <a:rPr lang="en-US" altLang="ko-KR" b="1" dirty="0"/>
                <a:t>google.com</a:t>
              </a:r>
            </a:p>
          </p:txBody>
        </p:sp>
        <p:cxnSp>
          <p:nvCxnSpPr>
            <p:cNvPr id="10" name="직선 화살표 연결선 9"/>
            <p:cNvCxnSpPr/>
            <p:nvPr/>
          </p:nvCxnSpPr>
          <p:spPr>
            <a:xfrm>
              <a:off x="2801257" y="4705837"/>
              <a:ext cx="2351315" cy="0"/>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2801257" y="5183412"/>
              <a:ext cx="2351315"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207657" y="4336505"/>
              <a:ext cx="1538515" cy="400110"/>
            </a:xfrm>
            <a:prstGeom prst="rect">
              <a:avLst/>
            </a:prstGeom>
            <a:noFill/>
          </p:spPr>
          <p:txBody>
            <a:bodyPr wrap="square" rtlCol="0">
              <a:spAutoFit/>
            </a:bodyPr>
            <a:lstStyle/>
            <a:p>
              <a:pPr algn="ctr"/>
              <a:r>
                <a:rPr lang="en-US" altLang="ko-KR" sz="2000" b="1" dirty="0">
                  <a:solidFill>
                    <a:schemeClr val="accent1">
                      <a:lumMod val="75000"/>
                    </a:schemeClr>
                  </a:solidFill>
                </a:rPr>
                <a:t>Request</a:t>
              </a:r>
              <a:endParaRPr lang="ko-KR" altLang="en-US" sz="2000" b="1" dirty="0">
                <a:solidFill>
                  <a:schemeClr val="accent1">
                    <a:lumMod val="75000"/>
                  </a:schemeClr>
                </a:solidFill>
              </a:endParaRPr>
            </a:p>
          </p:txBody>
        </p:sp>
        <p:sp>
          <p:nvSpPr>
            <p:cNvPr id="15" name="TextBox 14"/>
            <p:cNvSpPr txBox="1"/>
            <p:nvPr/>
          </p:nvSpPr>
          <p:spPr>
            <a:xfrm>
              <a:off x="3207657" y="5162252"/>
              <a:ext cx="1538515" cy="400110"/>
            </a:xfrm>
            <a:prstGeom prst="rect">
              <a:avLst/>
            </a:prstGeom>
            <a:noFill/>
          </p:spPr>
          <p:txBody>
            <a:bodyPr wrap="square" rtlCol="0">
              <a:spAutoFit/>
            </a:bodyPr>
            <a:lstStyle/>
            <a:p>
              <a:pPr algn="ctr"/>
              <a:r>
                <a:rPr lang="en-US" altLang="ko-KR" sz="2000" b="1" dirty="0">
                  <a:solidFill>
                    <a:schemeClr val="accent6">
                      <a:lumMod val="75000"/>
                    </a:schemeClr>
                  </a:solidFill>
                </a:rPr>
                <a:t>Response</a:t>
              </a:r>
              <a:endParaRPr lang="ko-KR" altLang="en-US" sz="2000" b="1" dirty="0">
                <a:solidFill>
                  <a:schemeClr val="accent6">
                    <a:lumMod val="75000"/>
                  </a:schemeClr>
                </a:solidFill>
              </a:endParaRPr>
            </a:p>
          </p:txBody>
        </p:sp>
        <p:sp>
          <p:nvSpPr>
            <p:cNvPr id="16" name="TextBox 15"/>
            <p:cNvSpPr txBox="1"/>
            <p:nvPr/>
          </p:nvSpPr>
          <p:spPr>
            <a:xfrm>
              <a:off x="917535" y="5867291"/>
              <a:ext cx="1387586" cy="584775"/>
            </a:xfrm>
            <a:prstGeom prst="rect">
              <a:avLst/>
            </a:prstGeom>
            <a:noFill/>
          </p:spPr>
          <p:txBody>
            <a:bodyPr wrap="square" rtlCol="0">
              <a:spAutoFit/>
            </a:bodyPr>
            <a:lstStyle/>
            <a:p>
              <a:pPr algn="ctr"/>
              <a:r>
                <a:rPr lang="en-US" altLang="ko-KR" sz="3200" b="1" dirty="0">
                  <a:solidFill>
                    <a:srgbClr val="FF0000"/>
                  </a:solidFill>
                </a:rPr>
                <a:t>Client</a:t>
              </a:r>
            </a:p>
          </p:txBody>
        </p:sp>
        <p:sp>
          <p:nvSpPr>
            <p:cNvPr id="17" name="TextBox 16"/>
            <p:cNvSpPr txBox="1"/>
            <p:nvPr/>
          </p:nvSpPr>
          <p:spPr>
            <a:xfrm>
              <a:off x="6419529" y="5867291"/>
              <a:ext cx="1387586" cy="584775"/>
            </a:xfrm>
            <a:prstGeom prst="rect">
              <a:avLst/>
            </a:prstGeom>
            <a:noFill/>
          </p:spPr>
          <p:txBody>
            <a:bodyPr wrap="square" rtlCol="0">
              <a:spAutoFit/>
            </a:bodyPr>
            <a:lstStyle/>
            <a:p>
              <a:pPr algn="ctr"/>
              <a:r>
                <a:rPr lang="en-US" altLang="ko-KR" sz="3200" b="1" dirty="0">
                  <a:solidFill>
                    <a:srgbClr val="FF0000"/>
                  </a:solidFill>
                </a:rPr>
                <a:t>Server</a:t>
              </a:r>
            </a:p>
          </p:txBody>
        </p:sp>
        <p:sp>
          <p:nvSpPr>
            <p:cNvPr id="19" name="직사각형 18"/>
            <p:cNvSpPr/>
            <p:nvPr/>
          </p:nvSpPr>
          <p:spPr>
            <a:xfrm>
              <a:off x="5606660" y="4028870"/>
              <a:ext cx="3308919" cy="369332"/>
            </a:xfrm>
            <a:prstGeom prst="rect">
              <a:avLst/>
            </a:prstGeom>
          </p:spPr>
          <p:txBody>
            <a:bodyPr wrap="none">
              <a:spAutoFit/>
            </a:bodyPr>
            <a:lstStyle/>
            <a:p>
              <a:r>
                <a:rPr lang="en-US" altLang="ko-KR" dirty="0">
                  <a:solidFill>
                    <a:schemeClr val="tx2">
                      <a:lumMod val="75000"/>
                    </a:schemeClr>
                  </a:solidFill>
                </a:rPr>
                <a:t>142.251.214.142</a:t>
              </a:r>
              <a:r>
                <a:rPr lang="ko-KR" altLang="en-US" dirty="0">
                  <a:solidFill>
                    <a:schemeClr val="tx2">
                      <a:lumMod val="75000"/>
                    </a:schemeClr>
                  </a:solidFill>
                </a:rPr>
                <a:t> </a:t>
              </a:r>
              <a:r>
                <a:rPr lang="en-US" altLang="ko-KR" dirty="0">
                  <a:solidFill>
                    <a:schemeClr val="tx2">
                      <a:lumMod val="75000"/>
                    </a:schemeClr>
                  </a:solidFill>
                </a:rPr>
                <a:t>: google.com</a:t>
              </a:r>
              <a:endParaRPr lang="ko-KR" altLang="en-US" dirty="0">
                <a:solidFill>
                  <a:schemeClr val="tx2">
                    <a:lumMod val="75000"/>
                  </a:schemeClr>
                </a:solidFill>
              </a:endParaRPr>
            </a:p>
          </p:txBody>
        </p:sp>
        <p:sp>
          <p:nvSpPr>
            <p:cNvPr id="20" name="직사각형 19"/>
            <p:cNvSpPr/>
            <p:nvPr/>
          </p:nvSpPr>
          <p:spPr>
            <a:xfrm>
              <a:off x="1037582" y="4051537"/>
              <a:ext cx="1527982" cy="369332"/>
            </a:xfrm>
            <a:prstGeom prst="rect">
              <a:avLst/>
            </a:prstGeom>
          </p:spPr>
          <p:txBody>
            <a:bodyPr wrap="none">
              <a:spAutoFit/>
            </a:bodyPr>
            <a:lstStyle/>
            <a:p>
              <a:r>
                <a:rPr lang="en-US" altLang="ko-KR" dirty="0">
                  <a:solidFill>
                    <a:schemeClr val="tx2">
                      <a:lumMod val="75000"/>
                    </a:schemeClr>
                  </a:solidFill>
                </a:rPr>
                <a:t>210.48.158.22</a:t>
              </a:r>
              <a:endParaRPr lang="ko-KR" altLang="en-US" dirty="0">
                <a:solidFill>
                  <a:schemeClr val="tx2">
                    <a:lumMod val="75000"/>
                  </a:schemeClr>
                </a:solidFill>
              </a:endParaRPr>
            </a:p>
          </p:txBody>
        </p:sp>
        <p:sp>
          <p:nvSpPr>
            <p:cNvPr id="29" name="TextBox 28"/>
            <p:cNvSpPr txBox="1"/>
            <p:nvPr/>
          </p:nvSpPr>
          <p:spPr>
            <a:xfrm>
              <a:off x="2850982" y="4103538"/>
              <a:ext cx="2351316" cy="369332"/>
            </a:xfrm>
            <a:prstGeom prst="rect">
              <a:avLst/>
            </a:prstGeom>
            <a:noFill/>
          </p:spPr>
          <p:txBody>
            <a:bodyPr wrap="square" rtlCol="0">
              <a:spAutoFit/>
            </a:bodyPr>
            <a:lstStyle/>
            <a:p>
              <a:r>
                <a:rPr lang="en-US" altLang="ko-KR" b="1" dirty="0">
                  <a:solidFill>
                    <a:schemeClr val="accent1">
                      <a:lumMod val="75000"/>
                    </a:schemeClr>
                  </a:solidFill>
                </a:rPr>
                <a:t>142.251.214.142:80</a:t>
              </a:r>
              <a:endParaRPr lang="ko-KR" altLang="en-US" b="1" dirty="0">
                <a:solidFill>
                  <a:schemeClr val="accent1">
                    <a:lumMod val="75000"/>
                  </a:schemeClr>
                </a:solidFill>
              </a:endParaRPr>
            </a:p>
          </p:txBody>
        </p:sp>
      </p:grpSp>
      <p:sp>
        <p:nvSpPr>
          <p:cNvPr id="21" name="TextBox 20">
            <a:extLst>
              <a:ext uri="{FF2B5EF4-FFF2-40B4-BE49-F238E27FC236}">
                <a16:creationId xmlns:a16="http://schemas.microsoft.com/office/drawing/2014/main" id="{76A363BC-B50D-423C-A0BF-82545672ECD7}"/>
              </a:ext>
            </a:extLst>
          </p:cNvPr>
          <p:cNvSpPr txBox="1"/>
          <p:nvPr/>
        </p:nvSpPr>
        <p:spPr>
          <a:xfrm>
            <a:off x="83669" y="690717"/>
            <a:ext cx="8916569" cy="3053400"/>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b="0" dirty="0"/>
              <a:t>To communicate between different computers, Internet protocols are required.</a:t>
            </a:r>
          </a:p>
          <a:p>
            <a:pPr>
              <a:lnSpc>
                <a:spcPct val="120000"/>
              </a:lnSpc>
            </a:pPr>
            <a:r>
              <a:rPr lang="en-US" altLang="ko-KR" dirty="0"/>
              <a:t>IP (</a:t>
            </a:r>
            <a:r>
              <a:rPr lang="en-US" altLang="ko-KR" dirty="0">
                <a:solidFill>
                  <a:srgbClr val="FF0000"/>
                </a:solidFill>
              </a:rPr>
              <a:t>Internet Protocol</a:t>
            </a:r>
            <a:r>
              <a:rPr lang="en-US" altLang="ko-KR" dirty="0"/>
              <a:t>) </a:t>
            </a:r>
            <a:r>
              <a:rPr lang="en-US" altLang="ko-KR" b="0" dirty="0"/>
              <a:t>is a unique address allowing the computer to communicate with others.</a:t>
            </a:r>
          </a:p>
          <a:p>
            <a:pPr>
              <a:lnSpc>
                <a:spcPct val="120000"/>
              </a:lnSpc>
            </a:pPr>
            <a:r>
              <a:rPr lang="en-US" altLang="ko-KR" dirty="0"/>
              <a:t>IPv4 </a:t>
            </a:r>
            <a:r>
              <a:rPr lang="en-US" altLang="ko-KR" b="0" dirty="0"/>
              <a:t>- consists of 4 decimal digits separated by dots (.), with each number having a value between 0 and 255.  </a:t>
            </a:r>
            <a:r>
              <a:rPr lang="en-US" altLang="ko-KR" b="0" dirty="0">
                <a:solidFill>
                  <a:srgbClr val="0070C0"/>
                </a:solidFill>
              </a:rPr>
              <a:t>ex) 142.251.214.142 </a:t>
            </a:r>
          </a:p>
          <a:p>
            <a:pPr>
              <a:lnSpc>
                <a:spcPct val="120000"/>
              </a:lnSpc>
            </a:pPr>
            <a:r>
              <a:rPr lang="en-US" altLang="ko-KR" dirty="0">
                <a:solidFill>
                  <a:srgbClr val="FF0000"/>
                </a:solidFill>
              </a:rPr>
              <a:t>Port</a:t>
            </a:r>
            <a:r>
              <a:rPr lang="en-US" altLang="ko-KR" b="0" dirty="0"/>
              <a:t> is a number that identifies a program on a particular computer in the network. </a:t>
            </a:r>
            <a:r>
              <a:rPr lang="en-US" altLang="ko-KR" b="0" dirty="0">
                <a:solidFill>
                  <a:srgbClr val="0070C0"/>
                </a:solidFill>
              </a:rPr>
              <a:t>ex) 80</a:t>
            </a:r>
          </a:p>
          <a:p>
            <a:pPr>
              <a:lnSpc>
                <a:spcPct val="120000"/>
              </a:lnSpc>
            </a:pPr>
            <a:r>
              <a:rPr lang="en-US" altLang="ko-KR" dirty="0">
                <a:solidFill>
                  <a:srgbClr val="FF0000"/>
                </a:solidFill>
              </a:rPr>
              <a:t>Domain names </a:t>
            </a:r>
            <a:r>
              <a:rPr lang="en-US" altLang="ko-KR" b="0" dirty="0"/>
              <a:t>are human-readable strings that represent the computer addresses on the network  </a:t>
            </a:r>
            <a:r>
              <a:rPr lang="en-US" altLang="ko-KR" b="0" dirty="0">
                <a:solidFill>
                  <a:srgbClr val="0070C0"/>
                </a:solidFill>
              </a:rPr>
              <a:t>ex) google.com</a:t>
            </a:r>
            <a:endParaRPr lang="en-US" altLang="ko-KR" b="0" dirty="0"/>
          </a:p>
        </p:txBody>
      </p:sp>
      <p:sp>
        <p:nvSpPr>
          <p:cNvPr id="22" name="직사각형 21">
            <a:extLst>
              <a:ext uri="{FF2B5EF4-FFF2-40B4-BE49-F238E27FC236}">
                <a16:creationId xmlns:a16="http://schemas.microsoft.com/office/drawing/2014/main" id="{103219C2-DD3F-47AA-A765-80A27904C93A}"/>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Internet</a:t>
            </a:r>
            <a:endParaRPr lang="ko-KR" altLang="en-US" sz="2800" b="1" dirty="0">
              <a:solidFill>
                <a:srgbClr val="002060"/>
              </a:solidFill>
              <a:latin typeface="+mj-ea"/>
            </a:endParaRPr>
          </a:p>
        </p:txBody>
      </p:sp>
    </p:spTree>
    <p:extLst>
      <p:ext uri="{BB962C8B-B14F-4D97-AF65-F5344CB8AC3E}">
        <p14:creationId xmlns:p14="http://schemas.microsoft.com/office/powerpoint/2010/main" val="4146632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a:blip r:embed="rId3"/>
          <a:stretch>
            <a:fillRect/>
          </a:stretch>
        </p:blipFill>
        <p:spPr>
          <a:xfrm>
            <a:off x="2083828" y="3341876"/>
            <a:ext cx="4976345" cy="3392962"/>
          </a:xfrm>
          <a:prstGeom prst="rect">
            <a:avLst/>
          </a:prstGeom>
        </p:spPr>
      </p:pic>
      <p:sp>
        <p:nvSpPr>
          <p:cNvPr id="24" name="TextBox 23">
            <a:extLst>
              <a:ext uri="{FF2B5EF4-FFF2-40B4-BE49-F238E27FC236}">
                <a16:creationId xmlns:a16="http://schemas.microsoft.com/office/drawing/2014/main" id="{DA3D4AAA-A157-48E6-9782-78A5AAE402D1}"/>
              </a:ext>
            </a:extLst>
          </p:cNvPr>
          <p:cNvSpPr txBox="1"/>
          <p:nvPr/>
        </p:nvSpPr>
        <p:spPr>
          <a:xfrm>
            <a:off x="83669" y="690717"/>
            <a:ext cx="8916569" cy="2388603"/>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b="0" dirty="0"/>
              <a:t>Linux is an operating system that supports </a:t>
            </a:r>
            <a:r>
              <a:rPr lang="en-US" altLang="ko-KR" dirty="0">
                <a:solidFill>
                  <a:srgbClr val="FF0000"/>
                </a:solidFill>
              </a:rPr>
              <a:t>multi-user</a:t>
            </a:r>
            <a:r>
              <a:rPr lang="en-US" altLang="ko-KR" b="0" dirty="0"/>
              <a:t> and </a:t>
            </a:r>
            <a:r>
              <a:rPr lang="en-US" altLang="ko-KR" dirty="0">
                <a:solidFill>
                  <a:srgbClr val="FF0000"/>
                </a:solidFill>
              </a:rPr>
              <a:t>multi-tasking</a:t>
            </a:r>
            <a:r>
              <a:rPr lang="en-US" altLang="ko-KR" dirty="0"/>
              <a:t> </a:t>
            </a:r>
            <a:r>
              <a:rPr lang="en-US" altLang="ko-KR" b="0" dirty="0"/>
              <a:t>environments.</a:t>
            </a:r>
          </a:p>
          <a:p>
            <a:pPr>
              <a:lnSpc>
                <a:spcPct val="120000"/>
              </a:lnSpc>
            </a:pPr>
            <a:r>
              <a:rPr lang="en-US" altLang="ko-KR" b="0" dirty="0"/>
              <a:t>Multi-User means</a:t>
            </a:r>
            <a:r>
              <a:rPr lang="ko-KR" altLang="en-US" b="0" dirty="0"/>
              <a:t> </a:t>
            </a:r>
            <a:r>
              <a:rPr lang="en-US" altLang="ko-KR" b="0" dirty="0"/>
              <a:t>that</a:t>
            </a:r>
            <a:r>
              <a:rPr lang="ko-KR" altLang="en-US" b="0" dirty="0"/>
              <a:t> </a:t>
            </a:r>
            <a:r>
              <a:rPr lang="en-US" altLang="ko-KR" b="0" dirty="0"/>
              <a:t>many</a:t>
            </a:r>
            <a:r>
              <a:rPr lang="ko-KR" altLang="en-US" b="0" dirty="0"/>
              <a:t> </a:t>
            </a:r>
            <a:r>
              <a:rPr lang="en-US" altLang="ko-KR" b="0" dirty="0"/>
              <a:t>people can access the same computer at the same time.</a:t>
            </a:r>
          </a:p>
          <a:p>
            <a:pPr>
              <a:lnSpc>
                <a:spcPct val="120000"/>
              </a:lnSpc>
            </a:pPr>
            <a:r>
              <a:rPr lang="en-US" altLang="ko-KR" b="0" dirty="0"/>
              <a:t>For multi-user concepts, it is necessary to distinguish who is accessing the system.</a:t>
            </a:r>
          </a:p>
          <a:p>
            <a:pPr>
              <a:lnSpc>
                <a:spcPct val="120000"/>
              </a:lnSpc>
            </a:pPr>
            <a:r>
              <a:rPr lang="en-US" altLang="ko-KR" b="0" dirty="0">
                <a:solidFill>
                  <a:srgbClr val="FF0000"/>
                </a:solidFill>
              </a:rPr>
              <a:t>Linux ensures that users are granted individual permissions, allowing them to have separate accounts, access privileges, and personalized settings.</a:t>
            </a:r>
          </a:p>
        </p:txBody>
      </p:sp>
      <p:sp>
        <p:nvSpPr>
          <p:cNvPr id="25" name="직사각형 24">
            <a:extLst>
              <a:ext uri="{FF2B5EF4-FFF2-40B4-BE49-F238E27FC236}">
                <a16:creationId xmlns:a16="http://schemas.microsoft.com/office/drawing/2014/main" id="{006E9CCB-0561-4F8D-8B3E-94524965138B}"/>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Multi-User</a:t>
            </a:r>
            <a:endParaRPr lang="ko-KR" altLang="en-US" sz="2800" b="1" dirty="0">
              <a:solidFill>
                <a:srgbClr val="002060"/>
              </a:solidFill>
              <a:latin typeface="+mj-ea"/>
            </a:endParaRPr>
          </a:p>
        </p:txBody>
      </p:sp>
    </p:spTree>
    <p:extLst>
      <p:ext uri="{BB962C8B-B14F-4D97-AF65-F5344CB8AC3E}">
        <p14:creationId xmlns:p14="http://schemas.microsoft.com/office/powerpoint/2010/main" val="2869206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4E342A-779A-4B30-B667-874BE2FAAA6A}"/>
              </a:ext>
            </a:extLst>
          </p:cNvPr>
          <p:cNvSpPr txBox="1"/>
          <p:nvPr/>
        </p:nvSpPr>
        <p:spPr>
          <a:xfrm>
            <a:off x="83670" y="690717"/>
            <a:ext cx="8944920" cy="3533531"/>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b="0" dirty="0"/>
              <a:t>There are two types of users in Linux. “</a:t>
            </a:r>
            <a:r>
              <a:rPr lang="en-US" altLang="ko-KR" dirty="0">
                <a:solidFill>
                  <a:schemeClr val="accent1">
                    <a:lumMod val="75000"/>
                  </a:schemeClr>
                </a:solidFill>
              </a:rPr>
              <a:t>Superuser vs User</a:t>
            </a:r>
            <a:r>
              <a:rPr lang="en-US" altLang="ko-KR" b="0" dirty="0"/>
              <a:t>”</a:t>
            </a:r>
          </a:p>
          <a:p>
            <a:pPr>
              <a:lnSpc>
                <a:spcPct val="120000"/>
              </a:lnSpc>
            </a:pPr>
            <a:r>
              <a:rPr lang="en-US" altLang="ko-KR" b="0" dirty="0"/>
              <a:t>Superuser</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Special user that has tremendous power, with the ability to access and modify all files on the operating system.</a:t>
            </a:r>
          </a:p>
          <a:p>
            <a:pPr marL="742950" lvl="1" indent="-285750">
              <a:lnSpc>
                <a:spcPct val="120000"/>
              </a:lnSpc>
              <a:buFont typeface="Wingdings" panose="05000000000000000000" pitchFamily="2" charset="2"/>
              <a:buChar char="§"/>
            </a:pPr>
            <a:r>
              <a:rPr lang="en-US" altLang="ko-KR" sz="1600" dirty="0">
                <a:solidFill>
                  <a:srgbClr val="FF0000"/>
                </a:solidFill>
                <a:latin typeface="Arial" panose="020B0604020202020204" pitchFamily="34" charset="0"/>
                <a:ea typeface="DejaVu Sans Mono" panose="020B0609030804020204" pitchFamily="49" charset="0"/>
                <a:cs typeface="Arial" panose="020B0604020202020204" pitchFamily="34" charset="0"/>
              </a:rPr>
              <a:t>This is necessary at times, but there is a potential for accidental errors to cause a great deal of destruction, so you have to be careful</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Uses the "/root" directory as home directory.</a:t>
            </a:r>
          </a:p>
          <a:p>
            <a:pPr>
              <a:lnSpc>
                <a:spcPct val="120000"/>
              </a:lnSpc>
            </a:pPr>
            <a:r>
              <a:rPr lang="en-US" altLang="ko-KR" b="0" dirty="0"/>
              <a:t>User</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Common users that have ability to access and modify only own files.</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Only working in own home directory.</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Uses the “/home/user(own id)” directory as home directory.</a:t>
            </a:r>
          </a:p>
        </p:txBody>
      </p:sp>
      <p:sp>
        <p:nvSpPr>
          <p:cNvPr id="10" name="직사각형 9">
            <a:extLst>
              <a:ext uri="{FF2B5EF4-FFF2-40B4-BE49-F238E27FC236}">
                <a16:creationId xmlns:a16="http://schemas.microsoft.com/office/drawing/2014/main" id="{2996B0AF-130D-4274-BF61-5A1C1522DF9A}"/>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Superuser vs User</a:t>
            </a:r>
            <a:endParaRPr lang="ko-KR" altLang="en-US" sz="2800" b="1" dirty="0">
              <a:solidFill>
                <a:srgbClr val="002060"/>
              </a:solidFill>
              <a:latin typeface="+mj-ea"/>
            </a:endParaRPr>
          </a:p>
        </p:txBody>
      </p:sp>
    </p:spTree>
    <p:extLst>
      <p:ext uri="{BB962C8B-B14F-4D97-AF65-F5344CB8AC3E}">
        <p14:creationId xmlns:p14="http://schemas.microsoft.com/office/powerpoint/2010/main" val="1648617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291B58-CA49-4B9E-ABC5-5223DAB1ACF2}"/>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File System of Windows</a:t>
            </a:r>
          </a:p>
        </p:txBody>
      </p:sp>
      <p:pic>
        <p:nvPicPr>
          <p:cNvPr id="4" name="그림 3">
            <a:extLst>
              <a:ext uri="{FF2B5EF4-FFF2-40B4-BE49-F238E27FC236}">
                <a16:creationId xmlns:a16="http://schemas.microsoft.com/office/drawing/2014/main" id="{371EF5BC-BDBE-4009-8129-2F041A5ABD12}"/>
              </a:ext>
            </a:extLst>
          </p:cNvPr>
          <p:cNvPicPr>
            <a:picLocks noChangeAspect="1"/>
          </p:cNvPicPr>
          <p:nvPr/>
        </p:nvPicPr>
        <p:blipFill>
          <a:blip r:embed="rId2"/>
          <a:stretch>
            <a:fillRect/>
          </a:stretch>
        </p:blipFill>
        <p:spPr>
          <a:xfrm>
            <a:off x="427388" y="1305000"/>
            <a:ext cx="3684052" cy="2698405"/>
          </a:xfrm>
          <a:prstGeom prst="rect">
            <a:avLst/>
          </a:prstGeom>
        </p:spPr>
      </p:pic>
      <p:sp>
        <p:nvSpPr>
          <p:cNvPr id="5" name="직사각형 4">
            <a:extLst>
              <a:ext uri="{FF2B5EF4-FFF2-40B4-BE49-F238E27FC236}">
                <a16:creationId xmlns:a16="http://schemas.microsoft.com/office/drawing/2014/main" id="{C0D82E08-9A95-471B-AD8A-D313604C6B76}"/>
              </a:ext>
            </a:extLst>
          </p:cNvPr>
          <p:cNvSpPr/>
          <p:nvPr/>
        </p:nvSpPr>
        <p:spPr>
          <a:xfrm>
            <a:off x="4249266" y="4175079"/>
            <a:ext cx="642552" cy="213929"/>
          </a:xfrm>
          <a:prstGeom prst="rect">
            <a:avLst/>
          </a:prstGeom>
          <a:solidFill>
            <a:srgbClr val="004881"/>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a:solidFill>
                  <a:schemeClr val="bg1"/>
                </a:solidFill>
              </a:rPr>
              <a:t>C:</a:t>
            </a:r>
            <a:endParaRPr lang="ko-KR" altLang="en-US" sz="1200" b="1" dirty="0">
              <a:solidFill>
                <a:schemeClr val="bg1"/>
              </a:solidFill>
            </a:endParaRPr>
          </a:p>
        </p:txBody>
      </p:sp>
      <p:sp>
        <p:nvSpPr>
          <p:cNvPr id="6" name="직사각형 5">
            <a:extLst>
              <a:ext uri="{FF2B5EF4-FFF2-40B4-BE49-F238E27FC236}">
                <a16:creationId xmlns:a16="http://schemas.microsoft.com/office/drawing/2014/main" id="{29750BDF-9CF3-43DF-9049-F1DB6755E4D4}"/>
              </a:ext>
            </a:extLst>
          </p:cNvPr>
          <p:cNvSpPr/>
          <p:nvPr/>
        </p:nvSpPr>
        <p:spPr>
          <a:xfrm>
            <a:off x="3657018" y="4744135"/>
            <a:ext cx="1252153" cy="213929"/>
          </a:xfrm>
          <a:prstGeom prst="rect">
            <a:avLst/>
          </a:prstGeom>
          <a:solidFill>
            <a:srgbClr val="004881"/>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a:solidFill>
                  <a:schemeClr val="bg1"/>
                </a:solidFill>
              </a:rPr>
              <a:t>Windows</a:t>
            </a:r>
            <a:endParaRPr lang="ko-KR" altLang="en-US" sz="1200" b="1" dirty="0">
              <a:solidFill>
                <a:schemeClr val="bg1"/>
              </a:solidFill>
            </a:endParaRPr>
          </a:p>
        </p:txBody>
      </p:sp>
      <p:sp>
        <p:nvSpPr>
          <p:cNvPr id="7" name="직사각형 6">
            <a:extLst>
              <a:ext uri="{FF2B5EF4-FFF2-40B4-BE49-F238E27FC236}">
                <a16:creationId xmlns:a16="http://schemas.microsoft.com/office/drawing/2014/main" id="{6F35D952-0619-450E-B465-B657031C412C}"/>
              </a:ext>
            </a:extLst>
          </p:cNvPr>
          <p:cNvSpPr/>
          <p:nvPr/>
        </p:nvSpPr>
        <p:spPr>
          <a:xfrm>
            <a:off x="2296899" y="4744135"/>
            <a:ext cx="1252153" cy="213929"/>
          </a:xfrm>
          <a:prstGeom prst="rect">
            <a:avLst/>
          </a:prstGeom>
          <a:solidFill>
            <a:srgbClr val="004881"/>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a:solidFill>
                  <a:schemeClr val="bg1"/>
                </a:solidFill>
              </a:rPr>
              <a:t>Program Files</a:t>
            </a:r>
            <a:endParaRPr lang="ko-KR" altLang="en-US" sz="1200" b="1" dirty="0">
              <a:solidFill>
                <a:schemeClr val="bg1"/>
              </a:solidFill>
            </a:endParaRPr>
          </a:p>
        </p:txBody>
      </p:sp>
      <p:sp>
        <p:nvSpPr>
          <p:cNvPr id="8" name="직사각형 7">
            <a:extLst>
              <a:ext uri="{FF2B5EF4-FFF2-40B4-BE49-F238E27FC236}">
                <a16:creationId xmlns:a16="http://schemas.microsoft.com/office/drawing/2014/main" id="{319FA929-128A-40B1-A812-DBD814CE3EA9}"/>
              </a:ext>
            </a:extLst>
          </p:cNvPr>
          <p:cNvSpPr/>
          <p:nvPr/>
        </p:nvSpPr>
        <p:spPr>
          <a:xfrm>
            <a:off x="5017137" y="4744135"/>
            <a:ext cx="1252153" cy="213929"/>
          </a:xfrm>
          <a:prstGeom prst="rect">
            <a:avLst/>
          </a:prstGeom>
          <a:solidFill>
            <a:srgbClr val="004881"/>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a:solidFill>
                  <a:schemeClr val="bg1"/>
                </a:solidFill>
              </a:rPr>
              <a:t>usr</a:t>
            </a:r>
            <a:endParaRPr lang="ko-KR" altLang="en-US" sz="1200" b="1" dirty="0">
              <a:solidFill>
                <a:schemeClr val="bg1"/>
              </a:solidFill>
            </a:endParaRPr>
          </a:p>
        </p:txBody>
      </p:sp>
      <p:sp>
        <p:nvSpPr>
          <p:cNvPr id="9" name="직사각형 8">
            <a:extLst>
              <a:ext uri="{FF2B5EF4-FFF2-40B4-BE49-F238E27FC236}">
                <a16:creationId xmlns:a16="http://schemas.microsoft.com/office/drawing/2014/main" id="{FA955751-9CC3-44A6-95BE-25AC303F90CF}"/>
              </a:ext>
            </a:extLst>
          </p:cNvPr>
          <p:cNvSpPr/>
          <p:nvPr/>
        </p:nvSpPr>
        <p:spPr>
          <a:xfrm>
            <a:off x="2197619" y="5402431"/>
            <a:ext cx="1714772" cy="213929"/>
          </a:xfrm>
          <a:prstGeom prst="rect">
            <a:avLst/>
          </a:prstGeom>
          <a:solidFill>
            <a:srgbClr val="004881"/>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a:solidFill>
                  <a:schemeClr val="bg1"/>
                </a:solidFill>
              </a:rPr>
              <a:t>Windows Defender</a:t>
            </a:r>
            <a:endParaRPr lang="ko-KR" altLang="en-US" sz="1200" b="1" dirty="0">
              <a:solidFill>
                <a:schemeClr val="bg1"/>
              </a:solidFill>
            </a:endParaRPr>
          </a:p>
        </p:txBody>
      </p:sp>
      <p:cxnSp>
        <p:nvCxnSpPr>
          <p:cNvPr id="10" name="직선 연결선 9">
            <a:extLst>
              <a:ext uri="{FF2B5EF4-FFF2-40B4-BE49-F238E27FC236}">
                <a16:creationId xmlns:a16="http://schemas.microsoft.com/office/drawing/2014/main" id="{ED98BC0C-81DB-45D1-B803-724D4BE2D784}"/>
              </a:ext>
            </a:extLst>
          </p:cNvPr>
          <p:cNvCxnSpPr>
            <a:stCxn id="5" idx="2"/>
            <a:endCxn id="6" idx="0"/>
          </p:cNvCxnSpPr>
          <p:nvPr/>
        </p:nvCxnSpPr>
        <p:spPr>
          <a:xfrm flipH="1">
            <a:off x="4283095" y="4389008"/>
            <a:ext cx="287447" cy="3551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EAA3E66-8536-47AA-9B52-060F95861D31}"/>
              </a:ext>
            </a:extLst>
          </p:cNvPr>
          <p:cNvCxnSpPr>
            <a:stCxn id="5" idx="2"/>
            <a:endCxn id="7" idx="0"/>
          </p:cNvCxnSpPr>
          <p:nvPr/>
        </p:nvCxnSpPr>
        <p:spPr>
          <a:xfrm flipH="1">
            <a:off x="2922976" y="4389008"/>
            <a:ext cx="1647566" cy="3551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E506F2-B88A-4F64-B9DE-DF3F6626BC78}"/>
              </a:ext>
            </a:extLst>
          </p:cNvPr>
          <p:cNvCxnSpPr>
            <a:stCxn id="5" idx="2"/>
            <a:endCxn id="8" idx="0"/>
          </p:cNvCxnSpPr>
          <p:nvPr/>
        </p:nvCxnSpPr>
        <p:spPr>
          <a:xfrm>
            <a:off x="4570542" y="4389008"/>
            <a:ext cx="1072672" cy="3551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C0EA06E5-B79A-4F29-980A-B58FE1B4ABD7}"/>
              </a:ext>
            </a:extLst>
          </p:cNvPr>
          <p:cNvCxnSpPr>
            <a:stCxn id="7" idx="2"/>
          </p:cNvCxnSpPr>
          <p:nvPr/>
        </p:nvCxnSpPr>
        <p:spPr>
          <a:xfrm>
            <a:off x="2922976" y="4958064"/>
            <a:ext cx="0" cy="4327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6513D6F-EAF9-46FE-96A9-135FE1F41A8D}"/>
              </a:ext>
            </a:extLst>
          </p:cNvPr>
          <p:cNvSpPr txBox="1"/>
          <p:nvPr/>
        </p:nvSpPr>
        <p:spPr>
          <a:xfrm>
            <a:off x="5885488" y="2716255"/>
            <a:ext cx="1082027" cy="369332"/>
          </a:xfrm>
          <a:prstGeom prst="rect">
            <a:avLst/>
          </a:prstGeom>
          <a:noFill/>
        </p:spPr>
        <p:txBody>
          <a:bodyPr wrap="none" rtlCol="0">
            <a:spAutoFit/>
          </a:bodyPr>
          <a:lstStyle/>
          <a:p>
            <a:r>
              <a:rPr lang="en-US" altLang="ko-KR" b="1" dirty="0"/>
              <a:t>Windows</a:t>
            </a:r>
            <a:endParaRPr lang="ko-KR" altLang="en-US" b="1" dirty="0"/>
          </a:p>
        </p:txBody>
      </p:sp>
      <p:cxnSp>
        <p:nvCxnSpPr>
          <p:cNvPr id="15" name="직선 화살표 연결선 14">
            <a:extLst>
              <a:ext uri="{FF2B5EF4-FFF2-40B4-BE49-F238E27FC236}">
                <a16:creationId xmlns:a16="http://schemas.microsoft.com/office/drawing/2014/main" id="{006BA484-4186-4BBF-ABC7-0171E19478FE}"/>
              </a:ext>
            </a:extLst>
          </p:cNvPr>
          <p:cNvCxnSpPr>
            <a:stCxn id="14" idx="2"/>
            <a:endCxn id="5" idx="0"/>
          </p:cNvCxnSpPr>
          <p:nvPr/>
        </p:nvCxnSpPr>
        <p:spPr>
          <a:xfrm flipH="1">
            <a:off x="4570542" y="3085587"/>
            <a:ext cx="1855960" cy="1089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C91055-2B7C-40BA-A934-0D8E9F352FD9}"/>
              </a:ext>
            </a:extLst>
          </p:cNvPr>
          <p:cNvCxnSpPr>
            <a:stCxn id="14" idx="1"/>
          </p:cNvCxnSpPr>
          <p:nvPr/>
        </p:nvCxnSpPr>
        <p:spPr>
          <a:xfrm flipH="1" flipV="1">
            <a:off x="2246377" y="2661249"/>
            <a:ext cx="3639111" cy="239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C588216D-2535-4797-85DB-7ADCDB048BFE}"/>
              </a:ext>
            </a:extLst>
          </p:cNvPr>
          <p:cNvSpPr/>
          <p:nvPr/>
        </p:nvSpPr>
        <p:spPr>
          <a:xfrm>
            <a:off x="7520801" y="4175079"/>
            <a:ext cx="642552" cy="213929"/>
          </a:xfrm>
          <a:prstGeom prst="rect">
            <a:avLst/>
          </a:prstGeom>
          <a:solidFill>
            <a:srgbClr val="004881"/>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a:solidFill>
                  <a:schemeClr val="bg1"/>
                </a:solidFill>
              </a:rPr>
              <a:t>D:</a:t>
            </a:r>
            <a:endParaRPr lang="ko-KR" altLang="en-US" sz="1200" b="1" dirty="0">
              <a:solidFill>
                <a:schemeClr val="bg1"/>
              </a:solidFill>
            </a:endParaRPr>
          </a:p>
        </p:txBody>
      </p:sp>
      <p:sp>
        <p:nvSpPr>
          <p:cNvPr id="18" name="직사각형 17">
            <a:extLst>
              <a:ext uri="{FF2B5EF4-FFF2-40B4-BE49-F238E27FC236}">
                <a16:creationId xmlns:a16="http://schemas.microsoft.com/office/drawing/2014/main" id="{1CD1847F-CF22-4677-952C-824A2AABFE7E}"/>
              </a:ext>
            </a:extLst>
          </p:cNvPr>
          <p:cNvSpPr/>
          <p:nvPr/>
        </p:nvSpPr>
        <p:spPr>
          <a:xfrm>
            <a:off x="6742164" y="4744135"/>
            <a:ext cx="940761" cy="213929"/>
          </a:xfrm>
          <a:prstGeom prst="rect">
            <a:avLst/>
          </a:prstGeom>
          <a:solidFill>
            <a:srgbClr val="004881"/>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a:solidFill>
                  <a:schemeClr val="bg1"/>
                </a:solidFill>
              </a:rPr>
              <a:t>Down</a:t>
            </a:r>
            <a:endParaRPr lang="ko-KR" altLang="en-US" sz="1200" b="1" dirty="0">
              <a:solidFill>
                <a:schemeClr val="bg1"/>
              </a:solidFill>
            </a:endParaRPr>
          </a:p>
        </p:txBody>
      </p:sp>
      <p:sp>
        <p:nvSpPr>
          <p:cNvPr id="19" name="직사각형 18">
            <a:extLst>
              <a:ext uri="{FF2B5EF4-FFF2-40B4-BE49-F238E27FC236}">
                <a16:creationId xmlns:a16="http://schemas.microsoft.com/office/drawing/2014/main" id="{1114EFEC-1C79-4B8F-90A0-3BDC77579A13}"/>
              </a:ext>
            </a:extLst>
          </p:cNvPr>
          <p:cNvSpPr/>
          <p:nvPr/>
        </p:nvSpPr>
        <p:spPr>
          <a:xfrm>
            <a:off x="8102283" y="4744135"/>
            <a:ext cx="940761" cy="213929"/>
          </a:xfrm>
          <a:prstGeom prst="rect">
            <a:avLst/>
          </a:prstGeom>
          <a:solidFill>
            <a:srgbClr val="004881"/>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a:solidFill>
                  <a:schemeClr val="bg1"/>
                </a:solidFill>
              </a:rPr>
              <a:t>Data</a:t>
            </a:r>
            <a:endParaRPr lang="ko-KR" altLang="en-US" sz="1200" b="1" dirty="0">
              <a:solidFill>
                <a:schemeClr val="bg1"/>
              </a:solidFill>
            </a:endParaRPr>
          </a:p>
        </p:txBody>
      </p:sp>
      <p:cxnSp>
        <p:nvCxnSpPr>
          <p:cNvPr id="20" name="직선 연결선 19">
            <a:extLst>
              <a:ext uri="{FF2B5EF4-FFF2-40B4-BE49-F238E27FC236}">
                <a16:creationId xmlns:a16="http://schemas.microsoft.com/office/drawing/2014/main" id="{92B7DF0E-81EE-4D8B-B38A-464F2540895C}"/>
              </a:ext>
            </a:extLst>
          </p:cNvPr>
          <p:cNvCxnSpPr>
            <a:stCxn id="17" idx="2"/>
            <a:endCxn id="18" idx="0"/>
          </p:cNvCxnSpPr>
          <p:nvPr/>
        </p:nvCxnSpPr>
        <p:spPr>
          <a:xfrm flipH="1">
            <a:off x="7212545" y="4389008"/>
            <a:ext cx="629532" cy="3551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67AE4DD1-778B-4E2E-B2AE-6CE840CF56E3}"/>
              </a:ext>
            </a:extLst>
          </p:cNvPr>
          <p:cNvCxnSpPr>
            <a:stCxn id="17" idx="2"/>
            <a:endCxn id="19" idx="0"/>
          </p:cNvCxnSpPr>
          <p:nvPr/>
        </p:nvCxnSpPr>
        <p:spPr>
          <a:xfrm>
            <a:off x="7842077" y="4389008"/>
            <a:ext cx="730587" cy="3551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0BB3ECB0-8045-462A-899C-5125F690D537}"/>
              </a:ext>
            </a:extLst>
          </p:cNvPr>
          <p:cNvCxnSpPr>
            <a:stCxn id="14" idx="2"/>
            <a:endCxn id="17" idx="0"/>
          </p:cNvCxnSpPr>
          <p:nvPr/>
        </p:nvCxnSpPr>
        <p:spPr>
          <a:xfrm>
            <a:off x="6426502" y="3085587"/>
            <a:ext cx="1415575" cy="1089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53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76C4D8-40DE-4AF9-B1BD-CBCAA1DCF4F4}"/>
              </a:ext>
            </a:extLst>
          </p:cNvPr>
          <p:cNvSpPr/>
          <p:nvPr/>
        </p:nvSpPr>
        <p:spPr>
          <a:xfrm>
            <a:off x="83669" y="123162"/>
            <a:ext cx="4017692" cy="523220"/>
          </a:xfrm>
          <a:prstGeom prst="rect">
            <a:avLst/>
          </a:prstGeom>
        </p:spPr>
        <p:txBody>
          <a:bodyPr wrap="square">
            <a:spAutoFit/>
          </a:bodyPr>
          <a:lstStyle/>
          <a:p>
            <a:r>
              <a:rPr lang="en-US" altLang="ko-KR" sz="2800" b="1" dirty="0">
                <a:solidFill>
                  <a:srgbClr val="002060"/>
                </a:solidFill>
                <a:latin typeface="+mj-ea"/>
              </a:rPr>
              <a:t>Operating System(OS)</a:t>
            </a:r>
          </a:p>
        </p:txBody>
      </p:sp>
      <p:grpSp>
        <p:nvGrpSpPr>
          <p:cNvPr id="32" name="그룹 31">
            <a:extLst>
              <a:ext uri="{FF2B5EF4-FFF2-40B4-BE49-F238E27FC236}">
                <a16:creationId xmlns:a16="http://schemas.microsoft.com/office/drawing/2014/main" id="{96C860A2-51C3-4EFA-A8A5-53A29BDA99BE}"/>
              </a:ext>
            </a:extLst>
          </p:cNvPr>
          <p:cNvGrpSpPr/>
          <p:nvPr/>
        </p:nvGrpSpPr>
        <p:grpSpPr>
          <a:xfrm>
            <a:off x="240906" y="1925267"/>
            <a:ext cx="8662188" cy="3007466"/>
            <a:chOff x="225715" y="2348880"/>
            <a:chExt cx="8662188" cy="3007466"/>
          </a:xfrm>
        </p:grpSpPr>
        <p:grpSp>
          <p:nvGrpSpPr>
            <p:cNvPr id="28" name="그룹 27">
              <a:extLst>
                <a:ext uri="{FF2B5EF4-FFF2-40B4-BE49-F238E27FC236}">
                  <a16:creationId xmlns:a16="http://schemas.microsoft.com/office/drawing/2014/main" id="{F8FAF520-97AC-4749-B9A5-9D89D59C3871}"/>
                </a:ext>
              </a:extLst>
            </p:cNvPr>
            <p:cNvGrpSpPr/>
            <p:nvPr/>
          </p:nvGrpSpPr>
          <p:grpSpPr>
            <a:xfrm>
              <a:off x="225715" y="2348880"/>
              <a:ext cx="2204216" cy="3007466"/>
              <a:chOff x="225715" y="2348880"/>
              <a:chExt cx="2204216" cy="3007466"/>
            </a:xfrm>
          </p:grpSpPr>
          <p:sp>
            <p:nvSpPr>
              <p:cNvPr id="23" name="자유형: 도형 22">
                <a:extLst>
                  <a:ext uri="{FF2B5EF4-FFF2-40B4-BE49-F238E27FC236}">
                    <a16:creationId xmlns:a16="http://schemas.microsoft.com/office/drawing/2014/main" id="{297AADEA-E9C9-44EC-BC19-FAFDC07CEAB6}"/>
                  </a:ext>
                </a:extLst>
              </p:cNvPr>
              <p:cNvSpPr/>
              <p:nvPr/>
            </p:nvSpPr>
            <p:spPr>
              <a:xfrm>
                <a:off x="225715" y="2861523"/>
                <a:ext cx="2204216" cy="483510"/>
              </a:xfrm>
              <a:custGeom>
                <a:avLst/>
                <a:gdLst>
                  <a:gd name="connsiteX0" fmla="*/ 0 w 2481944"/>
                  <a:gd name="connsiteY0" fmla="*/ 0 h 449944"/>
                  <a:gd name="connsiteX1" fmla="*/ 355601 w 2481944"/>
                  <a:gd name="connsiteY1" fmla="*/ 0 h 449944"/>
                  <a:gd name="connsiteX2" fmla="*/ 899886 w 2481944"/>
                  <a:gd name="connsiteY2" fmla="*/ 0 h 449944"/>
                  <a:gd name="connsiteX3" fmla="*/ 2256972 w 2481944"/>
                  <a:gd name="connsiteY3" fmla="*/ 0 h 449944"/>
                  <a:gd name="connsiteX4" fmla="*/ 2481944 w 2481944"/>
                  <a:gd name="connsiteY4" fmla="*/ 224972 h 449944"/>
                  <a:gd name="connsiteX5" fmla="*/ 2481943 w 2481944"/>
                  <a:gd name="connsiteY5" fmla="*/ 224972 h 449944"/>
                  <a:gd name="connsiteX6" fmla="*/ 2256971 w 2481944"/>
                  <a:gd name="connsiteY6" fmla="*/ 449944 h 449944"/>
                  <a:gd name="connsiteX7" fmla="*/ 355601 w 2481944"/>
                  <a:gd name="connsiteY7" fmla="*/ 449943 h 449944"/>
                  <a:gd name="connsiteX8" fmla="*/ 0 w 2481944"/>
                  <a:gd name="connsiteY8" fmla="*/ 449943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1944" h="449944">
                    <a:moveTo>
                      <a:pt x="0" y="0"/>
                    </a:moveTo>
                    <a:lnTo>
                      <a:pt x="355601" y="0"/>
                    </a:lnTo>
                    <a:lnTo>
                      <a:pt x="899886" y="0"/>
                    </a:lnTo>
                    <a:lnTo>
                      <a:pt x="2256972" y="0"/>
                    </a:lnTo>
                    <a:cubicBezTo>
                      <a:pt x="2381221" y="0"/>
                      <a:pt x="2481944" y="100723"/>
                      <a:pt x="2481944" y="224972"/>
                    </a:cubicBezTo>
                    <a:lnTo>
                      <a:pt x="2481943" y="224972"/>
                    </a:lnTo>
                    <a:cubicBezTo>
                      <a:pt x="2481943" y="349221"/>
                      <a:pt x="2381220" y="449944"/>
                      <a:pt x="2256971" y="449944"/>
                    </a:cubicBezTo>
                    <a:lnTo>
                      <a:pt x="355601" y="449943"/>
                    </a:lnTo>
                    <a:lnTo>
                      <a:pt x="0" y="44994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4EB3C8D3-E615-45C9-BC42-6DFD1608148E}"/>
                  </a:ext>
                </a:extLst>
              </p:cNvPr>
              <p:cNvGrpSpPr/>
              <p:nvPr/>
            </p:nvGrpSpPr>
            <p:grpSpPr>
              <a:xfrm>
                <a:off x="372022" y="3444743"/>
                <a:ext cx="1911603" cy="1911603"/>
                <a:chOff x="1016204" y="2429586"/>
                <a:chExt cx="1217774" cy="1217774"/>
              </a:xfrm>
            </p:grpSpPr>
            <p:sp>
              <p:nvSpPr>
                <p:cNvPr id="26" name="타원 25">
                  <a:extLst>
                    <a:ext uri="{FF2B5EF4-FFF2-40B4-BE49-F238E27FC236}">
                      <a16:creationId xmlns:a16="http://schemas.microsoft.com/office/drawing/2014/main" id="{2D70D45C-B59B-4973-8A20-892648161C61}"/>
                    </a:ext>
                  </a:extLst>
                </p:cNvPr>
                <p:cNvSpPr/>
                <p:nvPr/>
              </p:nvSpPr>
              <p:spPr>
                <a:xfrm>
                  <a:off x="1016204" y="2429586"/>
                  <a:ext cx="1217774" cy="1217774"/>
                </a:xfrm>
                <a:prstGeom prst="ellipse">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 name="그림 26">
                  <a:extLst>
                    <a:ext uri="{FF2B5EF4-FFF2-40B4-BE49-F238E27FC236}">
                      <a16:creationId xmlns:a16="http://schemas.microsoft.com/office/drawing/2014/main" id="{3D519129-E9ED-4EA0-9D5D-69C2B32BC10D}"/>
                    </a:ext>
                  </a:extLst>
                </p:cNvPr>
                <p:cNvPicPr>
                  <a:picLocks noChangeAspect="1"/>
                </p:cNvPicPr>
                <p:nvPr/>
              </p:nvPicPr>
              <p:blipFill>
                <a:blip r:embed="rId2"/>
                <a:stretch>
                  <a:fillRect/>
                </a:stretch>
              </p:blipFill>
              <p:spPr>
                <a:xfrm>
                  <a:off x="1130276" y="2877597"/>
                  <a:ext cx="989630" cy="321752"/>
                </a:xfrm>
                <a:prstGeom prst="rect">
                  <a:avLst/>
                </a:prstGeom>
              </p:spPr>
            </p:pic>
          </p:grpSp>
          <p:sp>
            <p:nvSpPr>
              <p:cNvPr id="25" name="TextBox 24">
                <a:extLst>
                  <a:ext uri="{FF2B5EF4-FFF2-40B4-BE49-F238E27FC236}">
                    <a16:creationId xmlns:a16="http://schemas.microsoft.com/office/drawing/2014/main" id="{05CF916A-3C80-487B-B8EA-2F45E4E3D0B5}"/>
                  </a:ext>
                </a:extLst>
              </p:cNvPr>
              <p:cNvSpPr txBox="1"/>
              <p:nvPr/>
            </p:nvSpPr>
            <p:spPr>
              <a:xfrm>
                <a:off x="794623" y="2348880"/>
                <a:ext cx="1066401" cy="477054"/>
              </a:xfrm>
              <a:prstGeom prst="rect">
                <a:avLst/>
              </a:prstGeom>
              <a:noFill/>
            </p:spPr>
            <p:txBody>
              <a:bodyPr wrap="square" rtlCol="0">
                <a:spAutoFit/>
              </a:bodyPr>
              <a:lstStyle/>
              <a:p>
                <a:pPr algn="ctr"/>
                <a:r>
                  <a:rPr lang="en-US" altLang="ko-KR" sz="2500" b="1" dirty="0">
                    <a:solidFill>
                      <a:schemeClr val="bg1">
                        <a:lumMod val="50000"/>
                      </a:schemeClr>
                    </a:solidFill>
                    <a:latin typeface="+mn-ea"/>
                  </a:rPr>
                  <a:t>1972</a:t>
                </a:r>
                <a:endParaRPr lang="ko-KR" altLang="en-US" sz="2500" b="1" dirty="0">
                  <a:solidFill>
                    <a:schemeClr val="bg1">
                      <a:lumMod val="50000"/>
                    </a:schemeClr>
                  </a:solidFill>
                  <a:latin typeface="+mn-ea"/>
                </a:endParaRPr>
              </a:p>
            </p:txBody>
          </p:sp>
        </p:grpSp>
        <p:grpSp>
          <p:nvGrpSpPr>
            <p:cNvPr id="31" name="그룹 30">
              <a:extLst>
                <a:ext uri="{FF2B5EF4-FFF2-40B4-BE49-F238E27FC236}">
                  <a16:creationId xmlns:a16="http://schemas.microsoft.com/office/drawing/2014/main" id="{4CAABADF-1566-48D9-8CAB-253A8D926D7D}"/>
                </a:ext>
              </a:extLst>
            </p:cNvPr>
            <p:cNvGrpSpPr/>
            <p:nvPr/>
          </p:nvGrpSpPr>
          <p:grpSpPr>
            <a:xfrm>
              <a:off x="6683687" y="2348880"/>
              <a:ext cx="2204216" cy="3007466"/>
              <a:chOff x="6683687" y="2348880"/>
              <a:chExt cx="2204216" cy="3007466"/>
            </a:xfrm>
          </p:grpSpPr>
          <p:sp>
            <p:nvSpPr>
              <p:cNvPr id="18" name="자유형: 도형 17">
                <a:extLst>
                  <a:ext uri="{FF2B5EF4-FFF2-40B4-BE49-F238E27FC236}">
                    <a16:creationId xmlns:a16="http://schemas.microsoft.com/office/drawing/2014/main" id="{95FF4CAC-5C0D-4B90-8A86-CF56C0EFC55E}"/>
                  </a:ext>
                </a:extLst>
              </p:cNvPr>
              <p:cNvSpPr/>
              <p:nvPr/>
            </p:nvSpPr>
            <p:spPr>
              <a:xfrm>
                <a:off x="6683687" y="2861523"/>
                <a:ext cx="2204216" cy="483510"/>
              </a:xfrm>
              <a:custGeom>
                <a:avLst/>
                <a:gdLst>
                  <a:gd name="connsiteX0" fmla="*/ 0 w 2481944"/>
                  <a:gd name="connsiteY0" fmla="*/ 0 h 449944"/>
                  <a:gd name="connsiteX1" fmla="*/ 355601 w 2481944"/>
                  <a:gd name="connsiteY1" fmla="*/ 0 h 449944"/>
                  <a:gd name="connsiteX2" fmla="*/ 899886 w 2481944"/>
                  <a:gd name="connsiteY2" fmla="*/ 0 h 449944"/>
                  <a:gd name="connsiteX3" fmla="*/ 2256972 w 2481944"/>
                  <a:gd name="connsiteY3" fmla="*/ 0 h 449944"/>
                  <a:gd name="connsiteX4" fmla="*/ 2481944 w 2481944"/>
                  <a:gd name="connsiteY4" fmla="*/ 224972 h 449944"/>
                  <a:gd name="connsiteX5" fmla="*/ 2481943 w 2481944"/>
                  <a:gd name="connsiteY5" fmla="*/ 224972 h 449944"/>
                  <a:gd name="connsiteX6" fmla="*/ 2256971 w 2481944"/>
                  <a:gd name="connsiteY6" fmla="*/ 449944 h 449944"/>
                  <a:gd name="connsiteX7" fmla="*/ 355601 w 2481944"/>
                  <a:gd name="connsiteY7" fmla="*/ 449943 h 449944"/>
                  <a:gd name="connsiteX8" fmla="*/ 0 w 2481944"/>
                  <a:gd name="connsiteY8" fmla="*/ 449943 h 449944"/>
                  <a:gd name="connsiteX9" fmla="*/ 0 w 2481944"/>
                  <a:gd name="connsiteY9" fmla="*/ 445554 h 449944"/>
                  <a:gd name="connsiteX10" fmla="*/ 1797 w 2481944"/>
                  <a:gd name="connsiteY10" fmla="*/ 445373 h 449944"/>
                  <a:gd name="connsiteX11" fmla="*/ 181429 w 2481944"/>
                  <a:gd name="connsiteY11" fmla="*/ 224972 h 449944"/>
                  <a:gd name="connsiteX12" fmla="*/ 181430 w 2481944"/>
                  <a:gd name="connsiteY12" fmla="*/ 224972 h 449944"/>
                  <a:gd name="connsiteX13" fmla="*/ 1798 w 2481944"/>
                  <a:gd name="connsiteY13" fmla="*/ 4571 h 449944"/>
                  <a:gd name="connsiteX14" fmla="*/ 0 w 2481944"/>
                  <a:gd name="connsiteY14" fmla="*/ 4390 h 449944"/>
                  <a:gd name="connsiteX15" fmla="*/ 0 w 2481944"/>
                  <a:gd name="connsiteY15" fmla="*/ 0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1944" h="449944">
                    <a:moveTo>
                      <a:pt x="0" y="0"/>
                    </a:moveTo>
                    <a:lnTo>
                      <a:pt x="355601" y="0"/>
                    </a:lnTo>
                    <a:lnTo>
                      <a:pt x="899886" y="0"/>
                    </a:lnTo>
                    <a:lnTo>
                      <a:pt x="2256972" y="0"/>
                    </a:lnTo>
                    <a:cubicBezTo>
                      <a:pt x="2381221" y="0"/>
                      <a:pt x="2481944" y="100723"/>
                      <a:pt x="2481944" y="224972"/>
                    </a:cubicBezTo>
                    <a:lnTo>
                      <a:pt x="2481943" y="224972"/>
                    </a:lnTo>
                    <a:cubicBezTo>
                      <a:pt x="2481943" y="349221"/>
                      <a:pt x="2381220" y="449944"/>
                      <a:pt x="2256971" y="449944"/>
                    </a:cubicBezTo>
                    <a:lnTo>
                      <a:pt x="355601" y="449943"/>
                    </a:lnTo>
                    <a:lnTo>
                      <a:pt x="0" y="449943"/>
                    </a:lnTo>
                    <a:lnTo>
                      <a:pt x="0" y="445554"/>
                    </a:lnTo>
                    <a:lnTo>
                      <a:pt x="1797" y="445373"/>
                    </a:lnTo>
                    <a:cubicBezTo>
                      <a:pt x="104313" y="424396"/>
                      <a:pt x="181429" y="333690"/>
                      <a:pt x="181429" y="224972"/>
                    </a:cubicBezTo>
                    <a:lnTo>
                      <a:pt x="181430" y="224972"/>
                    </a:lnTo>
                    <a:cubicBezTo>
                      <a:pt x="181430" y="116254"/>
                      <a:pt x="104314" y="25548"/>
                      <a:pt x="1798" y="4571"/>
                    </a:cubicBezTo>
                    <a:lnTo>
                      <a:pt x="0" y="4390"/>
                    </a:lnTo>
                    <a:lnTo>
                      <a:pt x="0" y="0"/>
                    </a:lnTo>
                    <a:close/>
                  </a:path>
                </a:pathLst>
              </a:custGeom>
              <a:solidFill>
                <a:srgbClr val="FF3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9" name="그룹 18">
                <a:extLst>
                  <a:ext uri="{FF2B5EF4-FFF2-40B4-BE49-F238E27FC236}">
                    <a16:creationId xmlns:a16="http://schemas.microsoft.com/office/drawing/2014/main" id="{F58D2456-D36A-4BD2-BC07-A20D5BD21A0D}"/>
                  </a:ext>
                </a:extLst>
              </p:cNvPr>
              <p:cNvGrpSpPr/>
              <p:nvPr/>
            </p:nvGrpSpPr>
            <p:grpSpPr>
              <a:xfrm>
                <a:off x="6829994" y="3444743"/>
                <a:ext cx="1911603" cy="1911603"/>
                <a:chOff x="7025849" y="2429586"/>
                <a:chExt cx="1217774" cy="1217774"/>
              </a:xfrm>
            </p:grpSpPr>
            <p:sp>
              <p:nvSpPr>
                <p:cNvPr id="21" name="타원 20">
                  <a:extLst>
                    <a:ext uri="{FF2B5EF4-FFF2-40B4-BE49-F238E27FC236}">
                      <a16:creationId xmlns:a16="http://schemas.microsoft.com/office/drawing/2014/main" id="{40B3B82B-568A-4CAF-AC51-B9B0DDF4AECF}"/>
                    </a:ext>
                  </a:extLst>
                </p:cNvPr>
                <p:cNvSpPr/>
                <p:nvPr/>
              </p:nvSpPr>
              <p:spPr>
                <a:xfrm>
                  <a:off x="7025849" y="2429586"/>
                  <a:ext cx="1217774" cy="1217774"/>
                </a:xfrm>
                <a:prstGeom prst="ellipse">
                  <a:avLst/>
                </a:prstGeom>
                <a:noFill/>
                <a:ln w="28575">
                  <a:solidFill>
                    <a:srgbClr val="FF3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림 21">
                  <a:extLst>
                    <a:ext uri="{FF2B5EF4-FFF2-40B4-BE49-F238E27FC236}">
                      <a16:creationId xmlns:a16="http://schemas.microsoft.com/office/drawing/2014/main" id="{95FEEF96-E046-4F4C-8437-4941C0D0557A}"/>
                    </a:ext>
                  </a:extLst>
                </p:cNvPr>
                <p:cNvPicPr>
                  <a:picLocks noChangeAspect="1"/>
                </p:cNvPicPr>
                <p:nvPr/>
              </p:nvPicPr>
              <p:blipFill rotWithShape="1">
                <a:blip r:embed="rId3"/>
                <a:srcRect r="2070"/>
                <a:stretch/>
              </p:blipFill>
              <p:spPr>
                <a:xfrm>
                  <a:off x="7185270" y="2770162"/>
                  <a:ext cx="898932" cy="536622"/>
                </a:xfrm>
                <a:prstGeom prst="rect">
                  <a:avLst/>
                </a:prstGeom>
              </p:spPr>
            </p:pic>
          </p:grpSp>
          <p:sp>
            <p:nvSpPr>
              <p:cNvPr id="20" name="TextBox 19">
                <a:extLst>
                  <a:ext uri="{FF2B5EF4-FFF2-40B4-BE49-F238E27FC236}">
                    <a16:creationId xmlns:a16="http://schemas.microsoft.com/office/drawing/2014/main" id="{CFA7E9F7-021F-4FCE-A596-BB5B161727AF}"/>
                  </a:ext>
                </a:extLst>
              </p:cNvPr>
              <p:cNvSpPr txBox="1"/>
              <p:nvPr/>
            </p:nvSpPr>
            <p:spPr>
              <a:xfrm>
                <a:off x="7252595" y="2348880"/>
                <a:ext cx="1066401" cy="477054"/>
              </a:xfrm>
              <a:prstGeom prst="rect">
                <a:avLst/>
              </a:prstGeom>
              <a:noFill/>
            </p:spPr>
            <p:txBody>
              <a:bodyPr wrap="square" rtlCol="0">
                <a:spAutoFit/>
              </a:bodyPr>
              <a:lstStyle/>
              <a:p>
                <a:pPr algn="ctr"/>
                <a:r>
                  <a:rPr lang="en-US" altLang="ko-KR" sz="2500" b="1" dirty="0">
                    <a:solidFill>
                      <a:srgbClr val="FF3600"/>
                    </a:solidFill>
                    <a:latin typeface="+mn-ea"/>
                  </a:rPr>
                  <a:t>1991</a:t>
                </a:r>
                <a:endParaRPr lang="ko-KR" altLang="en-US" sz="2500" b="1" dirty="0">
                  <a:solidFill>
                    <a:srgbClr val="FF3600"/>
                  </a:solidFill>
                  <a:latin typeface="+mn-ea"/>
                </a:endParaRPr>
              </a:p>
            </p:txBody>
          </p:sp>
        </p:grpSp>
        <p:grpSp>
          <p:nvGrpSpPr>
            <p:cNvPr id="29" name="그룹 28">
              <a:extLst>
                <a:ext uri="{FF2B5EF4-FFF2-40B4-BE49-F238E27FC236}">
                  <a16:creationId xmlns:a16="http://schemas.microsoft.com/office/drawing/2014/main" id="{7CAD8F12-5A74-4AA5-8175-F300B577ABA6}"/>
                </a:ext>
              </a:extLst>
            </p:cNvPr>
            <p:cNvGrpSpPr/>
            <p:nvPr/>
          </p:nvGrpSpPr>
          <p:grpSpPr>
            <a:xfrm>
              <a:off x="2378372" y="2348880"/>
              <a:ext cx="2204216" cy="3007466"/>
              <a:chOff x="2378372" y="2348880"/>
              <a:chExt cx="2204216" cy="3007466"/>
            </a:xfrm>
          </p:grpSpPr>
          <p:sp>
            <p:nvSpPr>
              <p:cNvPr id="13" name="자유형: 도형 12">
                <a:extLst>
                  <a:ext uri="{FF2B5EF4-FFF2-40B4-BE49-F238E27FC236}">
                    <a16:creationId xmlns:a16="http://schemas.microsoft.com/office/drawing/2014/main" id="{3EEC139B-1F50-4C4E-B0DC-56640AC3B033}"/>
                  </a:ext>
                </a:extLst>
              </p:cNvPr>
              <p:cNvSpPr/>
              <p:nvPr/>
            </p:nvSpPr>
            <p:spPr>
              <a:xfrm>
                <a:off x="2378372" y="2861523"/>
                <a:ext cx="2204216" cy="483510"/>
              </a:xfrm>
              <a:custGeom>
                <a:avLst/>
                <a:gdLst>
                  <a:gd name="connsiteX0" fmla="*/ 0 w 2481944"/>
                  <a:gd name="connsiteY0" fmla="*/ 0 h 449944"/>
                  <a:gd name="connsiteX1" fmla="*/ 355601 w 2481944"/>
                  <a:gd name="connsiteY1" fmla="*/ 0 h 449944"/>
                  <a:gd name="connsiteX2" fmla="*/ 899886 w 2481944"/>
                  <a:gd name="connsiteY2" fmla="*/ 0 h 449944"/>
                  <a:gd name="connsiteX3" fmla="*/ 2256972 w 2481944"/>
                  <a:gd name="connsiteY3" fmla="*/ 0 h 449944"/>
                  <a:gd name="connsiteX4" fmla="*/ 2481944 w 2481944"/>
                  <a:gd name="connsiteY4" fmla="*/ 224972 h 449944"/>
                  <a:gd name="connsiteX5" fmla="*/ 2481943 w 2481944"/>
                  <a:gd name="connsiteY5" fmla="*/ 224972 h 449944"/>
                  <a:gd name="connsiteX6" fmla="*/ 2256971 w 2481944"/>
                  <a:gd name="connsiteY6" fmla="*/ 449944 h 449944"/>
                  <a:gd name="connsiteX7" fmla="*/ 355601 w 2481944"/>
                  <a:gd name="connsiteY7" fmla="*/ 449943 h 449944"/>
                  <a:gd name="connsiteX8" fmla="*/ 0 w 2481944"/>
                  <a:gd name="connsiteY8" fmla="*/ 449943 h 449944"/>
                  <a:gd name="connsiteX9" fmla="*/ 0 w 2481944"/>
                  <a:gd name="connsiteY9" fmla="*/ 445554 h 449944"/>
                  <a:gd name="connsiteX10" fmla="*/ 1797 w 2481944"/>
                  <a:gd name="connsiteY10" fmla="*/ 445373 h 449944"/>
                  <a:gd name="connsiteX11" fmla="*/ 181429 w 2481944"/>
                  <a:gd name="connsiteY11" fmla="*/ 224972 h 449944"/>
                  <a:gd name="connsiteX12" fmla="*/ 181430 w 2481944"/>
                  <a:gd name="connsiteY12" fmla="*/ 224972 h 449944"/>
                  <a:gd name="connsiteX13" fmla="*/ 1798 w 2481944"/>
                  <a:gd name="connsiteY13" fmla="*/ 4571 h 449944"/>
                  <a:gd name="connsiteX14" fmla="*/ 0 w 2481944"/>
                  <a:gd name="connsiteY14" fmla="*/ 4390 h 449944"/>
                  <a:gd name="connsiteX15" fmla="*/ 0 w 2481944"/>
                  <a:gd name="connsiteY15" fmla="*/ 0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1944" h="449944">
                    <a:moveTo>
                      <a:pt x="0" y="0"/>
                    </a:moveTo>
                    <a:lnTo>
                      <a:pt x="355601" y="0"/>
                    </a:lnTo>
                    <a:lnTo>
                      <a:pt x="899886" y="0"/>
                    </a:lnTo>
                    <a:lnTo>
                      <a:pt x="2256972" y="0"/>
                    </a:lnTo>
                    <a:cubicBezTo>
                      <a:pt x="2381221" y="0"/>
                      <a:pt x="2481944" y="100723"/>
                      <a:pt x="2481944" y="224972"/>
                    </a:cubicBezTo>
                    <a:lnTo>
                      <a:pt x="2481943" y="224972"/>
                    </a:lnTo>
                    <a:cubicBezTo>
                      <a:pt x="2481943" y="349221"/>
                      <a:pt x="2381220" y="449944"/>
                      <a:pt x="2256971" y="449944"/>
                    </a:cubicBezTo>
                    <a:lnTo>
                      <a:pt x="355601" y="449943"/>
                    </a:lnTo>
                    <a:lnTo>
                      <a:pt x="0" y="449943"/>
                    </a:lnTo>
                    <a:lnTo>
                      <a:pt x="0" y="445554"/>
                    </a:lnTo>
                    <a:lnTo>
                      <a:pt x="1797" y="445373"/>
                    </a:lnTo>
                    <a:cubicBezTo>
                      <a:pt x="104313" y="424396"/>
                      <a:pt x="181429" y="333690"/>
                      <a:pt x="181429" y="224972"/>
                    </a:cubicBezTo>
                    <a:lnTo>
                      <a:pt x="181430" y="224972"/>
                    </a:lnTo>
                    <a:cubicBezTo>
                      <a:pt x="181430" y="116254"/>
                      <a:pt x="104314" y="25548"/>
                      <a:pt x="1798" y="4571"/>
                    </a:cubicBezTo>
                    <a:lnTo>
                      <a:pt x="0" y="4390"/>
                    </a:lnTo>
                    <a:lnTo>
                      <a:pt x="0" y="0"/>
                    </a:lnTo>
                    <a:close/>
                  </a:path>
                </a:pathLst>
              </a:custGeom>
              <a:solidFill>
                <a:srgbClr val="89A1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4" name="그룹 13">
                <a:extLst>
                  <a:ext uri="{FF2B5EF4-FFF2-40B4-BE49-F238E27FC236}">
                    <a16:creationId xmlns:a16="http://schemas.microsoft.com/office/drawing/2014/main" id="{82186470-C88C-43C6-B48B-31B8BEBE405F}"/>
                  </a:ext>
                </a:extLst>
              </p:cNvPr>
              <p:cNvGrpSpPr/>
              <p:nvPr/>
            </p:nvGrpSpPr>
            <p:grpSpPr>
              <a:xfrm>
                <a:off x="2524679" y="3444743"/>
                <a:ext cx="1911603" cy="1911603"/>
                <a:chOff x="3019419" y="2429586"/>
                <a:chExt cx="1217774" cy="1217774"/>
              </a:xfrm>
            </p:grpSpPr>
            <p:sp>
              <p:nvSpPr>
                <p:cNvPr id="16" name="타원 15">
                  <a:extLst>
                    <a:ext uri="{FF2B5EF4-FFF2-40B4-BE49-F238E27FC236}">
                      <a16:creationId xmlns:a16="http://schemas.microsoft.com/office/drawing/2014/main" id="{33D90EFC-A56E-443C-BEFC-49AC56E0CEB0}"/>
                    </a:ext>
                  </a:extLst>
                </p:cNvPr>
                <p:cNvSpPr/>
                <p:nvPr/>
              </p:nvSpPr>
              <p:spPr>
                <a:xfrm>
                  <a:off x="3019419" y="2429586"/>
                  <a:ext cx="1217774" cy="1217774"/>
                </a:xfrm>
                <a:prstGeom prst="ellipse">
                  <a:avLst/>
                </a:prstGeom>
                <a:noFill/>
                <a:ln w="28575">
                  <a:solidFill>
                    <a:srgbClr val="89A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a:extLst>
                    <a:ext uri="{FF2B5EF4-FFF2-40B4-BE49-F238E27FC236}">
                      <a16:creationId xmlns:a16="http://schemas.microsoft.com/office/drawing/2014/main" id="{BD8FC2B6-7FEA-43CE-80F7-1C9707EE93C9}"/>
                    </a:ext>
                  </a:extLst>
                </p:cNvPr>
                <p:cNvPicPr>
                  <a:picLocks noChangeAspect="1"/>
                </p:cNvPicPr>
                <p:nvPr/>
              </p:nvPicPr>
              <p:blipFill>
                <a:blip r:embed="rId4"/>
                <a:stretch>
                  <a:fillRect/>
                </a:stretch>
              </p:blipFill>
              <p:spPr>
                <a:xfrm>
                  <a:off x="3241343" y="2697765"/>
                  <a:ext cx="773925" cy="681415"/>
                </a:xfrm>
                <a:prstGeom prst="rect">
                  <a:avLst/>
                </a:prstGeom>
              </p:spPr>
            </p:pic>
          </p:grpSp>
          <p:sp>
            <p:nvSpPr>
              <p:cNvPr id="15" name="TextBox 14">
                <a:extLst>
                  <a:ext uri="{FF2B5EF4-FFF2-40B4-BE49-F238E27FC236}">
                    <a16:creationId xmlns:a16="http://schemas.microsoft.com/office/drawing/2014/main" id="{E61F7198-AEB2-4FC7-B3DB-6BFB5A207010}"/>
                  </a:ext>
                </a:extLst>
              </p:cNvPr>
              <p:cNvSpPr txBox="1"/>
              <p:nvPr/>
            </p:nvSpPr>
            <p:spPr>
              <a:xfrm>
                <a:off x="2947280" y="2348880"/>
                <a:ext cx="1066401" cy="512643"/>
              </a:xfrm>
              <a:prstGeom prst="rect">
                <a:avLst/>
              </a:prstGeom>
              <a:noFill/>
            </p:spPr>
            <p:txBody>
              <a:bodyPr wrap="square" rtlCol="0">
                <a:spAutoFit/>
              </a:bodyPr>
              <a:lstStyle/>
              <a:p>
                <a:pPr algn="ctr"/>
                <a:r>
                  <a:rPr lang="en-US" altLang="ko-KR" sz="2500" b="1" dirty="0">
                    <a:solidFill>
                      <a:srgbClr val="89A1D4"/>
                    </a:solidFill>
                    <a:latin typeface="+mn-ea"/>
                  </a:rPr>
                  <a:t>1984</a:t>
                </a:r>
                <a:endParaRPr lang="ko-KR" altLang="en-US" sz="2500" b="1" dirty="0">
                  <a:solidFill>
                    <a:srgbClr val="89A1D4"/>
                  </a:solidFill>
                  <a:latin typeface="+mn-ea"/>
                </a:endParaRPr>
              </a:p>
            </p:txBody>
          </p:sp>
        </p:grpSp>
        <p:grpSp>
          <p:nvGrpSpPr>
            <p:cNvPr id="30" name="그룹 29">
              <a:extLst>
                <a:ext uri="{FF2B5EF4-FFF2-40B4-BE49-F238E27FC236}">
                  <a16:creationId xmlns:a16="http://schemas.microsoft.com/office/drawing/2014/main" id="{24B00971-ED63-4804-8CF4-7601CA2054DB}"/>
                </a:ext>
              </a:extLst>
            </p:cNvPr>
            <p:cNvGrpSpPr/>
            <p:nvPr/>
          </p:nvGrpSpPr>
          <p:grpSpPr>
            <a:xfrm>
              <a:off x="4531030" y="2348880"/>
              <a:ext cx="2204216" cy="3007466"/>
              <a:chOff x="4531030" y="2348880"/>
              <a:chExt cx="2204216" cy="3007466"/>
            </a:xfrm>
          </p:grpSpPr>
          <p:sp>
            <p:nvSpPr>
              <p:cNvPr id="8" name="자유형: 도형 7">
                <a:extLst>
                  <a:ext uri="{FF2B5EF4-FFF2-40B4-BE49-F238E27FC236}">
                    <a16:creationId xmlns:a16="http://schemas.microsoft.com/office/drawing/2014/main" id="{6F53D382-C673-420C-8113-339C66513C72}"/>
                  </a:ext>
                </a:extLst>
              </p:cNvPr>
              <p:cNvSpPr/>
              <p:nvPr/>
            </p:nvSpPr>
            <p:spPr>
              <a:xfrm>
                <a:off x="4531030" y="2861523"/>
                <a:ext cx="2204216" cy="483510"/>
              </a:xfrm>
              <a:custGeom>
                <a:avLst/>
                <a:gdLst>
                  <a:gd name="connsiteX0" fmla="*/ 0 w 2481944"/>
                  <a:gd name="connsiteY0" fmla="*/ 0 h 449944"/>
                  <a:gd name="connsiteX1" fmla="*/ 355601 w 2481944"/>
                  <a:gd name="connsiteY1" fmla="*/ 0 h 449944"/>
                  <a:gd name="connsiteX2" fmla="*/ 899886 w 2481944"/>
                  <a:gd name="connsiteY2" fmla="*/ 0 h 449944"/>
                  <a:gd name="connsiteX3" fmla="*/ 2256972 w 2481944"/>
                  <a:gd name="connsiteY3" fmla="*/ 0 h 449944"/>
                  <a:gd name="connsiteX4" fmla="*/ 2481944 w 2481944"/>
                  <a:gd name="connsiteY4" fmla="*/ 224972 h 449944"/>
                  <a:gd name="connsiteX5" fmla="*/ 2481943 w 2481944"/>
                  <a:gd name="connsiteY5" fmla="*/ 224972 h 449944"/>
                  <a:gd name="connsiteX6" fmla="*/ 2256971 w 2481944"/>
                  <a:gd name="connsiteY6" fmla="*/ 449944 h 449944"/>
                  <a:gd name="connsiteX7" fmla="*/ 355601 w 2481944"/>
                  <a:gd name="connsiteY7" fmla="*/ 449943 h 449944"/>
                  <a:gd name="connsiteX8" fmla="*/ 0 w 2481944"/>
                  <a:gd name="connsiteY8" fmla="*/ 449943 h 449944"/>
                  <a:gd name="connsiteX9" fmla="*/ 0 w 2481944"/>
                  <a:gd name="connsiteY9" fmla="*/ 445554 h 449944"/>
                  <a:gd name="connsiteX10" fmla="*/ 1797 w 2481944"/>
                  <a:gd name="connsiteY10" fmla="*/ 445373 h 449944"/>
                  <a:gd name="connsiteX11" fmla="*/ 181429 w 2481944"/>
                  <a:gd name="connsiteY11" fmla="*/ 224972 h 449944"/>
                  <a:gd name="connsiteX12" fmla="*/ 181430 w 2481944"/>
                  <a:gd name="connsiteY12" fmla="*/ 224972 h 449944"/>
                  <a:gd name="connsiteX13" fmla="*/ 1798 w 2481944"/>
                  <a:gd name="connsiteY13" fmla="*/ 4571 h 449944"/>
                  <a:gd name="connsiteX14" fmla="*/ 0 w 2481944"/>
                  <a:gd name="connsiteY14" fmla="*/ 4390 h 449944"/>
                  <a:gd name="connsiteX15" fmla="*/ 0 w 2481944"/>
                  <a:gd name="connsiteY15" fmla="*/ 0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1944" h="449944">
                    <a:moveTo>
                      <a:pt x="0" y="0"/>
                    </a:moveTo>
                    <a:lnTo>
                      <a:pt x="355601" y="0"/>
                    </a:lnTo>
                    <a:lnTo>
                      <a:pt x="899886" y="0"/>
                    </a:lnTo>
                    <a:lnTo>
                      <a:pt x="2256972" y="0"/>
                    </a:lnTo>
                    <a:cubicBezTo>
                      <a:pt x="2381221" y="0"/>
                      <a:pt x="2481944" y="100723"/>
                      <a:pt x="2481944" y="224972"/>
                    </a:cubicBezTo>
                    <a:lnTo>
                      <a:pt x="2481943" y="224972"/>
                    </a:lnTo>
                    <a:cubicBezTo>
                      <a:pt x="2481943" y="349221"/>
                      <a:pt x="2381220" y="449944"/>
                      <a:pt x="2256971" y="449944"/>
                    </a:cubicBezTo>
                    <a:lnTo>
                      <a:pt x="355601" y="449943"/>
                    </a:lnTo>
                    <a:lnTo>
                      <a:pt x="0" y="449943"/>
                    </a:lnTo>
                    <a:lnTo>
                      <a:pt x="0" y="445554"/>
                    </a:lnTo>
                    <a:lnTo>
                      <a:pt x="1797" y="445373"/>
                    </a:lnTo>
                    <a:cubicBezTo>
                      <a:pt x="104313" y="424396"/>
                      <a:pt x="181429" y="333690"/>
                      <a:pt x="181429" y="224972"/>
                    </a:cubicBezTo>
                    <a:lnTo>
                      <a:pt x="181430" y="224972"/>
                    </a:lnTo>
                    <a:cubicBezTo>
                      <a:pt x="181430" y="116254"/>
                      <a:pt x="104314" y="25548"/>
                      <a:pt x="1798" y="4571"/>
                    </a:cubicBezTo>
                    <a:lnTo>
                      <a:pt x="0" y="4390"/>
                    </a:lnTo>
                    <a:lnTo>
                      <a:pt x="0" y="0"/>
                    </a:lnTo>
                    <a:close/>
                  </a:path>
                </a:pathLst>
              </a:cu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FC335E71-FCDE-483F-8DD4-3715B6CB59D3}"/>
                  </a:ext>
                </a:extLst>
              </p:cNvPr>
              <p:cNvGrpSpPr/>
              <p:nvPr/>
            </p:nvGrpSpPr>
            <p:grpSpPr>
              <a:xfrm>
                <a:off x="4677337" y="3444743"/>
                <a:ext cx="1911603" cy="1911603"/>
                <a:chOff x="5022634" y="2429586"/>
                <a:chExt cx="1217774" cy="1217774"/>
              </a:xfrm>
            </p:grpSpPr>
            <p:sp>
              <p:nvSpPr>
                <p:cNvPr id="11" name="타원 10">
                  <a:extLst>
                    <a:ext uri="{FF2B5EF4-FFF2-40B4-BE49-F238E27FC236}">
                      <a16:creationId xmlns:a16="http://schemas.microsoft.com/office/drawing/2014/main" id="{6710E3F5-6164-48D9-8F57-7E2B48ADC230}"/>
                    </a:ext>
                  </a:extLst>
                </p:cNvPr>
                <p:cNvSpPr/>
                <p:nvPr/>
              </p:nvSpPr>
              <p:spPr>
                <a:xfrm>
                  <a:off x="5022634" y="2429586"/>
                  <a:ext cx="1217774" cy="1217774"/>
                </a:xfrm>
                <a:prstGeom prst="ellipse">
                  <a:avLst/>
                </a:prstGeom>
                <a:noFill/>
                <a:ln w="28575">
                  <a:solidFill>
                    <a:srgbClr val="00A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B9D00CDA-860C-411D-AD56-E72B01DED9C3}"/>
                    </a:ext>
                  </a:extLst>
                </p:cNvPr>
                <p:cNvPicPr>
                  <a:picLocks noChangeAspect="1"/>
                </p:cNvPicPr>
                <p:nvPr/>
              </p:nvPicPr>
              <p:blipFill>
                <a:blip r:embed="rId5"/>
                <a:stretch>
                  <a:fillRect/>
                </a:stretch>
              </p:blipFill>
              <p:spPr>
                <a:xfrm>
                  <a:off x="5132513" y="2843457"/>
                  <a:ext cx="998016" cy="390029"/>
                </a:xfrm>
                <a:prstGeom prst="rect">
                  <a:avLst/>
                </a:prstGeom>
              </p:spPr>
            </p:pic>
          </p:grpSp>
          <p:sp>
            <p:nvSpPr>
              <p:cNvPr id="10" name="TextBox 9">
                <a:extLst>
                  <a:ext uri="{FF2B5EF4-FFF2-40B4-BE49-F238E27FC236}">
                    <a16:creationId xmlns:a16="http://schemas.microsoft.com/office/drawing/2014/main" id="{69EDA0E2-5D87-441C-99F1-B65BFE4BFD75}"/>
                  </a:ext>
                </a:extLst>
              </p:cNvPr>
              <p:cNvSpPr txBox="1"/>
              <p:nvPr/>
            </p:nvSpPr>
            <p:spPr>
              <a:xfrm>
                <a:off x="5099938" y="2348880"/>
                <a:ext cx="1066401" cy="512643"/>
              </a:xfrm>
              <a:prstGeom prst="rect">
                <a:avLst/>
              </a:prstGeom>
              <a:noFill/>
            </p:spPr>
            <p:txBody>
              <a:bodyPr wrap="square" rtlCol="0">
                <a:spAutoFit/>
              </a:bodyPr>
              <a:lstStyle/>
              <a:p>
                <a:pPr algn="ctr"/>
                <a:r>
                  <a:rPr lang="en-US" altLang="ko-KR" sz="2500" b="1" dirty="0">
                    <a:solidFill>
                      <a:srgbClr val="00ADEF"/>
                    </a:solidFill>
                    <a:latin typeface="+mn-ea"/>
                  </a:rPr>
                  <a:t>1985</a:t>
                </a:r>
                <a:endParaRPr lang="ko-KR" altLang="en-US" sz="2500" b="1" dirty="0">
                  <a:solidFill>
                    <a:srgbClr val="00ADEF"/>
                  </a:solidFill>
                  <a:latin typeface="+mn-ea"/>
                </a:endParaRPr>
              </a:p>
            </p:txBody>
          </p:sp>
        </p:grpSp>
      </p:grpSp>
    </p:spTree>
    <p:extLst>
      <p:ext uri="{BB962C8B-B14F-4D97-AF65-F5344CB8AC3E}">
        <p14:creationId xmlns:p14="http://schemas.microsoft.com/office/powerpoint/2010/main" val="103190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291B58-CA49-4B9E-ABC5-5223DAB1ACF2}"/>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File System of Linux</a:t>
            </a:r>
          </a:p>
        </p:txBody>
      </p:sp>
      <p:sp>
        <p:nvSpPr>
          <p:cNvPr id="22" name="TextBox 21">
            <a:extLst>
              <a:ext uri="{FF2B5EF4-FFF2-40B4-BE49-F238E27FC236}">
                <a16:creationId xmlns:a16="http://schemas.microsoft.com/office/drawing/2014/main" id="{AED49ACA-09D0-4902-A397-5BAFF40254FB}"/>
              </a:ext>
            </a:extLst>
          </p:cNvPr>
          <p:cNvSpPr txBox="1"/>
          <p:nvPr/>
        </p:nvSpPr>
        <p:spPr>
          <a:xfrm>
            <a:off x="83669" y="690717"/>
            <a:ext cx="8916569" cy="1754326"/>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solidFill>
                  <a:srgbClr val="FF0000"/>
                </a:solidFill>
              </a:rPr>
              <a:t>F</a:t>
            </a:r>
            <a:r>
              <a:rPr lang="en-US" altLang="ko-KR" dirty="0"/>
              <a:t>ilesystem </a:t>
            </a:r>
            <a:r>
              <a:rPr lang="en-US" altLang="ko-KR" dirty="0">
                <a:solidFill>
                  <a:srgbClr val="FF0000"/>
                </a:solidFill>
              </a:rPr>
              <a:t>H</a:t>
            </a:r>
            <a:r>
              <a:rPr lang="en-US" altLang="ko-KR" dirty="0"/>
              <a:t>ierarchy </a:t>
            </a:r>
            <a:r>
              <a:rPr lang="en-US" altLang="ko-KR" dirty="0">
                <a:solidFill>
                  <a:srgbClr val="FF0000"/>
                </a:solidFill>
              </a:rPr>
              <a:t>S</a:t>
            </a:r>
            <a:r>
              <a:rPr lang="en-US" altLang="ko-KR" dirty="0"/>
              <a:t>tandard (FHS) </a:t>
            </a:r>
            <a:r>
              <a:rPr lang="en-US" altLang="ko-KR" b="0" dirty="0"/>
              <a:t>defines</a:t>
            </a:r>
            <a:r>
              <a:rPr lang="ko-KR" altLang="en-US" b="0" dirty="0"/>
              <a:t> </a:t>
            </a:r>
            <a:r>
              <a:rPr lang="en-US" altLang="ko-KR" b="0" dirty="0"/>
              <a:t>the</a:t>
            </a:r>
            <a:r>
              <a:rPr lang="ko-KR" altLang="en-US" b="0" dirty="0"/>
              <a:t> </a:t>
            </a:r>
            <a:r>
              <a:rPr lang="en-US" altLang="ko-KR" b="0" dirty="0"/>
              <a:t>directory</a:t>
            </a:r>
            <a:r>
              <a:rPr lang="ko-KR" altLang="en-US" b="0" dirty="0"/>
              <a:t> </a:t>
            </a:r>
            <a:r>
              <a:rPr lang="en-US" altLang="ko-KR" b="0" dirty="0"/>
              <a:t>structure</a:t>
            </a:r>
            <a:r>
              <a:rPr lang="ko-KR" altLang="en-US" b="0" dirty="0"/>
              <a:t> </a:t>
            </a:r>
            <a:r>
              <a:rPr lang="en-US" altLang="ko-KR" b="0" dirty="0"/>
              <a:t>and</a:t>
            </a:r>
            <a:r>
              <a:rPr lang="ko-KR" altLang="en-US" b="0" dirty="0"/>
              <a:t> </a:t>
            </a:r>
            <a:r>
              <a:rPr lang="en-US" altLang="ko-KR" b="0" dirty="0"/>
              <a:t>directory contents in Linux distributions.</a:t>
            </a:r>
          </a:p>
          <a:p>
            <a:pPr>
              <a:lnSpc>
                <a:spcPct val="120000"/>
              </a:lnSpc>
            </a:pPr>
            <a:r>
              <a:rPr lang="en-US" altLang="ko-KR" b="0" dirty="0"/>
              <a:t>Most Linux distributions develop in compliance with the FHS.</a:t>
            </a:r>
          </a:p>
          <a:p>
            <a:pPr>
              <a:lnSpc>
                <a:spcPct val="120000"/>
              </a:lnSpc>
            </a:pPr>
            <a:r>
              <a:rPr lang="en-US" altLang="ko-KR" b="0" dirty="0"/>
              <a:t>All files and directories appear under the root directory( / ), even if they are stored on different physical or virtual devices.</a:t>
            </a:r>
          </a:p>
        </p:txBody>
      </p:sp>
      <p:pic>
        <p:nvPicPr>
          <p:cNvPr id="6" name="그림 5">
            <a:extLst>
              <a:ext uri="{FF2B5EF4-FFF2-40B4-BE49-F238E27FC236}">
                <a16:creationId xmlns:a16="http://schemas.microsoft.com/office/drawing/2014/main" id="{63ED98D7-3A87-4FC5-A1EA-D02EB24829B1}"/>
              </a:ext>
            </a:extLst>
          </p:cNvPr>
          <p:cNvPicPr>
            <a:picLocks noChangeAspect="1"/>
          </p:cNvPicPr>
          <p:nvPr/>
        </p:nvPicPr>
        <p:blipFill>
          <a:blip r:embed="rId2"/>
          <a:stretch>
            <a:fillRect/>
          </a:stretch>
        </p:blipFill>
        <p:spPr>
          <a:xfrm>
            <a:off x="1539293" y="2979837"/>
            <a:ext cx="5748673" cy="2636928"/>
          </a:xfrm>
          <a:prstGeom prst="rect">
            <a:avLst/>
          </a:prstGeom>
        </p:spPr>
      </p:pic>
    </p:spTree>
    <p:extLst>
      <p:ext uri="{BB962C8B-B14F-4D97-AF65-F5344CB8AC3E}">
        <p14:creationId xmlns:p14="http://schemas.microsoft.com/office/powerpoint/2010/main" val="3468472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stretch>
            <a:fillRect/>
          </a:stretch>
        </p:blipFill>
        <p:spPr>
          <a:xfrm>
            <a:off x="917340" y="713288"/>
            <a:ext cx="6569310" cy="3895753"/>
          </a:xfrm>
          <a:prstGeom prst="rect">
            <a:avLst/>
          </a:prstGeom>
        </p:spPr>
      </p:pic>
      <p:sp>
        <p:nvSpPr>
          <p:cNvPr id="7" name="직사각형 6">
            <a:extLst>
              <a:ext uri="{FF2B5EF4-FFF2-40B4-BE49-F238E27FC236}">
                <a16:creationId xmlns:a16="http://schemas.microsoft.com/office/drawing/2014/main" id="{EA321029-3E98-4D75-92EE-A79A9319FF91}"/>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Directory Path</a:t>
            </a:r>
          </a:p>
        </p:txBody>
      </p:sp>
      <p:sp>
        <p:nvSpPr>
          <p:cNvPr id="8" name="TextBox 7">
            <a:extLst>
              <a:ext uri="{FF2B5EF4-FFF2-40B4-BE49-F238E27FC236}">
                <a16:creationId xmlns:a16="http://schemas.microsoft.com/office/drawing/2014/main" id="{4BED310B-7926-4E6A-B6D6-A6B0ED2DD8E7}"/>
              </a:ext>
            </a:extLst>
          </p:cNvPr>
          <p:cNvSpPr txBox="1"/>
          <p:nvPr/>
        </p:nvSpPr>
        <p:spPr>
          <a:xfrm>
            <a:off x="558801" y="4690994"/>
            <a:ext cx="8178800" cy="1754326"/>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r>
              <a:rPr lang="en-US" altLang="ko-KR" dirty="0"/>
              <a:t>Absolute path </a:t>
            </a:r>
          </a:p>
          <a:p>
            <a:pPr>
              <a:lnSpc>
                <a:spcPct val="120000"/>
              </a:lnSpc>
            </a:pPr>
            <a:r>
              <a:rPr lang="en-US" altLang="ko-KR" b="0" dirty="0"/>
              <a:t>Absolute path is defined as specifying the location of a file or directory from the root directory(/)</a:t>
            </a:r>
          </a:p>
          <a:p>
            <a:pPr marL="0" indent="0">
              <a:lnSpc>
                <a:spcPct val="120000"/>
              </a:lnSpc>
              <a:buNone/>
            </a:pPr>
            <a:r>
              <a:rPr lang="en-US" altLang="ko-KR" dirty="0"/>
              <a:t>Relative path </a:t>
            </a:r>
          </a:p>
          <a:p>
            <a:pPr>
              <a:lnSpc>
                <a:spcPct val="120000"/>
              </a:lnSpc>
            </a:pPr>
            <a:r>
              <a:rPr lang="en-US" altLang="ko-KR" b="0" dirty="0"/>
              <a:t>Relative path is defined as a path related to the present working directory</a:t>
            </a:r>
            <a:endParaRPr lang="en-US" altLang="ko-KR" dirty="0"/>
          </a:p>
        </p:txBody>
      </p:sp>
      <p:graphicFrame>
        <p:nvGraphicFramePr>
          <p:cNvPr id="6" name="표 5">
            <a:extLst>
              <a:ext uri="{FF2B5EF4-FFF2-40B4-BE49-F238E27FC236}">
                <a16:creationId xmlns:a16="http://schemas.microsoft.com/office/drawing/2014/main" id="{095AFE92-7DA8-4276-8643-FDF115A27297}"/>
              </a:ext>
            </a:extLst>
          </p:cNvPr>
          <p:cNvGraphicFramePr>
            <a:graphicFrameLocks noGrp="1"/>
          </p:cNvGraphicFramePr>
          <p:nvPr/>
        </p:nvGraphicFramePr>
        <p:xfrm>
          <a:off x="3705783" y="3306372"/>
          <a:ext cx="4954316" cy="1266825"/>
        </p:xfrm>
        <a:graphic>
          <a:graphicData uri="http://schemas.openxmlformats.org/drawingml/2006/table">
            <a:tbl>
              <a:tblPr/>
              <a:tblGrid>
                <a:gridCol w="1069975">
                  <a:extLst>
                    <a:ext uri="{9D8B030D-6E8A-4147-A177-3AD203B41FA5}">
                      <a16:colId xmlns:a16="http://schemas.microsoft.com/office/drawing/2014/main" val="710574062"/>
                    </a:ext>
                  </a:extLst>
                </a:gridCol>
                <a:gridCol w="3884341">
                  <a:extLst>
                    <a:ext uri="{9D8B030D-6E8A-4147-A177-3AD203B41FA5}">
                      <a16:colId xmlns:a16="http://schemas.microsoft.com/office/drawing/2014/main" val="3710433649"/>
                    </a:ext>
                  </a:extLst>
                </a:gridCol>
              </a:tblGrid>
              <a:tr h="122628">
                <a:tc>
                  <a:txBody>
                    <a:bodyPr/>
                    <a:lstStyle/>
                    <a:p>
                      <a:pPr algn="ctr" fontAlgn="ctr"/>
                      <a:r>
                        <a:rPr lang="en-US" sz="1600" kern="1200" dirty="0">
                          <a:solidFill>
                            <a:schemeClr val="bg1"/>
                          </a:solidFill>
                          <a:latin typeface="+mj-ea"/>
                          <a:ea typeface="+mj-ea"/>
                          <a:cs typeface="+mn-cs"/>
                        </a:rPr>
                        <a:t>Characters</a:t>
                      </a:r>
                    </a:p>
                  </a:txBody>
                  <a:tcPr marL="9525" marR="9525" marT="9525" marB="0" anchor="ctr">
                    <a:lnL>
                      <a:noFill/>
                    </a:lnL>
                    <a:lnR>
                      <a:noFill/>
                    </a:lnR>
                    <a:lnT>
                      <a:noFill/>
                    </a:lnT>
                    <a:lnB>
                      <a:noFill/>
                    </a:lnB>
                    <a:solidFill>
                      <a:srgbClr val="000000"/>
                    </a:solidFill>
                  </a:tcPr>
                </a:tc>
                <a:tc>
                  <a:txBody>
                    <a:bodyPr/>
                    <a:lstStyle/>
                    <a:p>
                      <a:pPr algn="ctr" fontAlgn="ctr"/>
                      <a:r>
                        <a:rPr lang="en-US" sz="1600" kern="1200" dirty="0">
                          <a:solidFill>
                            <a:schemeClr val="bg1"/>
                          </a:solidFill>
                          <a:latin typeface="+mj-ea"/>
                          <a:ea typeface="+mj-ea"/>
                          <a:cs typeface="+mn-cs"/>
                        </a:rPr>
                        <a:t>Description</a:t>
                      </a:r>
                    </a:p>
                  </a:txBody>
                  <a:tcPr marL="9525" marR="9525" marT="9525" marB="0" anchor="ctr">
                    <a:lnL>
                      <a:noFill/>
                    </a:lnL>
                    <a:lnR>
                      <a:noFill/>
                    </a:lnR>
                    <a:lnT>
                      <a:noFill/>
                    </a:lnT>
                    <a:lnB>
                      <a:noFill/>
                    </a:lnB>
                    <a:solidFill>
                      <a:srgbClr val="000000"/>
                    </a:solidFill>
                  </a:tcPr>
                </a:tc>
                <a:extLst>
                  <a:ext uri="{0D108BD9-81ED-4DB2-BD59-A6C34878D82A}">
                    <a16:rowId xmlns:a16="http://schemas.microsoft.com/office/drawing/2014/main" val="2972286025"/>
                  </a:ext>
                </a:extLst>
              </a:tr>
              <a:tr h="207830">
                <a:tc>
                  <a:txBody>
                    <a:bodyPr/>
                    <a:lstStyle/>
                    <a:p>
                      <a:pPr algn="ctr" fontAlgn="ctr"/>
                      <a:r>
                        <a:rPr lang="en-US" altLang="ko-KR" sz="16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600" kern="1200" dirty="0">
                          <a:solidFill>
                            <a:schemeClr val="tx1"/>
                          </a:solidFill>
                          <a:latin typeface="+mj-ea"/>
                          <a:ea typeface="+mj-ea"/>
                          <a:cs typeface="+mn-cs"/>
                        </a:rPr>
                        <a:t>Directory separator</a:t>
                      </a:r>
                    </a:p>
                  </a:txBody>
                  <a:tcPr marL="9525" marR="9525" marT="9525" marB="0" anchor="ctr">
                    <a:lnL>
                      <a:noFill/>
                    </a:lnL>
                    <a:lnR>
                      <a:noFill/>
                    </a:lnR>
                    <a:lnT>
                      <a:noFill/>
                    </a:lnT>
                    <a:lnB>
                      <a:noFill/>
                    </a:lnB>
                  </a:tcPr>
                </a:tc>
                <a:extLst>
                  <a:ext uri="{0D108BD9-81ED-4DB2-BD59-A6C34878D82A}">
                    <a16:rowId xmlns:a16="http://schemas.microsoft.com/office/drawing/2014/main" val="4055248295"/>
                  </a:ext>
                </a:extLst>
              </a:tr>
              <a:tr h="207830">
                <a:tc>
                  <a:txBody>
                    <a:bodyPr/>
                    <a:lstStyle/>
                    <a:p>
                      <a:pPr algn="ctr" fontAlgn="ctr"/>
                      <a:r>
                        <a:rPr lang="en-US" altLang="ko-KR" sz="16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600" kern="1200" dirty="0">
                          <a:solidFill>
                            <a:schemeClr val="tx1"/>
                          </a:solidFill>
                          <a:latin typeface="+mj-ea"/>
                          <a:ea typeface="+mj-ea"/>
                          <a:cs typeface="+mn-cs"/>
                        </a:rPr>
                        <a:t>Current directory indicator</a:t>
                      </a:r>
                    </a:p>
                  </a:txBody>
                  <a:tcPr marL="9525" marR="9525" marT="9525" marB="0" anchor="ctr">
                    <a:lnL>
                      <a:noFill/>
                    </a:lnL>
                    <a:lnR>
                      <a:noFill/>
                    </a:lnR>
                    <a:lnT>
                      <a:noFill/>
                    </a:lnT>
                    <a:lnB>
                      <a:noFill/>
                    </a:lnB>
                  </a:tcPr>
                </a:tc>
                <a:extLst>
                  <a:ext uri="{0D108BD9-81ED-4DB2-BD59-A6C34878D82A}">
                    <a16:rowId xmlns:a16="http://schemas.microsoft.com/office/drawing/2014/main" val="2252860427"/>
                  </a:ext>
                </a:extLst>
              </a:tr>
              <a:tr h="207830">
                <a:tc>
                  <a:txBody>
                    <a:bodyPr/>
                    <a:lstStyle/>
                    <a:p>
                      <a:pPr algn="ctr" fontAlgn="ctr"/>
                      <a:r>
                        <a:rPr lang="en-US" altLang="ko-KR" sz="16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600" kern="1200" dirty="0">
                          <a:solidFill>
                            <a:schemeClr val="tx1"/>
                          </a:solidFill>
                          <a:latin typeface="+mj-ea"/>
                          <a:ea typeface="+mj-ea"/>
                          <a:cs typeface="+mn-cs"/>
                        </a:rPr>
                        <a:t>Parent directory indicator</a:t>
                      </a:r>
                    </a:p>
                  </a:txBody>
                  <a:tcPr marL="9525" marR="9525" marT="9525" marB="0" anchor="ctr">
                    <a:lnL>
                      <a:noFill/>
                    </a:lnL>
                    <a:lnR>
                      <a:noFill/>
                    </a:lnR>
                    <a:lnT>
                      <a:noFill/>
                    </a:lnT>
                    <a:lnB>
                      <a:noFill/>
                    </a:lnB>
                  </a:tcPr>
                </a:tc>
                <a:extLst>
                  <a:ext uri="{0D108BD9-81ED-4DB2-BD59-A6C34878D82A}">
                    <a16:rowId xmlns:a16="http://schemas.microsoft.com/office/drawing/2014/main" val="1857947305"/>
                  </a:ext>
                </a:extLst>
              </a:tr>
              <a:tr h="207830">
                <a:tc>
                  <a:txBody>
                    <a:bodyPr/>
                    <a:lstStyle/>
                    <a:p>
                      <a:pPr algn="ctr" fontAlgn="ctr"/>
                      <a:r>
                        <a:rPr lang="en-US" altLang="ko-KR" sz="16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600" kern="1200" dirty="0">
                          <a:solidFill>
                            <a:schemeClr val="tx1"/>
                          </a:solidFill>
                          <a:latin typeface="+mj-ea"/>
                          <a:ea typeface="+mj-ea"/>
                          <a:cs typeface="+mn-cs"/>
                        </a:rPr>
                        <a:t>User home directory indicator</a:t>
                      </a:r>
                    </a:p>
                  </a:txBody>
                  <a:tcPr marL="9525" marR="9525" marT="9525" marB="0" anchor="ctr">
                    <a:lnL>
                      <a:noFill/>
                    </a:lnL>
                    <a:lnR>
                      <a:noFill/>
                    </a:lnR>
                    <a:lnT>
                      <a:noFill/>
                    </a:lnT>
                    <a:lnB>
                      <a:noFill/>
                    </a:lnB>
                  </a:tcPr>
                </a:tc>
                <a:extLst>
                  <a:ext uri="{0D108BD9-81ED-4DB2-BD59-A6C34878D82A}">
                    <a16:rowId xmlns:a16="http://schemas.microsoft.com/office/drawing/2014/main" val="2540737110"/>
                  </a:ext>
                </a:extLst>
              </a:tr>
            </a:tbl>
          </a:graphicData>
        </a:graphic>
      </p:graphicFrame>
    </p:spTree>
    <p:extLst>
      <p:ext uri="{BB962C8B-B14F-4D97-AF65-F5344CB8AC3E}">
        <p14:creationId xmlns:p14="http://schemas.microsoft.com/office/powerpoint/2010/main" val="3607151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980834" y="2354606"/>
            <a:ext cx="7182332" cy="1285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a:latin typeface="Courier New" panose="02070309020205020404" pitchFamily="49" charset="0"/>
                <a:cs typeface="Courier New" panose="02070309020205020404" pitchFamily="49" charset="0"/>
              </a:rPr>
              <a:t>ls -l /home</a:t>
            </a:r>
            <a:endParaRPr lang="ko-KR" altLang="en-US" sz="6000" dirty="0">
              <a:latin typeface="Courier New" panose="02070309020205020404" pitchFamily="49" charset="0"/>
              <a:cs typeface="Courier New" panose="02070309020205020404" pitchFamily="49" charset="0"/>
            </a:endParaRPr>
          </a:p>
        </p:txBody>
      </p:sp>
      <p:cxnSp>
        <p:nvCxnSpPr>
          <p:cNvPr id="4" name="직선 화살표 연결선 3"/>
          <p:cNvCxnSpPr>
            <a:stCxn id="5" idx="0"/>
          </p:cNvCxnSpPr>
          <p:nvPr/>
        </p:nvCxnSpPr>
        <p:spPr>
          <a:xfrm flipV="1">
            <a:off x="2124737" y="3348788"/>
            <a:ext cx="303915" cy="94769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80834" y="4296478"/>
            <a:ext cx="2287806" cy="461665"/>
          </a:xfrm>
          <a:prstGeom prst="rect">
            <a:avLst/>
          </a:prstGeom>
          <a:noFill/>
        </p:spPr>
        <p:txBody>
          <a:bodyPr wrap="none" rtlCol="0">
            <a:spAutoFit/>
          </a:bodyPr>
          <a:lstStyle/>
          <a:p>
            <a:r>
              <a:rPr lang="en-US" altLang="ko-KR" sz="2400" b="1" dirty="0"/>
              <a:t>Command name</a:t>
            </a:r>
            <a:endParaRPr lang="ko-KR" altLang="en-US" sz="2400" b="1" dirty="0"/>
          </a:p>
        </p:txBody>
      </p:sp>
      <p:sp>
        <p:nvSpPr>
          <p:cNvPr id="6" name="TextBox 5"/>
          <p:cNvSpPr txBox="1"/>
          <p:nvPr/>
        </p:nvSpPr>
        <p:spPr>
          <a:xfrm>
            <a:off x="4105728" y="4296478"/>
            <a:ext cx="1193340" cy="461665"/>
          </a:xfrm>
          <a:prstGeom prst="rect">
            <a:avLst/>
          </a:prstGeom>
          <a:noFill/>
        </p:spPr>
        <p:txBody>
          <a:bodyPr wrap="none" rtlCol="0">
            <a:spAutoFit/>
          </a:bodyPr>
          <a:lstStyle/>
          <a:p>
            <a:r>
              <a:rPr lang="en-US" altLang="ko-KR" sz="2400" b="1" dirty="0"/>
              <a:t>Options</a:t>
            </a:r>
            <a:endParaRPr lang="ko-KR" altLang="en-US" sz="2400" b="1" dirty="0"/>
          </a:p>
        </p:txBody>
      </p:sp>
      <p:sp>
        <p:nvSpPr>
          <p:cNvPr id="7" name="TextBox 6"/>
          <p:cNvSpPr txBox="1"/>
          <p:nvPr/>
        </p:nvSpPr>
        <p:spPr>
          <a:xfrm>
            <a:off x="6514788" y="4296478"/>
            <a:ext cx="1585627" cy="461665"/>
          </a:xfrm>
          <a:prstGeom prst="rect">
            <a:avLst/>
          </a:prstGeom>
          <a:noFill/>
        </p:spPr>
        <p:txBody>
          <a:bodyPr wrap="none" rtlCol="0">
            <a:spAutoFit/>
          </a:bodyPr>
          <a:lstStyle/>
          <a:p>
            <a:r>
              <a:rPr lang="en-US" altLang="ko-KR" sz="2400" b="1" dirty="0"/>
              <a:t>Arguments</a:t>
            </a:r>
            <a:endParaRPr lang="ko-KR" altLang="en-US" sz="2400" b="1" dirty="0"/>
          </a:p>
        </p:txBody>
      </p:sp>
      <p:cxnSp>
        <p:nvCxnSpPr>
          <p:cNvPr id="8" name="직선 화살표 연결선 7"/>
          <p:cNvCxnSpPr>
            <a:cxnSpLocks/>
            <a:stCxn id="6" idx="0"/>
          </p:cNvCxnSpPr>
          <p:nvPr/>
        </p:nvCxnSpPr>
        <p:spPr>
          <a:xfrm flipH="1" flipV="1">
            <a:off x="4101196" y="3348788"/>
            <a:ext cx="601202" cy="94769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a:stCxn id="7" idx="0"/>
          </p:cNvCxnSpPr>
          <p:nvPr/>
        </p:nvCxnSpPr>
        <p:spPr>
          <a:xfrm flipH="1" flipV="1">
            <a:off x="6131624" y="3320305"/>
            <a:ext cx="1175978" cy="976173"/>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56C9F8B0-6C72-4954-9845-FFFCA733AD30}"/>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Linux Command</a:t>
            </a:r>
          </a:p>
        </p:txBody>
      </p:sp>
    </p:spTree>
    <p:extLst>
      <p:ext uri="{BB962C8B-B14F-4D97-AF65-F5344CB8AC3E}">
        <p14:creationId xmlns:p14="http://schemas.microsoft.com/office/powerpoint/2010/main" val="2540256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4260216" y="1039186"/>
            <a:ext cx="2133982" cy="351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Courier New" panose="02070309020205020404" pitchFamily="49" charset="0"/>
                <a:cs typeface="Courier New" panose="02070309020205020404" pitchFamily="49" charset="0"/>
              </a:rPr>
              <a:t>ls -l /home</a:t>
            </a:r>
            <a:endParaRPr lang="ko-KR" altLang="en-US" sz="2000" dirty="0">
              <a:latin typeface="Courier New" panose="02070309020205020404" pitchFamily="49" charset="0"/>
              <a:cs typeface="Courier New" panose="02070309020205020404" pitchFamily="49" charset="0"/>
            </a:endParaRPr>
          </a:p>
        </p:txBody>
      </p:sp>
      <p:sp>
        <p:nvSpPr>
          <p:cNvPr id="50" name="TextBox 49"/>
          <p:cNvSpPr txBox="1"/>
          <p:nvPr/>
        </p:nvSpPr>
        <p:spPr>
          <a:xfrm>
            <a:off x="5175543" y="1606830"/>
            <a:ext cx="1827873" cy="369332"/>
          </a:xfrm>
          <a:prstGeom prst="rect">
            <a:avLst/>
          </a:prstGeom>
          <a:noFill/>
        </p:spPr>
        <p:txBody>
          <a:bodyPr wrap="none" rtlCol="0">
            <a:spAutoFit/>
          </a:bodyPr>
          <a:lstStyle/>
          <a:p>
            <a:r>
              <a:rPr lang="en-US" altLang="ko-KR" b="1" dirty="0"/>
              <a:t>Special Character</a:t>
            </a:r>
            <a:endParaRPr lang="ko-KR" altLang="en-US" b="1" dirty="0"/>
          </a:p>
        </p:txBody>
      </p:sp>
      <p:cxnSp>
        <p:nvCxnSpPr>
          <p:cNvPr id="12" name="직선 화살표 연결선 11"/>
          <p:cNvCxnSpPr/>
          <p:nvPr/>
        </p:nvCxnSpPr>
        <p:spPr>
          <a:xfrm flipV="1">
            <a:off x="5453449" y="1324549"/>
            <a:ext cx="0" cy="23571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표 16"/>
          <p:cNvGraphicFramePr>
            <a:graphicFrameLocks noGrp="1"/>
          </p:cNvGraphicFramePr>
          <p:nvPr/>
        </p:nvGraphicFramePr>
        <p:xfrm>
          <a:off x="886493" y="2084802"/>
          <a:ext cx="6934200" cy="1773555"/>
        </p:xfrm>
        <a:graphic>
          <a:graphicData uri="http://schemas.openxmlformats.org/drawingml/2006/table">
            <a:tbl>
              <a:tblPr/>
              <a:tblGrid>
                <a:gridCol w="1370674">
                  <a:extLst>
                    <a:ext uri="{9D8B030D-6E8A-4147-A177-3AD203B41FA5}">
                      <a16:colId xmlns:a16="http://schemas.microsoft.com/office/drawing/2014/main" val="20000"/>
                    </a:ext>
                  </a:extLst>
                </a:gridCol>
                <a:gridCol w="5563526">
                  <a:extLst>
                    <a:ext uri="{9D8B030D-6E8A-4147-A177-3AD203B41FA5}">
                      <a16:colId xmlns:a16="http://schemas.microsoft.com/office/drawing/2014/main" val="20001"/>
                    </a:ext>
                  </a:extLst>
                </a:gridCol>
              </a:tblGrid>
              <a:tr h="209550">
                <a:tc>
                  <a:txBody>
                    <a:bodyPr/>
                    <a:lstStyle/>
                    <a:p>
                      <a:pPr algn="ctr" fontAlgn="ctr"/>
                      <a:r>
                        <a:rPr lang="en-US" sz="1600" kern="1200" dirty="0">
                          <a:solidFill>
                            <a:schemeClr val="bg1"/>
                          </a:solidFill>
                          <a:latin typeface="+mj-ea"/>
                          <a:ea typeface="+mj-ea"/>
                          <a:cs typeface="+mn-cs"/>
                        </a:rPr>
                        <a:t>Characters</a:t>
                      </a:r>
                    </a:p>
                  </a:txBody>
                  <a:tcPr marL="9525" marR="9525" marT="9525" marB="0" anchor="ctr">
                    <a:lnL>
                      <a:noFill/>
                    </a:lnL>
                    <a:lnR>
                      <a:noFill/>
                    </a:lnR>
                    <a:lnT>
                      <a:noFill/>
                    </a:lnT>
                    <a:lnB>
                      <a:noFill/>
                    </a:lnB>
                    <a:solidFill>
                      <a:srgbClr val="000000"/>
                    </a:solidFill>
                  </a:tcPr>
                </a:tc>
                <a:tc>
                  <a:txBody>
                    <a:bodyPr/>
                    <a:lstStyle/>
                    <a:p>
                      <a:pPr algn="ctr" fontAlgn="ctr"/>
                      <a:r>
                        <a:rPr lang="en-US" sz="1600" kern="1200" dirty="0">
                          <a:solidFill>
                            <a:schemeClr val="bg1"/>
                          </a:solidFill>
                          <a:latin typeface="+mj-ea"/>
                          <a:ea typeface="+mj-ea"/>
                          <a:cs typeface="+mn-cs"/>
                        </a:rPr>
                        <a:t>Description</a:t>
                      </a:r>
                    </a:p>
                  </a:txBody>
                  <a:tcPr marL="9525" marR="9525" marT="9525" marB="0" anchor="ctr">
                    <a:lnL>
                      <a:noFill/>
                    </a:lnL>
                    <a:lnR>
                      <a:noFill/>
                    </a:lnR>
                    <a:lnT>
                      <a:noFill/>
                    </a:lnT>
                    <a:lnB>
                      <a:noFill/>
                    </a:lnB>
                    <a:solidFill>
                      <a:srgbClr val="000000"/>
                    </a:solidFill>
                  </a:tcPr>
                </a:tc>
                <a:extLst>
                  <a:ext uri="{0D108BD9-81ED-4DB2-BD59-A6C34878D82A}">
                    <a16:rowId xmlns:a16="http://schemas.microsoft.com/office/drawing/2014/main" val="10000"/>
                  </a:ext>
                </a:extLst>
              </a:tr>
              <a:tr h="209550">
                <a:tc>
                  <a:txBody>
                    <a:bodyPr/>
                    <a:lstStyle/>
                    <a:p>
                      <a:pPr algn="ctr" fontAlgn="ctr"/>
                      <a:r>
                        <a:rPr lang="en-US" altLang="ko-KR" sz="16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600" kern="1200" dirty="0">
                          <a:solidFill>
                            <a:schemeClr val="tx1"/>
                          </a:solidFill>
                          <a:latin typeface="+mj-ea"/>
                          <a:ea typeface="+mj-ea"/>
                          <a:cs typeface="+mn-cs"/>
                        </a:rPr>
                        <a:t>Directory separator</a:t>
                      </a:r>
                    </a:p>
                  </a:txBody>
                  <a:tcPr marL="9525" marR="9525" marT="9525" marB="0" anchor="ctr">
                    <a:lnL>
                      <a:noFill/>
                    </a:lnL>
                    <a:lnR>
                      <a:noFill/>
                    </a:lnR>
                    <a:lnT>
                      <a:noFill/>
                    </a:lnT>
                    <a:lnB>
                      <a:noFill/>
                    </a:lnB>
                  </a:tcPr>
                </a:tc>
                <a:extLst>
                  <a:ext uri="{0D108BD9-81ED-4DB2-BD59-A6C34878D82A}">
                    <a16:rowId xmlns:a16="http://schemas.microsoft.com/office/drawing/2014/main" val="10001"/>
                  </a:ext>
                </a:extLst>
              </a:tr>
              <a:tr h="209550">
                <a:tc>
                  <a:txBody>
                    <a:bodyPr/>
                    <a:lstStyle/>
                    <a:p>
                      <a:pPr algn="ctr" fontAlgn="ctr"/>
                      <a:r>
                        <a:rPr lang="en-US" altLang="ko-KR" sz="16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600" kern="1200" dirty="0">
                          <a:solidFill>
                            <a:schemeClr val="tx1"/>
                          </a:solidFill>
                          <a:latin typeface="+mj-ea"/>
                          <a:ea typeface="+mj-ea"/>
                          <a:cs typeface="+mn-cs"/>
                        </a:rPr>
                        <a:t>Current directory indicator</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209550">
                <a:tc>
                  <a:txBody>
                    <a:bodyPr/>
                    <a:lstStyle/>
                    <a:p>
                      <a:pPr algn="ctr" fontAlgn="ctr"/>
                      <a:r>
                        <a:rPr lang="en-US" altLang="ko-KR" sz="16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600" kern="1200" dirty="0">
                          <a:solidFill>
                            <a:schemeClr val="tx1"/>
                          </a:solidFill>
                          <a:latin typeface="+mj-ea"/>
                          <a:ea typeface="+mj-ea"/>
                          <a:cs typeface="+mn-cs"/>
                        </a:rPr>
                        <a:t>Parent directory indicator</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209550">
                <a:tc>
                  <a:txBody>
                    <a:bodyPr/>
                    <a:lstStyle/>
                    <a:p>
                      <a:pPr algn="ctr" fontAlgn="ctr"/>
                      <a:r>
                        <a:rPr lang="en-US" altLang="ko-KR" sz="16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600" kern="1200" dirty="0">
                          <a:solidFill>
                            <a:schemeClr val="tx1"/>
                          </a:solidFill>
                          <a:latin typeface="+mj-ea"/>
                          <a:ea typeface="+mj-ea"/>
                          <a:cs typeface="+mn-cs"/>
                        </a:rPr>
                        <a:t>User home directory indicator</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209550">
                <a:tc>
                  <a:txBody>
                    <a:bodyPr/>
                    <a:lstStyle/>
                    <a:p>
                      <a:pPr algn="ctr" fontAlgn="ctr"/>
                      <a:r>
                        <a:rPr lang="en-US" altLang="ko-KR" sz="1600" kern="1200" dirty="0">
                          <a:solidFill>
                            <a:schemeClr val="tx1"/>
                          </a:solidFill>
                          <a:latin typeface="+mj-ea"/>
                          <a:ea typeface="+mj-ea"/>
                          <a:cs typeface="+mn-cs"/>
                        </a:rPr>
                        <a:t>&gt;, &lt;</a:t>
                      </a:r>
                    </a:p>
                  </a:txBody>
                  <a:tcPr marL="9525" marR="9525" marT="9525" marB="0" anchor="ctr">
                    <a:lnL>
                      <a:noFill/>
                    </a:lnL>
                    <a:lnR>
                      <a:noFill/>
                    </a:lnR>
                    <a:lnT>
                      <a:noFill/>
                    </a:lnT>
                    <a:lnB>
                      <a:noFill/>
                    </a:lnB>
                  </a:tcPr>
                </a:tc>
                <a:tc>
                  <a:txBody>
                    <a:bodyPr/>
                    <a:lstStyle/>
                    <a:p>
                      <a:pPr algn="l" fontAlgn="ctr"/>
                      <a:r>
                        <a:rPr lang="en-US" sz="1600" kern="1200" dirty="0">
                          <a:solidFill>
                            <a:schemeClr val="tx1"/>
                          </a:solidFill>
                          <a:latin typeface="+mj-ea"/>
                          <a:ea typeface="+mj-ea"/>
                          <a:cs typeface="+mn-cs"/>
                        </a:rPr>
                        <a:t>Redirection</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209550">
                <a:tc>
                  <a:txBody>
                    <a:bodyPr/>
                    <a:lstStyle/>
                    <a:p>
                      <a:pPr algn="ctr" fontAlgn="ctr"/>
                      <a:r>
                        <a:rPr lang="en-US" altLang="ko-KR" sz="16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sz="1600" kern="1200" dirty="0">
                          <a:solidFill>
                            <a:schemeClr val="tx1"/>
                          </a:solidFill>
                          <a:latin typeface="+mj-ea"/>
                          <a:ea typeface="+mj-ea"/>
                          <a:cs typeface="+mn-cs"/>
                        </a:rPr>
                        <a:t>Pipe</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bl>
          </a:graphicData>
        </a:graphic>
      </p:graphicFrame>
      <p:pic>
        <p:nvPicPr>
          <p:cNvPr id="2050" name="Picture 2" descr="http://images.techhive.com/images/article/2013/10/kanex-multi-sync-keyboard-layout-100056591-ori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98" t="21891" r="1990" b="22680"/>
          <a:stretch/>
        </p:blipFill>
        <p:spPr bwMode="auto">
          <a:xfrm>
            <a:off x="593290" y="4121075"/>
            <a:ext cx="8072537" cy="2316676"/>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p:cNvSpPr/>
          <p:nvPr/>
        </p:nvSpPr>
        <p:spPr>
          <a:xfrm>
            <a:off x="5395784" y="4874587"/>
            <a:ext cx="568411" cy="292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78671CAB-9259-482A-85A9-CED854E4C35B}"/>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Special Characters</a:t>
            </a:r>
          </a:p>
        </p:txBody>
      </p:sp>
    </p:spTree>
    <p:extLst>
      <p:ext uri="{BB962C8B-B14F-4D97-AF65-F5344CB8AC3E}">
        <p14:creationId xmlns:p14="http://schemas.microsoft.com/office/powerpoint/2010/main" val="3882741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06D3279-127E-4029-AB88-06EFAE40432B}"/>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a:t>
            </a:r>
            <a:endParaRPr lang="ko-KR" altLang="en-US" sz="2800" b="1" dirty="0">
              <a:solidFill>
                <a:srgbClr val="002060"/>
              </a:solidFill>
              <a:latin typeface="+mj-ea"/>
            </a:endParaRPr>
          </a:p>
        </p:txBody>
      </p:sp>
      <p:sp>
        <p:nvSpPr>
          <p:cNvPr id="3" name="TextBox 2">
            <a:extLst>
              <a:ext uri="{FF2B5EF4-FFF2-40B4-BE49-F238E27FC236}">
                <a16:creationId xmlns:a16="http://schemas.microsoft.com/office/drawing/2014/main" id="{64362B73-F17F-4A50-8193-5498BA0C1272}"/>
              </a:ext>
            </a:extLst>
          </p:cNvPr>
          <p:cNvSpPr txBox="1"/>
          <p:nvPr/>
        </p:nvSpPr>
        <p:spPr>
          <a:xfrm>
            <a:off x="83669" y="690717"/>
            <a:ext cx="8916569" cy="872034"/>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pwd : “</a:t>
            </a:r>
            <a:r>
              <a:rPr lang="en-US" altLang="ko-KR" b="0" dirty="0"/>
              <a:t>pwd” command gives us the absolute path of current directory.</a:t>
            </a:r>
          </a:p>
          <a:p>
            <a:r>
              <a:rPr lang="en-US" altLang="ko-KR" dirty="0"/>
              <a:t>ls</a:t>
            </a:r>
            <a:r>
              <a:rPr lang="en-US" altLang="ko-KR" b="0" dirty="0"/>
              <a:t> : “ls” command is used to know what files are in your directory.</a:t>
            </a:r>
          </a:p>
        </p:txBody>
      </p:sp>
      <p:sp>
        <p:nvSpPr>
          <p:cNvPr id="5" name="TextBox 4">
            <a:extLst>
              <a:ext uri="{FF2B5EF4-FFF2-40B4-BE49-F238E27FC236}">
                <a16:creationId xmlns:a16="http://schemas.microsoft.com/office/drawing/2014/main" id="{E17E636E-7681-4A3E-B026-E86A9ADE71B6}"/>
              </a:ext>
            </a:extLst>
          </p:cNvPr>
          <p:cNvSpPr txBox="1"/>
          <p:nvPr/>
        </p:nvSpPr>
        <p:spPr>
          <a:xfrm>
            <a:off x="83669" y="4063985"/>
            <a:ext cx="8916569" cy="458908"/>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lvl="0"/>
            <a:r>
              <a:rPr lang="en-US" altLang="ko-KR" dirty="0">
                <a:solidFill>
                  <a:prstClr val="black"/>
                </a:solidFill>
                <a:latin typeface="맑은 고딕" panose="020B0503020000020004" pitchFamily="50" charset="-127"/>
              </a:rPr>
              <a:t>ll = ls –l (alias)</a:t>
            </a:r>
          </a:p>
        </p:txBody>
      </p:sp>
      <p:graphicFrame>
        <p:nvGraphicFramePr>
          <p:cNvPr id="6" name="표 5">
            <a:extLst>
              <a:ext uri="{FF2B5EF4-FFF2-40B4-BE49-F238E27FC236}">
                <a16:creationId xmlns:a16="http://schemas.microsoft.com/office/drawing/2014/main" id="{D038CAC9-B4FD-4711-97D9-4C7C69A74195}"/>
              </a:ext>
            </a:extLst>
          </p:cNvPr>
          <p:cNvGraphicFramePr>
            <a:graphicFrameLocks noGrp="1"/>
          </p:cNvGraphicFramePr>
          <p:nvPr/>
        </p:nvGraphicFramePr>
        <p:xfrm>
          <a:off x="214200" y="1792853"/>
          <a:ext cx="8715600" cy="185788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145440">
                <a:tc>
                  <a:txBody>
                    <a:bodyPr/>
                    <a:lstStyle/>
                    <a:p>
                      <a:pPr fontAlgn="t"/>
                      <a:r>
                        <a:rPr lang="en-US" altLang="ko-KR" sz="1200" b="0" i="0" dirty="0">
                          <a:effectLst/>
                          <a:latin typeface="inherit"/>
                        </a:rPr>
                        <a:t>-a</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show all files including hidden files.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145440">
                <a:tc>
                  <a:txBody>
                    <a:bodyPr/>
                    <a:lstStyle/>
                    <a:p>
                      <a:pPr fontAlgn="t"/>
                      <a:r>
                        <a:rPr lang="en-US" altLang="ko-KR" sz="1200" b="0" i="0" dirty="0">
                          <a:effectLst/>
                          <a:latin typeface="inherit"/>
                        </a:rPr>
                        <a:t>-l</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altLang="ko-KR" sz="1200" b="0" i="0" u="none" strike="noStrike" dirty="0">
                          <a:solidFill>
                            <a:srgbClr val="000000"/>
                          </a:solidFill>
                          <a:effectLst/>
                          <a:latin typeface="맑은 고딕" panose="020B0503020000020004" pitchFamily="50" charset="-127"/>
                          <a:ea typeface="+mn-ea"/>
                        </a:rPr>
                        <a:t>show</a:t>
                      </a:r>
                      <a:r>
                        <a:rPr lang="ko-KR" altLang="en-US" sz="1200" b="0" i="0" u="none" strike="noStrike" dirty="0">
                          <a:solidFill>
                            <a:srgbClr val="000000"/>
                          </a:solidFill>
                          <a:effectLst/>
                          <a:latin typeface="맑은 고딕" panose="020B0503020000020004" pitchFamily="50" charset="-127"/>
                          <a:ea typeface="+mn-ea"/>
                        </a:rPr>
                        <a:t> </a:t>
                      </a:r>
                      <a:r>
                        <a:rPr lang="en-US" altLang="ko-KR" sz="1200" b="0" i="0" u="none" strike="noStrike" dirty="0">
                          <a:solidFill>
                            <a:srgbClr val="000000"/>
                          </a:solidFill>
                          <a:effectLst/>
                          <a:latin typeface="맑은 고딕" panose="020B0503020000020004" pitchFamily="50" charset="-127"/>
                          <a:ea typeface="+mn-ea"/>
                        </a:rPr>
                        <a:t>detail</a:t>
                      </a:r>
                      <a:r>
                        <a:rPr lang="ko-KR" altLang="en-US" sz="1200" b="0" i="0" u="none" strike="noStrike" dirty="0">
                          <a:solidFill>
                            <a:srgbClr val="000000"/>
                          </a:solidFill>
                          <a:effectLst/>
                          <a:latin typeface="맑은 고딕" panose="020B0503020000020004" pitchFamily="50" charset="-127"/>
                          <a:ea typeface="+mn-ea"/>
                        </a:rPr>
                        <a:t> </a:t>
                      </a:r>
                      <a:r>
                        <a:rPr lang="en-US" altLang="ko-KR" sz="1200" b="0" i="0" u="none" strike="noStrike" dirty="0">
                          <a:solidFill>
                            <a:srgbClr val="000000"/>
                          </a:solidFill>
                          <a:effectLst/>
                          <a:latin typeface="맑은 고딕" panose="020B0503020000020004" pitchFamily="50" charset="-127"/>
                          <a:ea typeface="+mn-ea"/>
                        </a:rPr>
                        <a:t>information</a:t>
                      </a:r>
                      <a:r>
                        <a:rPr lang="ko-KR" altLang="en-US" sz="1200" b="0" i="0" u="none" strike="noStrike" dirty="0">
                          <a:solidFill>
                            <a:srgbClr val="000000"/>
                          </a:solidFill>
                          <a:effectLst/>
                          <a:latin typeface="맑은 고딕" panose="020B0503020000020004" pitchFamily="50" charset="-127"/>
                          <a:ea typeface="+mn-ea"/>
                        </a:rPr>
                        <a:t> </a:t>
                      </a:r>
                      <a:r>
                        <a:rPr lang="en-US" altLang="ko-KR" sz="1200" b="0" i="0" u="none" strike="noStrike" dirty="0">
                          <a:solidFill>
                            <a:srgbClr val="000000"/>
                          </a:solidFill>
                          <a:effectLst/>
                          <a:latin typeface="맑은 고딕" panose="020B0503020000020004" pitchFamily="50" charset="-127"/>
                          <a:ea typeface="+mn-ea"/>
                        </a:rPr>
                        <a:t>of files.</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189031"/>
                  </a:ext>
                </a:extLst>
              </a:tr>
              <a:tr h="241123">
                <a:tc>
                  <a:txBody>
                    <a:bodyPr/>
                    <a:lstStyle/>
                    <a:p>
                      <a:pPr fontAlgn="t"/>
                      <a:r>
                        <a:rPr lang="en-US" sz="1200" b="0" i="0" dirty="0">
                          <a:effectLst/>
                          <a:latin typeface="inherit"/>
                        </a:rPr>
                        <a:t>-k</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1200" b="0" i="0" u="none" strike="noStrike" dirty="0">
                          <a:solidFill>
                            <a:srgbClr val="000000"/>
                          </a:solidFill>
                          <a:effectLst/>
                          <a:latin typeface="맑은 고딕" panose="020B0503020000020004" pitchFamily="50" charset="-127"/>
                          <a:ea typeface="+mn-ea"/>
                        </a:rPr>
                        <a:t>show file size in kilobyte.</a:t>
                      </a:r>
                      <a:endParaRPr lang="ko-KR" altLang="en-US" sz="1200" b="0" i="0" u="none" strike="noStrike" dirty="0">
                        <a:solidFill>
                          <a:srgbClr val="000000"/>
                        </a:solidFill>
                        <a:effectLst/>
                        <a:latin typeface="맑은 고딕" panose="020B0503020000020004" pitchFamily="50" charset="-127"/>
                        <a:ea typeface="+mn-ea"/>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145440">
                <a:tc>
                  <a:txBody>
                    <a:bodyPr/>
                    <a:lstStyle/>
                    <a:p>
                      <a:pPr fontAlgn="t"/>
                      <a:r>
                        <a:rPr lang="en-US" sz="1200" b="0" i="0" dirty="0">
                          <a:effectLst/>
                          <a:latin typeface="inherit"/>
                        </a:rPr>
                        <a:t>-h</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1200" b="0" i="0" u="none" strike="noStrike" dirty="0">
                          <a:solidFill>
                            <a:srgbClr val="000000"/>
                          </a:solidFill>
                          <a:effectLst/>
                          <a:latin typeface="맑은 고딕" panose="020B0503020000020004" pitchFamily="50" charset="-127"/>
                          <a:ea typeface="+mn-ea"/>
                        </a:rPr>
                        <a:t>show file with human-readable file size.</a:t>
                      </a:r>
                      <a:endParaRPr lang="ko-KR" altLang="en-US" sz="1200" b="0" i="0" u="none" strike="noStrike" dirty="0">
                        <a:solidFill>
                          <a:srgbClr val="000000"/>
                        </a:solidFill>
                        <a:effectLst/>
                        <a:latin typeface="맑은 고딕" panose="020B0503020000020004" pitchFamily="50" charset="-127"/>
                        <a:ea typeface="+mn-ea"/>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207395"/>
                  </a:ext>
                </a:extLst>
              </a:tr>
              <a:tr h="145440">
                <a:tc>
                  <a:txBody>
                    <a:bodyPr/>
                    <a:lstStyle/>
                    <a:p>
                      <a:pPr fontAlgn="t"/>
                      <a:r>
                        <a:rPr lang="en-US" sz="1200" b="0" i="0" dirty="0">
                          <a:effectLst/>
                          <a:latin typeface="inherit"/>
                        </a:rPr>
                        <a:t>-R</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u="none" strike="noStrike" dirty="0">
                          <a:solidFill>
                            <a:schemeClr val="tx1"/>
                          </a:solidFill>
                          <a:effectLst/>
                          <a:latin typeface="inherit"/>
                        </a:rPr>
                        <a:t>list subdirectories recursively</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bl>
          </a:graphicData>
        </a:graphic>
      </p:graphicFrame>
    </p:spTree>
    <p:extLst>
      <p:ext uri="{BB962C8B-B14F-4D97-AF65-F5344CB8AC3E}">
        <p14:creationId xmlns:p14="http://schemas.microsoft.com/office/powerpoint/2010/main" val="2380068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68F402-DA82-C23E-CDC2-58ED3E3B113E}"/>
              </a:ext>
            </a:extLst>
          </p:cNvPr>
          <p:cNvSpPr txBox="1"/>
          <p:nvPr/>
        </p:nvSpPr>
        <p:spPr>
          <a:xfrm>
            <a:off x="113715" y="671667"/>
            <a:ext cx="8916569" cy="1874872"/>
          </a:xfrm>
          <a:prstGeom prst="rect">
            <a:avLst/>
          </a:prstGeom>
          <a:noFill/>
          <a:ln>
            <a:noFill/>
          </a:ln>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cd</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cd [directory name] : </a:t>
            </a:r>
            <a:r>
              <a:rPr lang="en-US" altLang="ko-KR" sz="1600" dirty="0">
                <a:latin typeface="Arial" panose="020B0604020202020204" pitchFamily="34" charset="0"/>
                <a:cs typeface="Arial" panose="020B0604020202020204" pitchFamily="34" charset="0"/>
              </a:rPr>
              <a:t>move specified directory.</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cd [..] : </a:t>
            </a:r>
            <a:r>
              <a:rPr lang="en-US" altLang="ko-KR" sz="1600" dirty="0">
                <a:latin typeface="Arial" panose="020B0604020202020204" pitchFamily="34" charset="0"/>
                <a:cs typeface="Arial" panose="020B0604020202020204" pitchFamily="34" charset="0"/>
              </a:rPr>
              <a:t>move parent directory.</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cd : </a:t>
            </a:r>
            <a:r>
              <a:rPr lang="en-US" altLang="ko-KR" sz="1600" dirty="0">
                <a:latin typeface="Arial" panose="020B0604020202020204" pitchFamily="34" charset="0"/>
                <a:cs typeface="Arial" panose="020B0604020202020204" pitchFamily="34" charset="0"/>
              </a:rPr>
              <a:t>move user home directory.</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cd ~ :</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cd - :</a:t>
            </a:r>
            <a:endParaRPr lang="en-US" altLang="ko-KR" sz="1600" dirty="0">
              <a:latin typeface="Arial" panose="020B0604020202020204" pitchFamily="34" charset="0"/>
              <a:cs typeface="Arial" panose="020B0604020202020204" pitchFamily="34" charset="0"/>
            </a:endParaRPr>
          </a:p>
        </p:txBody>
      </p:sp>
      <p:pic>
        <p:nvPicPr>
          <p:cNvPr id="2" name="그림 1">
            <a:extLst>
              <a:ext uri="{FF2B5EF4-FFF2-40B4-BE49-F238E27FC236}">
                <a16:creationId xmlns:a16="http://schemas.microsoft.com/office/drawing/2014/main" id="{61D6A39E-4604-BC6E-FB7A-D61CC75EEE80}"/>
              </a:ext>
            </a:extLst>
          </p:cNvPr>
          <p:cNvPicPr>
            <a:picLocks noChangeAspect="1"/>
          </p:cNvPicPr>
          <p:nvPr/>
        </p:nvPicPr>
        <p:blipFill>
          <a:blip r:embed="rId2"/>
          <a:stretch>
            <a:fillRect/>
          </a:stretch>
        </p:blipFill>
        <p:spPr>
          <a:xfrm>
            <a:off x="279165" y="2484782"/>
            <a:ext cx="4916998" cy="2915894"/>
          </a:xfrm>
          <a:prstGeom prst="rect">
            <a:avLst/>
          </a:prstGeom>
        </p:spPr>
      </p:pic>
      <p:graphicFrame>
        <p:nvGraphicFramePr>
          <p:cNvPr id="3" name="표 2">
            <a:extLst>
              <a:ext uri="{FF2B5EF4-FFF2-40B4-BE49-F238E27FC236}">
                <a16:creationId xmlns:a16="http://schemas.microsoft.com/office/drawing/2014/main" id="{5541AA3F-3605-6BF5-FFFD-2C45D6C8ECBB}"/>
              </a:ext>
            </a:extLst>
          </p:cNvPr>
          <p:cNvGraphicFramePr>
            <a:graphicFrameLocks noGrp="1"/>
          </p:cNvGraphicFramePr>
          <p:nvPr>
            <p:extLst>
              <p:ext uri="{D42A27DB-BD31-4B8C-83A1-F6EECF244321}">
                <p14:modId xmlns:p14="http://schemas.microsoft.com/office/powerpoint/2010/main" val="1059171310"/>
              </p:ext>
            </p:extLst>
          </p:nvPr>
        </p:nvGraphicFramePr>
        <p:xfrm>
          <a:off x="342899" y="5557839"/>
          <a:ext cx="4229100" cy="1114425"/>
        </p:xfrm>
        <a:graphic>
          <a:graphicData uri="http://schemas.openxmlformats.org/drawingml/2006/table">
            <a:tbl>
              <a:tblPr/>
              <a:tblGrid>
                <a:gridCol w="913351">
                  <a:extLst>
                    <a:ext uri="{9D8B030D-6E8A-4147-A177-3AD203B41FA5}">
                      <a16:colId xmlns:a16="http://schemas.microsoft.com/office/drawing/2014/main" val="710574062"/>
                    </a:ext>
                  </a:extLst>
                </a:gridCol>
                <a:gridCol w="3315749">
                  <a:extLst>
                    <a:ext uri="{9D8B030D-6E8A-4147-A177-3AD203B41FA5}">
                      <a16:colId xmlns:a16="http://schemas.microsoft.com/office/drawing/2014/main" val="3710433649"/>
                    </a:ext>
                  </a:extLst>
                </a:gridCol>
              </a:tblGrid>
              <a:tr h="157162">
                <a:tc>
                  <a:txBody>
                    <a:bodyPr/>
                    <a:lstStyle/>
                    <a:p>
                      <a:pPr algn="ctr" fontAlgn="ctr"/>
                      <a:r>
                        <a:rPr lang="en-US" sz="1400" kern="1200" dirty="0">
                          <a:solidFill>
                            <a:schemeClr val="bg1"/>
                          </a:solidFill>
                          <a:latin typeface="+mj-ea"/>
                          <a:ea typeface="+mj-ea"/>
                          <a:cs typeface="+mn-cs"/>
                        </a:rPr>
                        <a:t>Characters</a:t>
                      </a:r>
                    </a:p>
                  </a:txBody>
                  <a:tcPr marL="9525" marR="9525" marT="9525" marB="0" anchor="ctr">
                    <a:lnL>
                      <a:noFill/>
                    </a:lnL>
                    <a:lnR>
                      <a:noFill/>
                    </a:lnR>
                    <a:lnT>
                      <a:noFill/>
                    </a:lnT>
                    <a:lnB>
                      <a:noFill/>
                    </a:lnB>
                    <a:solidFill>
                      <a:srgbClr val="000000"/>
                    </a:solidFill>
                  </a:tcPr>
                </a:tc>
                <a:tc>
                  <a:txBody>
                    <a:bodyPr/>
                    <a:lstStyle/>
                    <a:p>
                      <a:pPr algn="ctr" fontAlgn="ctr"/>
                      <a:r>
                        <a:rPr lang="en-US" sz="1400" kern="1200" dirty="0">
                          <a:solidFill>
                            <a:schemeClr val="bg1"/>
                          </a:solidFill>
                          <a:latin typeface="+mj-ea"/>
                          <a:ea typeface="+mj-ea"/>
                          <a:cs typeface="+mn-cs"/>
                        </a:rPr>
                        <a:t>Description</a:t>
                      </a:r>
                    </a:p>
                  </a:txBody>
                  <a:tcPr marL="9525" marR="9525" marT="9525" marB="0" anchor="ctr">
                    <a:lnL>
                      <a:noFill/>
                    </a:lnL>
                    <a:lnR>
                      <a:noFill/>
                    </a:lnR>
                    <a:lnT>
                      <a:noFill/>
                    </a:lnT>
                    <a:lnB>
                      <a:noFill/>
                    </a:lnB>
                    <a:solidFill>
                      <a:srgbClr val="000000"/>
                    </a:solidFill>
                  </a:tcPr>
                </a:tc>
                <a:extLst>
                  <a:ext uri="{0D108BD9-81ED-4DB2-BD59-A6C34878D82A}">
                    <a16:rowId xmlns:a16="http://schemas.microsoft.com/office/drawing/2014/main" val="2972286025"/>
                  </a:ext>
                </a:extLst>
              </a:tr>
              <a:tr h="157162">
                <a:tc>
                  <a:txBody>
                    <a:bodyPr/>
                    <a:lstStyle/>
                    <a:p>
                      <a:pPr algn="ctr" fontAlgn="ctr"/>
                      <a:r>
                        <a:rPr lang="en-US" altLang="ko-KR" sz="14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400" kern="1200" dirty="0">
                          <a:solidFill>
                            <a:schemeClr val="tx1"/>
                          </a:solidFill>
                          <a:latin typeface="+mj-ea"/>
                          <a:ea typeface="+mj-ea"/>
                          <a:cs typeface="+mn-cs"/>
                        </a:rPr>
                        <a:t>Directory separator</a:t>
                      </a:r>
                    </a:p>
                  </a:txBody>
                  <a:tcPr marL="9525" marR="9525" marT="9525" marB="0" anchor="ctr">
                    <a:lnL>
                      <a:noFill/>
                    </a:lnL>
                    <a:lnR>
                      <a:noFill/>
                    </a:lnR>
                    <a:lnT>
                      <a:noFill/>
                    </a:lnT>
                    <a:lnB>
                      <a:noFill/>
                    </a:lnB>
                  </a:tcPr>
                </a:tc>
                <a:extLst>
                  <a:ext uri="{0D108BD9-81ED-4DB2-BD59-A6C34878D82A}">
                    <a16:rowId xmlns:a16="http://schemas.microsoft.com/office/drawing/2014/main" val="4055248295"/>
                  </a:ext>
                </a:extLst>
              </a:tr>
              <a:tr h="157162">
                <a:tc>
                  <a:txBody>
                    <a:bodyPr/>
                    <a:lstStyle/>
                    <a:p>
                      <a:pPr algn="ctr" fontAlgn="ctr"/>
                      <a:r>
                        <a:rPr lang="en-US" altLang="ko-KR" sz="14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400" kern="1200" dirty="0">
                          <a:solidFill>
                            <a:schemeClr val="tx1"/>
                          </a:solidFill>
                          <a:latin typeface="+mj-ea"/>
                          <a:ea typeface="+mj-ea"/>
                          <a:cs typeface="+mn-cs"/>
                        </a:rPr>
                        <a:t>Current directory indicator</a:t>
                      </a:r>
                    </a:p>
                  </a:txBody>
                  <a:tcPr marL="9525" marR="9525" marT="9525" marB="0" anchor="ctr">
                    <a:lnL>
                      <a:noFill/>
                    </a:lnL>
                    <a:lnR>
                      <a:noFill/>
                    </a:lnR>
                    <a:lnT>
                      <a:noFill/>
                    </a:lnT>
                    <a:lnB>
                      <a:noFill/>
                    </a:lnB>
                  </a:tcPr>
                </a:tc>
                <a:extLst>
                  <a:ext uri="{0D108BD9-81ED-4DB2-BD59-A6C34878D82A}">
                    <a16:rowId xmlns:a16="http://schemas.microsoft.com/office/drawing/2014/main" val="2252860427"/>
                  </a:ext>
                </a:extLst>
              </a:tr>
              <a:tr h="157162">
                <a:tc>
                  <a:txBody>
                    <a:bodyPr/>
                    <a:lstStyle/>
                    <a:p>
                      <a:pPr algn="ctr" fontAlgn="ctr"/>
                      <a:r>
                        <a:rPr lang="en-US" altLang="ko-KR" sz="14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400" kern="1200" dirty="0">
                          <a:solidFill>
                            <a:schemeClr val="tx1"/>
                          </a:solidFill>
                          <a:latin typeface="+mj-ea"/>
                          <a:ea typeface="+mj-ea"/>
                          <a:cs typeface="+mn-cs"/>
                        </a:rPr>
                        <a:t>Parent directory indicator</a:t>
                      </a:r>
                    </a:p>
                  </a:txBody>
                  <a:tcPr marL="9525" marR="9525" marT="9525" marB="0" anchor="ctr">
                    <a:lnL>
                      <a:noFill/>
                    </a:lnL>
                    <a:lnR>
                      <a:noFill/>
                    </a:lnR>
                    <a:lnT>
                      <a:noFill/>
                    </a:lnT>
                    <a:lnB>
                      <a:noFill/>
                    </a:lnB>
                  </a:tcPr>
                </a:tc>
                <a:extLst>
                  <a:ext uri="{0D108BD9-81ED-4DB2-BD59-A6C34878D82A}">
                    <a16:rowId xmlns:a16="http://schemas.microsoft.com/office/drawing/2014/main" val="1857947305"/>
                  </a:ext>
                </a:extLst>
              </a:tr>
              <a:tr h="157162">
                <a:tc>
                  <a:txBody>
                    <a:bodyPr/>
                    <a:lstStyle/>
                    <a:p>
                      <a:pPr algn="ctr" fontAlgn="ctr"/>
                      <a:r>
                        <a:rPr lang="en-US" altLang="ko-KR" sz="1400" kern="1200" dirty="0">
                          <a:solidFill>
                            <a:schemeClr val="tx1"/>
                          </a:solidFill>
                          <a:latin typeface="+mj-ea"/>
                          <a:ea typeface="+mj-ea"/>
                          <a:cs typeface="+mn-cs"/>
                        </a:rPr>
                        <a:t>~</a:t>
                      </a:r>
                    </a:p>
                  </a:txBody>
                  <a:tcPr marL="9525" marR="9525" marT="9525" marB="0" anchor="ctr">
                    <a:lnL>
                      <a:noFill/>
                    </a:lnL>
                    <a:lnR>
                      <a:noFill/>
                    </a:lnR>
                    <a:lnT>
                      <a:noFill/>
                    </a:lnT>
                    <a:lnB>
                      <a:noFill/>
                    </a:lnB>
                  </a:tcPr>
                </a:tc>
                <a:tc>
                  <a:txBody>
                    <a:bodyPr/>
                    <a:lstStyle/>
                    <a:p>
                      <a:pPr algn="l" fontAlgn="ctr"/>
                      <a:r>
                        <a:rPr lang="en-US" altLang="ko-KR" sz="1400" kern="1200" dirty="0">
                          <a:solidFill>
                            <a:schemeClr val="tx1"/>
                          </a:solidFill>
                          <a:latin typeface="+mj-ea"/>
                          <a:ea typeface="+mj-ea"/>
                          <a:cs typeface="+mn-cs"/>
                        </a:rPr>
                        <a:t>User home directory indicator</a:t>
                      </a:r>
                    </a:p>
                  </a:txBody>
                  <a:tcPr marL="9525" marR="9525" marT="9525" marB="0" anchor="ctr">
                    <a:lnL>
                      <a:noFill/>
                    </a:lnL>
                    <a:lnR>
                      <a:noFill/>
                    </a:lnR>
                    <a:lnT>
                      <a:noFill/>
                    </a:lnT>
                    <a:lnB>
                      <a:noFill/>
                    </a:lnB>
                  </a:tcPr>
                </a:tc>
                <a:extLst>
                  <a:ext uri="{0D108BD9-81ED-4DB2-BD59-A6C34878D82A}">
                    <a16:rowId xmlns:a16="http://schemas.microsoft.com/office/drawing/2014/main" val="2540737110"/>
                  </a:ext>
                </a:extLst>
              </a:tr>
            </a:tbl>
          </a:graphicData>
        </a:graphic>
      </p:graphicFrame>
      <p:sp>
        <p:nvSpPr>
          <p:cNvPr id="5" name="직사각형 4">
            <a:extLst>
              <a:ext uri="{FF2B5EF4-FFF2-40B4-BE49-F238E27FC236}">
                <a16:creationId xmlns:a16="http://schemas.microsoft.com/office/drawing/2014/main" id="{0163DC6B-D546-89BF-2571-7FBBED234B3F}"/>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changing directory</a:t>
            </a:r>
            <a:endParaRPr lang="ko-KR" altLang="en-US" sz="2800" b="1" dirty="0">
              <a:solidFill>
                <a:srgbClr val="002060"/>
              </a:solidFill>
              <a:latin typeface="+mj-ea"/>
            </a:endParaRPr>
          </a:p>
        </p:txBody>
      </p:sp>
    </p:spTree>
    <p:extLst>
      <p:ext uri="{BB962C8B-B14F-4D97-AF65-F5344CB8AC3E}">
        <p14:creationId xmlns:p14="http://schemas.microsoft.com/office/powerpoint/2010/main" val="180014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7D0245-05A8-AFB1-D0D8-2A169CD440FB}"/>
              </a:ext>
            </a:extLst>
          </p:cNvPr>
          <p:cNvSpPr txBox="1"/>
          <p:nvPr/>
        </p:nvSpPr>
        <p:spPr>
          <a:xfrm>
            <a:off x="83669" y="690717"/>
            <a:ext cx="8916569" cy="2770502"/>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touch : </a:t>
            </a:r>
            <a:r>
              <a:rPr lang="en-US" altLang="ko-KR" b="0" dirty="0"/>
              <a:t>create empty files or update the timestamps of existing files.</a:t>
            </a:r>
          </a:p>
          <a:p>
            <a:r>
              <a:rPr lang="en-US" altLang="ko-KR" dirty="0"/>
              <a:t>cp : </a:t>
            </a:r>
            <a:r>
              <a:rPr lang="en-US" altLang="ko-KR" b="0" dirty="0"/>
              <a:t>copy files. it takes two arguments. </a:t>
            </a:r>
          </a:p>
          <a:p>
            <a:pPr marL="742950" lvl="1" indent="-285750">
              <a:lnSpc>
                <a:spcPct val="15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cp [source] [destination]</a:t>
            </a:r>
          </a:p>
          <a:p>
            <a:pPr marL="742950" lvl="1" indent="-285750">
              <a:lnSpc>
                <a:spcPct val="15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cp [source.txt] [destination.txt] </a:t>
            </a:r>
            <a:r>
              <a:rPr lang="en-US" altLang="ko-KR" sz="1600" dirty="0">
                <a:latin typeface="Arial" panose="020B0604020202020204" pitchFamily="34" charset="0"/>
                <a:cs typeface="Arial" panose="020B0604020202020204" pitchFamily="34" charset="0"/>
              </a:rPr>
              <a:t>: copy source.txt to destination.txt</a:t>
            </a:r>
          </a:p>
          <a:p>
            <a:r>
              <a:rPr lang="en-US" altLang="ko-KR" dirty="0"/>
              <a:t>mv : </a:t>
            </a:r>
            <a:r>
              <a:rPr lang="en-US" altLang="ko-KR" b="0" dirty="0"/>
              <a:t>move files and rename files.</a:t>
            </a:r>
          </a:p>
          <a:p>
            <a:pPr marL="742950" lvl="1" indent="-285750">
              <a:lnSpc>
                <a:spcPct val="15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mv [source.txt] [destination.txt] </a:t>
            </a:r>
            <a:r>
              <a:rPr lang="en-US" altLang="ko-KR" sz="1600" dirty="0">
                <a:latin typeface="Arial" panose="020B0604020202020204" pitchFamily="34" charset="0"/>
                <a:cs typeface="Arial" panose="020B0604020202020204" pitchFamily="34" charset="0"/>
              </a:rPr>
              <a:t>: rename source.txt to destination.txt</a:t>
            </a:r>
          </a:p>
          <a:p>
            <a:pPr marL="742950" lvl="1" indent="-285750">
              <a:lnSpc>
                <a:spcPct val="15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mv [source.txt] [destination/source.txt] </a:t>
            </a:r>
            <a:r>
              <a:rPr lang="en-US" altLang="ko-KR" sz="1600" dirty="0">
                <a:latin typeface="Arial" panose="020B0604020202020204" pitchFamily="34" charset="0"/>
                <a:cs typeface="Arial" panose="020B0604020202020204" pitchFamily="34" charset="0"/>
              </a:rPr>
              <a:t>: move source.txt to destination directory.</a:t>
            </a:r>
          </a:p>
        </p:txBody>
      </p:sp>
      <p:sp>
        <p:nvSpPr>
          <p:cNvPr id="6" name="직사각형 5">
            <a:extLst>
              <a:ext uri="{FF2B5EF4-FFF2-40B4-BE49-F238E27FC236}">
                <a16:creationId xmlns:a16="http://schemas.microsoft.com/office/drawing/2014/main" id="{6FB15A78-639A-F209-E84C-523E94298236}"/>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file operations</a:t>
            </a:r>
            <a:endParaRPr lang="ko-KR" altLang="en-US" sz="2800" b="1" dirty="0">
              <a:solidFill>
                <a:srgbClr val="002060"/>
              </a:solidFill>
              <a:latin typeface="+mj-ea"/>
            </a:endParaRPr>
          </a:p>
        </p:txBody>
      </p:sp>
    </p:spTree>
    <p:extLst>
      <p:ext uri="{BB962C8B-B14F-4D97-AF65-F5344CB8AC3E}">
        <p14:creationId xmlns:p14="http://schemas.microsoft.com/office/powerpoint/2010/main" val="995351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EB3198-DB01-4481-AC07-140DEFE7F67E}"/>
              </a:ext>
            </a:extLst>
          </p:cNvPr>
          <p:cNvSpPr txBox="1"/>
          <p:nvPr/>
        </p:nvSpPr>
        <p:spPr>
          <a:xfrm>
            <a:off x="83669" y="690717"/>
            <a:ext cx="8916569" cy="1616340"/>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mkdir : </a:t>
            </a:r>
            <a:r>
              <a:rPr lang="en-US" altLang="ko-KR" b="0" dirty="0"/>
              <a:t>create the directory. if specified directory does not already exist.</a:t>
            </a:r>
          </a:p>
          <a:p>
            <a:r>
              <a:rPr lang="en-US" altLang="ko-KR" dirty="0"/>
              <a:t>rmdir : </a:t>
            </a:r>
            <a:r>
              <a:rPr lang="en-US" altLang="ko-KR" b="0" dirty="0"/>
              <a:t>remove</a:t>
            </a:r>
            <a:r>
              <a:rPr lang="ko-KR" altLang="en-US" b="0" dirty="0"/>
              <a:t> </a:t>
            </a:r>
            <a:r>
              <a:rPr lang="en-US" altLang="ko-KR" b="0" dirty="0"/>
              <a:t>the directory. if directory contents are empty.</a:t>
            </a:r>
          </a:p>
          <a:p>
            <a:r>
              <a:rPr lang="en-US" altLang="ko-KR" sz="1600" dirty="0"/>
              <a:t>rm : </a:t>
            </a:r>
            <a:r>
              <a:rPr lang="en-US" altLang="ko-KR" sz="1600" b="0" dirty="0"/>
              <a:t>remove directories or files.</a:t>
            </a:r>
          </a:p>
          <a:p>
            <a:pPr marL="0" indent="0">
              <a:buNone/>
            </a:pPr>
            <a:endParaRPr lang="en-US" altLang="ko-KR" sz="1600" dirty="0">
              <a:latin typeface="Arial" panose="020B0604020202020204" pitchFamily="34" charset="0"/>
              <a:cs typeface="Arial" panose="020B0604020202020204" pitchFamily="34" charset="0"/>
            </a:endParaRPr>
          </a:p>
        </p:txBody>
      </p:sp>
      <p:sp>
        <p:nvSpPr>
          <p:cNvPr id="3" name="직사각형 2">
            <a:extLst>
              <a:ext uri="{FF2B5EF4-FFF2-40B4-BE49-F238E27FC236}">
                <a16:creationId xmlns:a16="http://schemas.microsoft.com/office/drawing/2014/main" id="{57239046-7E4B-438B-B29C-DF8326DF127F}"/>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directory operations</a:t>
            </a:r>
            <a:endParaRPr lang="ko-KR" altLang="en-US" sz="2800" b="1" dirty="0">
              <a:solidFill>
                <a:srgbClr val="002060"/>
              </a:solidFill>
              <a:latin typeface="+mj-ea"/>
            </a:endParaRPr>
          </a:p>
        </p:txBody>
      </p:sp>
      <p:sp>
        <p:nvSpPr>
          <p:cNvPr id="4" name="TextBox 3">
            <a:extLst>
              <a:ext uri="{FF2B5EF4-FFF2-40B4-BE49-F238E27FC236}">
                <a16:creationId xmlns:a16="http://schemas.microsoft.com/office/drawing/2014/main" id="{0BEFBAC0-F7BF-68BF-0E12-CA615317F905}"/>
              </a:ext>
            </a:extLst>
          </p:cNvPr>
          <p:cNvSpPr txBox="1"/>
          <p:nvPr/>
        </p:nvSpPr>
        <p:spPr>
          <a:xfrm>
            <a:off x="859056" y="3919917"/>
            <a:ext cx="2135777" cy="369332"/>
          </a:xfrm>
          <a:prstGeom prst="rect">
            <a:avLst/>
          </a:prstGeom>
          <a:noFill/>
        </p:spPr>
        <p:txBody>
          <a:bodyPr wrap="none" rtlCol="0">
            <a:spAutoFit/>
          </a:bodyPr>
          <a:lstStyle/>
          <a:p>
            <a:r>
              <a:rPr lang="en-US" altLang="ko-KR" b="1" dirty="0">
                <a:solidFill>
                  <a:srgbClr val="FF0000"/>
                </a:solidFill>
                <a:latin typeface="+mn-ea"/>
              </a:rPr>
              <a:t>Caution: </a:t>
            </a:r>
            <a:r>
              <a:rPr lang="ko-KR" altLang="en-US" b="1" dirty="0">
                <a:solidFill>
                  <a:srgbClr val="FF0000"/>
                </a:solidFill>
                <a:latin typeface="+mn-ea"/>
              </a:rPr>
              <a:t> </a:t>
            </a:r>
            <a:r>
              <a:rPr lang="en-US" altLang="ko-KR" b="1" dirty="0">
                <a:solidFill>
                  <a:srgbClr val="FF0000"/>
                </a:solidFill>
                <a:latin typeface="+mn-ea"/>
              </a:rPr>
              <a:t>rm –rf *</a:t>
            </a:r>
            <a:endParaRPr lang="ko-KR" altLang="en-US" b="1" dirty="0">
              <a:solidFill>
                <a:srgbClr val="FF0000"/>
              </a:solidFill>
              <a:latin typeface="+mn-ea"/>
            </a:endParaRPr>
          </a:p>
        </p:txBody>
      </p:sp>
      <p:sp>
        <p:nvSpPr>
          <p:cNvPr id="5" name="TextBox 4">
            <a:extLst>
              <a:ext uri="{FF2B5EF4-FFF2-40B4-BE49-F238E27FC236}">
                <a16:creationId xmlns:a16="http://schemas.microsoft.com/office/drawing/2014/main" id="{D00CA1CA-DFD3-EF53-20DF-54B6CD2CD993}"/>
              </a:ext>
            </a:extLst>
          </p:cNvPr>
          <p:cNvSpPr txBox="1"/>
          <p:nvPr/>
        </p:nvSpPr>
        <p:spPr>
          <a:xfrm>
            <a:off x="83669" y="4550944"/>
            <a:ext cx="8916569" cy="726609"/>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b="0" dirty="0"/>
              <a:t>By default, </a:t>
            </a:r>
            <a:r>
              <a:rPr lang="en-US" altLang="ko-KR" dirty="0"/>
              <a:t>rm</a:t>
            </a:r>
            <a:r>
              <a:rPr lang="en-US" altLang="ko-KR" b="0" dirty="0"/>
              <a:t> does not remove directories. If the </a:t>
            </a:r>
            <a:r>
              <a:rPr lang="en-US" altLang="ko-KR" dirty="0"/>
              <a:t>-r</a:t>
            </a:r>
            <a:r>
              <a:rPr lang="en-US" altLang="ko-KR" b="0" dirty="0"/>
              <a:t> (</a:t>
            </a:r>
            <a:r>
              <a:rPr lang="en-US" altLang="ko-KR" dirty="0"/>
              <a:t>--recursive</a:t>
            </a:r>
            <a:r>
              <a:rPr lang="en-US" altLang="ko-KR" b="0" dirty="0"/>
              <a:t>) option is specified, however, </a:t>
            </a:r>
            <a:r>
              <a:rPr lang="en-US" altLang="ko-KR" dirty="0"/>
              <a:t>rm</a:t>
            </a:r>
            <a:r>
              <a:rPr lang="en-US" altLang="ko-KR" b="0" dirty="0"/>
              <a:t> will remove any matching directories and their contents.</a:t>
            </a:r>
            <a:endParaRPr lang="en-US" altLang="ko-KR" dirty="0"/>
          </a:p>
        </p:txBody>
      </p:sp>
      <p:graphicFrame>
        <p:nvGraphicFramePr>
          <p:cNvPr id="6" name="표 5">
            <a:extLst>
              <a:ext uri="{FF2B5EF4-FFF2-40B4-BE49-F238E27FC236}">
                <a16:creationId xmlns:a16="http://schemas.microsoft.com/office/drawing/2014/main" id="{4ACB2038-481E-AEB1-C158-7C43CA077FA2}"/>
              </a:ext>
            </a:extLst>
          </p:cNvPr>
          <p:cNvGraphicFramePr>
            <a:graphicFrameLocks noGrp="1"/>
          </p:cNvGraphicFramePr>
          <p:nvPr/>
        </p:nvGraphicFramePr>
        <p:xfrm>
          <a:off x="247756" y="2128712"/>
          <a:ext cx="8715600" cy="156700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145440">
                <a:tc>
                  <a:txBody>
                    <a:bodyPr/>
                    <a:lstStyle/>
                    <a:p>
                      <a:pPr fontAlgn="t"/>
                      <a:r>
                        <a:rPr lang="en-US" altLang="ko-KR" sz="1200" b="0" i="0" dirty="0">
                          <a:effectLst/>
                          <a:latin typeface="inherit"/>
                        </a:rPr>
                        <a:t>-I</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prompt before every removal</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145440">
                <a:tc>
                  <a:txBody>
                    <a:bodyPr/>
                    <a:lstStyle/>
                    <a:p>
                      <a:pPr fontAlgn="t"/>
                      <a:r>
                        <a:rPr lang="en-US" altLang="ko-KR" sz="1200" b="0" i="0" dirty="0">
                          <a:effectLst/>
                          <a:latin typeface="inherit"/>
                        </a:rPr>
                        <a:t>-f</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altLang="ko-KR" sz="1200" b="0" i="0" u="none" strike="noStrike" dirty="0">
                          <a:solidFill>
                            <a:srgbClr val="000000"/>
                          </a:solidFill>
                          <a:effectLst/>
                          <a:latin typeface="맑은 고딕" panose="020B0503020000020004" pitchFamily="50" charset="-127"/>
                          <a:ea typeface="+mn-ea"/>
                        </a:rPr>
                        <a:t>Ignore nonexistent files, and never prompt before removing.</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189031"/>
                  </a:ext>
                </a:extLst>
              </a:tr>
              <a:tr h="241123">
                <a:tc>
                  <a:txBody>
                    <a:bodyPr/>
                    <a:lstStyle/>
                    <a:p>
                      <a:pPr fontAlgn="t"/>
                      <a:r>
                        <a:rPr lang="en-US" sz="1200" b="0" i="0" dirty="0">
                          <a:effectLst/>
                          <a:latin typeface="inherit"/>
                        </a:rPr>
                        <a:t>-r, -R</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1200" b="0" i="0" u="none" strike="noStrike" dirty="0">
                          <a:solidFill>
                            <a:srgbClr val="000000"/>
                          </a:solidFill>
                          <a:effectLst/>
                          <a:latin typeface="맑은 고딕" panose="020B0503020000020004" pitchFamily="50" charset="-127"/>
                          <a:ea typeface="+mn-ea"/>
                        </a:rPr>
                        <a:t>Remove directories and their contents recursively.</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145440">
                <a:tc>
                  <a:txBody>
                    <a:bodyPr/>
                    <a:lstStyle/>
                    <a:p>
                      <a:pPr fontAlgn="t"/>
                      <a:r>
                        <a:rPr lang="en-US" sz="1200" b="0" i="0" dirty="0">
                          <a:effectLst/>
                          <a:latin typeface="inherit"/>
                        </a:rPr>
                        <a:t>-v</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1200" b="0" i="0" u="none" strike="noStrike" dirty="0">
                          <a:solidFill>
                            <a:srgbClr val="000000"/>
                          </a:solidFill>
                          <a:effectLst/>
                          <a:latin typeface="맑은 고딕" panose="020B0503020000020004" pitchFamily="50" charset="-127"/>
                          <a:ea typeface="+mn-ea"/>
                        </a:rPr>
                        <a:t>Verbose mode; explain at all times what is being done.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207395"/>
                  </a:ext>
                </a:extLst>
              </a:tr>
            </a:tbl>
          </a:graphicData>
        </a:graphic>
      </p:graphicFrame>
    </p:spTree>
    <p:extLst>
      <p:ext uri="{BB962C8B-B14F-4D97-AF65-F5344CB8AC3E}">
        <p14:creationId xmlns:p14="http://schemas.microsoft.com/office/powerpoint/2010/main" val="449797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D44A63-5D51-438A-BF74-A4AA3EFC188A}"/>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viewing files</a:t>
            </a:r>
            <a:endParaRPr lang="ko-KR" altLang="en-US" sz="2800" b="1" dirty="0">
              <a:solidFill>
                <a:srgbClr val="002060"/>
              </a:solidFill>
              <a:latin typeface="+mj-ea"/>
            </a:endParaRPr>
          </a:p>
        </p:txBody>
      </p:sp>
      <p:sp>
        <p:nvSpPr>
          <p:cNvPr id="3" name="TextBox 2">
            <a:extLst>
              <a:ext uri="{FF2B5EF4-FFF2-40B4-BE49-F238E27FC236}">
                <a16:creationId xmlns:a16="http://schemas.microsoft.com/office/drawing/2014/main" id="{A21030FF-78B5-46C6-85D1-3B8DCE868B3D}"/>
              </a:ext>
            </a:extLst>
          </p:cNvPr>
          <p:cNvSpPr txBox="1"/>
          <p:nvPr/>
        </p:nvSpPr>
        <p:spPr>
          <a:xfrm>
            <a:off x="83669" y="690717"/>
            <a:ext cx="8916569" cy="2585323"/>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cat : </a:t>
            </a:r>
            <a:r>
              <a:rPr lang="en-US" altLang="ko-KR" b="0" dirty="0"/>
              <a:t>print all the contents of files to the screen.</a:t>
            </a:r>
          </a:p>
          <a:p>
            <a:r>
              <a:rPr lang="en-US" altLang="ko-KR" dirty="0"/>
              <a:t>less : </a:t>
            </a:r>
            <a:r>
              <a:rPr lang="en-US" altLang="ko-KR" b="0" dirty="0"/>
              <a:t>print the contents of the files on a new screen.</a:t>
            </a:r>
          </a:p>
          <a:p>
            <a:r>
              <a:rPr lang="en-US" altLang="ko-KR" dirty="0"/>
              <a:t>more : </a:t>
            </a:r>
            <a:r>
              <a:rPr lang="en-US" altLang="ko-KR" b="0" dirty="0"/>
              <a:t>If the contents of the file does not exceed one page, it is the same as cat. More than that, it works the same as less.</a:t>
            </a:r>
          </a:p>
          <a:p>
            <a:r>
              <a:rPr lang="en-US" altLang="ko-KR" dirty="0"/>
              <a:t>head : </a:t>
            </a:r>
            <a:r>
              <a:rPr lang="en-US" altLang="ko-KR" b="0" dirty="0"/>
              <a:t>print the first 10 lines of file to standard output.</a:t>
            </a:r>
          </a:p>
          <a:p>
            <a:r>
              <a:rPr lang="en-US" altLang="ko-KR" dirty="0"/>
              <a:t>tail : </a:t>
            </a:r>
            <a:r>
              <a:rPr lang="en-US" altLang="ko-KR" b="0" dirty="0"/>
              <a:t>print the last 10 lines of file to standard output.</a:t>
            </a:r>
          </a:p>
        </p:txBody>
      </p:sp>
      <p:sp>
        <p:nvSpPr>
          <p:cNvPr id="5" name="TextBox 4">
            <a:extLst>
              <a:ext uri="{FF2B5EF4-FFF2-40B4-BE49-F238E27FC236}">
                <a16:creationId xmlns:a16="http://schemas.microsoft.com/office/drawing/2014/main" id="{52065414-7D32-4840-A30E-732B6F2F88D0}"/>
              </a:ext>
            </a:extLst>
          </p:cNvPr>
          <p:cNvSpPr txBox="1"/>
          <p:nvPr/>
        </p:nvSpPr>
        <p:spPr>
          <a:xfrm>
            <a:off x="214200" y="3607386"/>
            <a:ext cx="3866031" cy="394210"/>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r>
              <a:rPr lang="en-US" altLang="ko-KR" dirty="0"/>
              <a:t>head &amp; tail common option</a:t>
            </a:r>
          </a:p>
        </p:txBody>
      </p:sp>
      <p:graphicFrame>
        <p:nvGraphicFramePr>
          <p:cNvPr id="7" name="표 6">
            <a:extLst>
              <a:ext uri="{FF2B5EF4-FFF2-40B4-BE49-F238E27FC236}">
                <a16:creationId xmlns:a16="http://schemas.microsoft.com/office/drawing/2014/main" id="{B2A05C15-ED30-4A41-A804-E03718B35FDA}"/>
              </a:ext>
            </a:extLst>
          </p:cNvPr>
          <p:cNvGraphicFramePr>
            <a:graphicFrameLocks noGrp="1"/>
          </p:cNvGraphicFramePr>
          <p:nvPr/>
        </p:nvGraphicFramePr>
        <p:xfrm>
          <a:off x="214200" y="4001596"/>
          <a:ext cx="8715600" cy="98524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145440">
                <a:tc>
                  <a:txBody>
                    <a:bodyPr/>
                    <a:lstStyle/>
                    <a:p>
                      <a:pPr fontAlgn="t"/>
                      <a:r>
                        <a:rPr lang="en-US" altLang="ko-KR" sz="1200" b="0" i="0" dirty="0">
                          <a:effectLst/>
                          <a:latin typeface="inherit"/>
                        </a:rPr>
                        <a:t>-n</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output the number of specified lines.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145440">
                <a:tc>
                  <a:txBody>
                    <a:bodyPr/>
                    <a:lstStyle/>
                    <a:p>
                      <a:pPr fontAlgn="t"/>
                      <a:r>
                        <a:rPr lang="en-US" altLang="ko-KR" sz="1200" b="0" i="0" dirty="0">
                          <a:effectLst/>
                          <a:latin typeface="inherit"/>
                        </a:rPr>
                        <a:t>-c</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altLang="ko-KR" sz="1200" b="0" i="0" u="none" strike="noStrike" dirty="0">
                          <a:solidFill>
                            <a:srgbClr val="000000"/>
                          </a:solidFill>
                          <a:effectLst/>
                          <a:latin typeface="맑은 고딕" panose="020B0503020000020004" pitchFamily="50" charset="-127"/>
                          <a:ea typeface="+mn-ea"/>
                        </a:rPr>
                        <a:t>output the number of specified bytes.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189031"/>
                  </a:ext>
                </a:extLst>
              </a:tr>
            </a:tbl>
          </a:graphicData>
        </a:graphic>
      </p:graphicFrame>
    </p:spTree>
    <p:extLst>
      <p:ext uri="{BB962C8B-B14F-4D97-AF65-F5344CB8AC3E}">
        <p14:creationId xmlns:p14="http://schemas.microsoft.com/office/powerpoint/2010/main" val="4081416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F0CD3E5-4FBC-85E2-2D1A-3E9F0787B9D7}"/>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Autocompletion</a:t>
            </a:r>
            <a:endParaRPr lang="ko-KR" altLang="en-US" sz="2800" b="1" dirty="0">
              <a:solidFill>
                <a:srgbClr val="002060"/>
              </a:solidFill>
              <a:latin typeface="+mj-ea"/>
            </a:endParaRPr>
          </a:p>
        </p:txBody>
      </p:sp>
      <p:sp>
        <p:nvSpPr>
          <p:cNvPr id="3" name="TextBox 2">
            <a:extLst>
              <a:ext uri="{FF2B5EF4-FFF2-40B4-BE49-F238E27FC236}">
                <a16:creationId xmlns:a16="http://schemas.microsoft.com/office/drawing/2014/main" id="{6AA38856-A102-CD12-B796-DBF88E00FBDF}"/>
              </a:ext>
            </a:extLst>
          </p:cNvPr>
          <p:cNvSpPr txBox="1"/>
          <p:nvPr/>
        </p:nvSpPr>
        <p:spPr>
          <a:xfrm>
            <a:off x="83669" y="690717"/>
            <a:ext cx="8916569" cy="3053400"/>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Autocompletion</a:t>
            </a:r>
            <a:r>
              <a:rPr lang="en-US" altLang="ko-KR" b="0" dirty="0"/>
              <a:t> is a powerful feature in software applications that automatically suggests or completes a partially typed command or word.</a:t>
            </a:r>
          </a:p>
          <a:p>
            <a:pPr>
              <a:lnSpc>
                <a:spcPct val="120000"/>
              </a:lnSpc>
            </a:pPr>
            <a:r>
              <a:rPr lang="en-US" altLang="ko-KR" b="0" dirty="0"/>
              <a:t>When you start typing a command or a file/directory name and press the “Tab” key, the system attempts to complete it based on the available options.</a:t>
            </a:r>
          </a:p>
          <a:p>
            <a:pPr>
              <a:lnSpc>
                <a:spcPct val="120000"/>
              </a:lnSpc>
            </a:pPr>
            <a:r>
              <a:rPr lang="ko-KR" altLang="en-US" b="0" dirty="0" err="1"/>
              <a:t>For</a:t>
            </a:r>
            <a:r>
              <a:rPr lang="ko-KR" altLang="en-US" b="0" dirty="0"/>
              <a:t> </a:t>
            </a:r>
            <a:r>
              <a:rPr lang="ko-KR" altLang="en-US" b="0" dirty="0" err="1"/>
              <a:t>example</a:t>
            </a:r>
            <a:r>
              <a:rPr lang="ko-KR" altLang="en-US" b="0" dirty="0"/>
              <a:t>, </a:t>
            </a:r>
            <a:r>
              <a:rPr lang="ko-KR" altLang="en-US" b="0" dirty="0" err="1"/>
              <a:t>if</a:t>
            </a:r>
            <a:r>
              <a:rPr lang="ko-KR" altLang="en-US" b="0" dirty="0"/>
              <a:t> </a:t>
            </a:r>
            <a:r>
              <a:rPr lang="ko-KR" altLang="en-US" b="0" dirty="0" err="1"/>
              <a:t>you</a:t>
            </a:r>
            <a:r>
              <a:rPr lang="ko-KR" altLang="en-US" b="0" dirty="0"/>
              <a:t> </a:t>
            </a:r>
            <a:r>
              <a:rPr lang="ko-KR" altLang="en-US" b="0" dirty="0" err="1"/>
              <a:t>have</a:t>
            </a:r>
            <a:r>
              <a:rPr lang="ko-KR" altLang="en-US" b="0" dirty="0"/>
              <a:t> </a:t>
            </a:r>
            <a:r>
              <a:rPr lang="ko-KR" altLang="en-US" b="0" dirty="0" err="1"/>
              <a:t>a</a:t>
            </a:r>
            <a:r>
              <a:rPr lang="ko-KR" altLang="en-US" b="0" dirty="0"/>
              <a:t> </a:t>
            </a:r>
            <a:r>
              <a:rPr lang="ko-KR" altLang="en-US" b="0" dirty="0" err="1"/>
              <a:t>directory</a:t>
            </a:r>
            <a:r>
              <a:rPr lang="ko-KR" altLang="en-US" b="0" dirty="0"/>
              <a:t> </a:t>
            </a:r>
            <a:r>
              <a:rPr lang="ko-KR" altLang="en-US" b="0" dirty="0" err="1"/>
              <a:t>with</a:t>
            </a:r>
            <a:r>
              <a:rPr lang="ko-KR" altLang="en-US" b="0" dirty="0"/>
              <a:t> </a:t>
            </a:r>
            <a:r>
              <a:rPr lang="ko-KR" altLang="en-US" b="0" dirty="0" err="1"/>
              <a:t>three</a:t>
            </a:r>
            <a:r>
              <a:rPr lang="ko-KR" altLang="en-US" b="0" dirty="0"/>
              <a:t> </a:t>
            </a:r>
            <a:r>
              <a:rPr lang="ko-KR" altLang="en-US" b="0" dirty="0" err="1"/>
              <a:t>files</a:t>
            </a:r>
            <a:r>
              <a:rPr lang="ko-KR" altLang="en-US" b="0" dirty="0"/>
              <a:t> (file1.txt, file2.txt, file3.txt), and </a:t>
            </a:r>
            <a:r>
              <a:rPr lang="ko-KR" altLang="en-US" b="0" dirty="0" err="1"/>
              <a:t>you</a:t>
            </a:r>
            <a:r>
              <a:rPr lang="ko-KR" altLang="en-US" b="0" dirty="0"/>
              <a:t> </a:t>
            </a:r>
            <a:r>
              <a:rPr lang="ko-KR" altLang="en-US" b="0" dirty="0" err="1"/>
              <a:t>type</a:t>
            </a:r>
            <a:r>
              <a:rPr lang="ko-KR" altLang="en-US" b="0" dirty="0"/>
              <a:t> </a:t>
            </a:r>
            <a:r>
              <a:rPr lang="en-US" altLang="ko-KR" b="0" dirty="0"/>
              <a:t>ls</a:t>
            </a:r>
            <a:r>
              <a:rPr lang="ko-KR" altLang="en-US" b="0" dirty="0"/>
              <a:t> </a:t>
            </a:r>
            <a:r>
              <a:rPr lang="ko-KR" altLang="en-US" b="0" dirty="0" err="1"/>
              <a:t>fi</a:t>
            </a:r>
            <a:r>
              <a:rPr lang="ko-KR" altLang="en-US" b="0" dirty="0"/>
              <a:t> and </a:t>
            </a:r>
            <a:r>
              <a:rPr lang="ko-KR" altLang="en-US" b="0" dirty="0" err="1"/>
              <a:t>then</a:t>
            </a:r>
            <a:r>
              <a:rPr lang="ko-KR" altLang="en-US" b="0" dirty="0"/>
              <a:t> </a:t>
            </a:r>
            <a:r>
              <a:rPr lang="ko-KR" altLang="en-US" b="0" dirty="0" err="1"/>
              <a:t>press</a:t>
            </a:r>
            <a:r>
              <a:rPr lang="ko-KR" altLang="en-US" b="0" dirty="0"/>
              <a:t> </a:t>
            </a:r>
            <a:r>
              <a:rPr lang="en-US" altLang="ko-KR" b="0" dirty="0"/>
              <a:t>“</a:t>
            </a:r>
            <a:r>
              <a:rPr lang="ko-KR" altLang="en-US" b="0" dirty="0" err="1"/>
              <a:t>Tab</a:t>
            </a:r>
            <a:r>
              <a:rPr lang="en-US" altLang="ko-KR" b="0" dirty="0"/>
              <a:t>”</a:t>
            </a:r>
            <a:r>
              <a:rPr lang="ko-KR" altLang="en-US" b="0" dirty="0"/>
              <a:t>, </a:t>
            </a:r>
            <a:r>
              <a:rPr lang="ko-KR" altLang="en-US" b="0" dirty="0" err="1"/>
              <a:t>the</a:t>
            </a:r>
            <a:r>
              <a:rPr lang="ko-KR" altLang="en-US" b="0" dirty="0"/>
              <a:t> </a:t>
            </a:r>
            <a:r>
              <a:rPr lang="ko-KR" altLang="en-US" b="0" dirty="0" err="1"/>
              <a:t>shell</a:t>
            </a:r>
            <a:r>
              <a:rPr lang="ko-KR" altLang="en-US" b="0" dirty="0"/>
              <a:t> </a:t>
            </a:r>
            <a:r>
              <a:rPr lang="ko-KR" altLang="en-US" b="0" dirty="0" err="1"/>
              <a:t>will</a:t>
            </a:r>
            <a:r>
              <a:rPr lang="ko-KR" altLang="en-US" b="0" dirty="0"/>
              <a:t> </a:t>
            </a:r>
            <a:r>
              <a:rPr lang="ko-KR" altLang="en-US" b="0" dirty="0" err="1"/>
              <a:t>automatically</a:t>
            </a:r>
            <a:r>
              <a:rPr lang="ko-KR" altLang="en-US" b="0" dirty="0"/>
              <a:t> </a:t>
            </a:r>
            <a:r>
              <a:rPr lang="ko-KR" altLang="en-US" b="0" dirty="0" err="1"/>
              <a:t>complete</a:t>
            </a:r>
            <a:r>
              <a:rPr lang="ko-KR" altLang="en-US" b="0" dirty="0"/>
              <a:t> </a:t>
            </a:r>
            <a:r>
              <a:rPr lang="ko-KR" altLang="en-US" b="0" dirty="0" err="1"/>
              <a:t>the</a:t>
            </a:r>
            <a:r>
              <a:rPr lang="ko-KR" altLang="en-US" b="0" dirty="0"/>
              <a:t> </a:t>
            </a:r>
            <a:r>
              <a:rPr lang="ko-KR" altLang="en-US" b="0" dirty="0" err="1"/>
              <a:t>command</a:t>
            </a:r>
            <a:r>
              <a:rPr lang="ko-KR" altLang="en-US" b="0" dirty="0"/>
              <a:t> </a:t>
            </a:r>
            <a:r>
              <a:rPr lang="ko-KR" altLang="en-US" b="0" dirty="0" err="1"/>
              <a:t>as</a:t>
            </a:r>
            <a:r>
              <a:rPr lang="ko-KR" altLang="en-US" b="0" dirty="0"/>
              <a:t> </a:t>
            </a:r>
            <a:r>
              <a:rPr lang="ko-KR" altLang="en-US" b="0" dirty="0" err="1"/>
              <a:t>far</a:t>
            </a:r>
            <a:r>
              <a:rPr lang="ko-KR" altLang="en-US" b="0" dirty="0"/>
              <a:t> </a:t>
            </a:r>
            <a:r>
              <a:rPr lang="ko-KR" altLang="en-US" b="0" dirty="0" err="1"/>
              <a:t>as</a:t>
            </a:r>
            <a:r>
              <a:rPr lang="ko-KR" altLang="en-US" b="0" dirty="0"/>
              <a:t> </a:t>
            </a:r>
            <a:r>
              <a:rPr lang="ko-KR" altLang="en-US" b="0" dirty="0" err="1"/>
              <a:t>it</a:t>
            </a:r>
            <a:r>
              <a:rPr lang="ko-KR" altLang="en-US" b="0" dirty="0"/>
              <a:t> </a:t>
            </a:r>
            <a:r>
              <a:rPr lang="ko-KR" altLang="en-US" b="0" dirty="0" err="1"/>
              <a:t>can</a:t>
            </a:r>
            <a:r>
              <a:rPr lang="ko-KR" altLang="en-US" b="0" dirty="0"/>
              <a:t> </a:t>
            </a:r>
            <a:r>
              <a:rPr lang="ko-KR" altLang="en-US" b="0" dirty="0" err="1"/>
              <a:t>based</a:t>
            </a:r>
            <a:r>
              <a:rPr lang="ko-KR" altLang="en-US" b="0" dirty="0"/>
              <a:t> </a:t>
            </a:r>
            <a:r>
              <a:rPr lang="ko-KR" altLang="en-US" b="0" dirty="0" err="1"/>
              <a:t>on</a:t>
            </a:r>
            <a:r>
              <a:rPr lang="ko-KR" altLang="en-US" b="0" dirty="0"/>
              <a:t> </a:t>
            </a:r>
            <a:r>
              <a:rPr lang="ko-KR" altLang="en-US" b="0" dirty="0" err="1"/>
              <a:t>the</a:t>
            </a:r>
            <a:r>
              <a:rPr lang="ko-KR" altLang="en-US" b="0" dirty="0"/>
              <a:t> </a:t>
            </a:r>
            <a:r>
              <a:rPr lang="ko-KR" altLang="en-US" b="0" dirty="0" err="1"/>
              <a:t>files</a:t>
            </a:r>
            <a:r>
              <a:rPr lang="ko-KR" altLang="en-US" b="0" dirty="0"/>
              <a:t> </a:t>
            </a:r>
            <a:r>
              <a:rPr lang="ko-KR" altLang="en-US" b="0" dirty="0" err="1"/>
              <a:t>present</a:t>
            </a:r>
            <a:r>
              <a:rPr lang="ko-KR" altLang="en-US" b="0" dirty="0"/>
              <a:t> (</a:t>
            </a:r>
            <a:r>
              <a:rPr lang="en-US" altLang="ko-KR" b="0" dirty="0"/>
              <a:t>ls</a:t>
            </a:r>
            <a:r>
              <a:rPr lang="ko-KR" altLang="en-US" b="0" dirty="0"/>
              <a:t> </a:t>
            </a:r>
            <a:r>
              <a:rPr lang="ko-KR" altLang="en-US" b="0" dirty="0" err="1"/>
              <a:t>file</a:t>
            </a:r>
            <a:r>
              <a:rPr lang="ko-KR" altLang="en-US" b="0" dirty="0"/>
              <a:t>), and </a:t>
            </a:r>
            <a:r>
              <a:rPr lang="ko-KR" altLang="en-US" b="0" dirty="0" err="1"/>
              <a:t>pressing</a:t>
            </a:r>
            <a:r>
              <a:rPr lang="ko-KR" altLang="en-US" b="0" dirty="0"/>
              <a:t> </a:t>
            </a:r>
            <a:r>
              <a:rPr lang="en-US" altLang="ko-KR" b="0" dirty="0"/>
              <a:t>“</a:t>
            </a:r>
            <a:r>
              <a:rPr lang="ko-KR" altLang="en-US" b="0" dirty="0" err="1"/>
              <a:t>Tab</a:t>
            </a:r>
            <a:r>
              <a:rPr lang="en-US" altLang="ko-KR" b="0" dirty="0"/>
              <a:t>”</a:t>
            </a:r>
            <a:r>
              <a:rPr lang="ko-KR" altLang="en-US" b="0" dirty="0"/>
              <a:t> </a:t>
            </a:r>
            <a:r>
              <a:rPr lang="ko-KR" altLang="en-US" b="0" dirty="0" err="1"/>
              <a:t>again</a:t>
            </a:r>
            <a:r>
              <a:rPr lang="ko-KR" altLang="en-US" b="0" dirty="0"/>
              <a:t> </a:t>
            </a:r>
            <a:r>
              <a:rPr lang="ko-KR" altLang="en-US" b="0" dirty="0" err="1"/>
              <a:t>will</a:t>
            </a:r>
            <a:r>
              <a:rPr lang="ko-KR" altLang="en-US" b="0" dirty="0"/>
              <a:t> </a:t>
            </a:r>
            <a:r>
              <a:rPr lang="ko-KR" altLang="en-US" b="0" dirty="0" err="1"/>
              <a:t>cycle</a:t>
            </a:r>
            <a:r>
              <a:rPr lang="ko-KR" altLang="en-US" b="0" dirty="0"/>
              <a:t> </a:t>
            </a:r>
            <a:r>
              <a:rPr lang="ko-KR" altLang="en-US" b="0" dirty="0" err="1"/>
              <a:t>through</a:t>
            </a:r>
            <a:r>
              <a:rPr lang="ko-KR" altLang="en-US" b="0" dirty="0"/>
              <a:t> </a:t>
            </a:r>
            <a:r>
              <a:rPr lang="ko-KR" altLang="en-US" b="0" dirty="0" err="1"/>
              <a:t>the</a:t>
            </a:r>
            <a:r>
              <a:rPr lang="ko-KR" altLang="en-US" b="0" dirty="0"/>
              <a:t> </a:t>
            </a:r>
            <a:r>
              <a:rPr lang="ko-KR" altLang="en-US" b="0" dirty="0" err="1"/>
              <a:t>file</a:t>
            </a:r>
            <a:r>
              <a:rPr lang="ko-KR" altLang="en-US" b="0" dirty="0"/>
              <a:t> </a:t>
            </a:r>
            <a:r>
              <a:rPr lang="ko-KR" altLang="en-US" b="0" dirty="0" err="1"/>
              <a:t>options</a:t>
            </a:r>
            <a:r>
              <a:rPr lang="ko-KR" altLang="en-US" b="0" dirty="0"/>
              <a:t> (file1.txt, file2.txt, file3.txt).</a:t>
            </a:r>
          </a:p>
          <a:p>
            <a:pPr>
              <a:lnSpc>
                <a:spcPct val="120000"/>
              </a:lnSpc>
            </a:pPr>
            <a:endParaRPr lang="en-US" altLang="ko-KR" dirty="0"/>
          </a:p>
        </p:txBody>
      </p:sp>
      <p:sp>
        <p:nvSpPr>
          <p:cNvPr id="6" name="TextBox 5">
            <a:extLst>
              <a:ext uri="{FF2B5EF4-FFF2-40B4-BE49-F238E27FC236}">
                <a16:creationId xmlns:a16="http://schemas.microsoft.com/office/drawing/2014/main" id="{EA3FB604-23DD-8D40-4F2C-261654CA60C4}"/>
              </a:ext>
            </a:extLst>
          </p:cNvPr>
          <p:cNvSpPr txBox="1"/>
          <p:nvPr/>
        </p:nvSpPr>
        <p:spPr>
          <a:xfrm>
            <a:off x="226795" y="3664326"/>
            <a:ext cx="8690409" cy="2677656"/>
          </a:xfrm>
          <a:prstGeom prst="rect">
            <a:avLst/>
          </a:prstGeom>
          <a:solidFill>
            <a:schemeClr val="tx2">
              <a:lumMod val="50000"/>
            </a:schemeClr>
          </a:solidFill>
        </p:spPr>
        <p:txBody>
          <a:bodyPr wrap="square">
            <a:spAutoFit/>
          </a:bodyPr>
          <a:lstStyle/>
          <a:p>
            <a:r>
              <a:rPr lang="en-US" altLang="ko-KR" sz="1400" b="0" dirty="0">
                <a:solidFill>
                  <a:srgbClr val="6A9955"/>
                </a:solidFill>
                <a:effectLst/>
                <a:latin typeface="Consolas" panose="020B0609020204030204" pitchFamily="49" charset="0"/>
              </a:rPr>
              <a:t>#There are three files in the current directory</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a:t>
            </a:r>
            <a:r>
              <a:rPr lang="en-US" altLang="ko-KR" sz="1400" b="0" dirty="0">
                <a:solidFill>
                  <a:srgbClr val="DCDCAA"/>
                </a:solidFill>
                <a:effectLst/>
                <a:latin typeface="Consolas" panose="020B0609020204030204" pitchFamily="49" charset="0"/>
              </a:rPr>
              <a:t>base</a:t>
            </a:r>
            <a:r>
              <a:rPr lang="en-US" altLang="ko-KR" sz="1400" b="0" dirty="0">
                <a:solidFill>
                  <a:srgbClr val="CCCCCC"/>
                </a:solidFill>
                <a:effectLst/>
                <a:latin typeface="Consolas" panose="020B0609020204030204" pitchFamily="49" charset="0"/>
              </a:rPr>
              <a:t>) [wntjr3364@localhost test]$ </a:t>
            </a:r>
            <a:r>
              <a:rPr lang="en-US" altLang="ko-KR" sz="1400" b="0" dirty="0" err="1">
                <a:solidFill>
                  <a:srgbClr val="CCCCCC"/>
                </a:solidFill>
                <a:effectLst/>
                <a:latin typeface="Consolas" panose="020B0609020204030204" pitchFamily="49" charset="0"/>
              </a:rPr>
              <a:t>ll</a:t>
            </a:r>
            <a:endParaRPr lang="en-US" altLang="ko-KR" sz="1400" b="0" dirty="0">
              <a:solidFill>
                <a:srgbClr val="CCCCCC"/>
              </a:solidFill>
              <a:effectLst/>
              <a:latin typeface="Consolas" panose="020B0609020204030204" pitchFamily="49" charset="0"/>
            </a:endParaRPr>
          </a:p>
          <a:p>
            <a:r>
              <a:rPr lang="en-US" altLang="ko-KR" sz="1400" b="0" dirty="0">
                <a:solidFill>
                  <a:srgbClr val="DCDCAA"/>
                </a:solidFill>
                <a:effectLst/>
                <a:latin typeface="Consolas" panose="020B0609020204030204" pitchFamily="49" charset="0"/>
              </a:rPr>
              <a:t>total</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endParaRPr lang="en-US" altLang="ko-KR" sz="1400" b="0" dirty="0">
              <a:solidFill>
                <a:srgbClr val="CCCCCC"/>
              </a:solidFill>
              <a:effectLst/>
              <a:latin typeface="Consolas" panose="020B0609020204030204" pitchFamily="49" charset="0"/>
            </a:endParaRPr>
          </a:p>
          <a:p>
            <a:r>
              <a:rPr lang="en-US" altLang="ko-KR" sz="1400" b="0" dirty="0">
                <a:solidFill>
                  <a:srgbClr val="DCDCAA"/>
                </a:solidFill>
                <a:effectLst/>
                <a:latin typeface="Consolas" panose="020B0609020204030204" pitchFamily="49" charset="0"/>
              </a:rPr>
              <a:t>-</a:t>
            </a:r>
            <a:r>
              <a:rPr lang="en-US" altLang="ko-KR" sz="1400" b="0" dirty="0" err="1">
                <a:solidFill>
                  <a:srgbClr val="DCDCAA"/>
                </a:solidFill>
                <a:effectLst/>
                <a:latin typeface="Consolas" panose="020B0609020204030204" pitchFamily="49" charset="0"/>
              </a:rPr>
              <a:t>rw</a:t>
            </a:r>
            <a:r>
              <a:rPr lang="en-US" altLang="ko-KR" sz="1400" b="0" dirty="0">
                <a:solidFill>
                  <a:srgbClr val="DCDCAA"/>
                </a:solidFill>
                <a:effectLst/>
                <a:latin typeface="Consolas" panose="020B0609020204030204" pitchFamily="49" charset="0"/>
              </a:rPr>
              <a:t>-</a:t>
            </a:r>
            <a:r>
              <a:rPr lang="en-US" altLang="ko-KR" sz="1400" b="0" dirty="0" err="1">
                <a:solidFill>
                  <a:srgbClr val="DCDCAA"/>
                </a:solidFill>
                <a:effectLst/>
                <a:latin typeface="Consolas" panose="020B0609020204030204" pitchFamily="49" charset="0"/>
              </a:rPr>
              <a:t>rw</a:t>
            </a:r>
            <a:r>
              <a:rPr lang="en-US" altLang="ko-KR" sz="1400" b="0" dirty="0">
                <a:solidFill>
                  <a:srgbClr val="DCDCAA"/>
                </a:solidFill>
                <a:effectLst/>
                <a:latin typeface="Consolas" panose="020B0609020204030204" pitchFamily="49" charset="0"/>
              </a:rPr>
              <a:t>-r--.</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wntjr3364</a:t>
            </a:r>
            <a:r>
              <a:rPr lang="en-US" altLang="ko-KR" sz="1400" b="0" dirty="0">
                <a:solidFill>
                  <a:srgbClr val="CCCCCC"/>
                </a:solidFill>
                <a:effectLst/>
                <a:latin typeface="Consolas" panose="020B0609020204030204" pitchFamily="49" charset="0"/>
              </a:rPr>
              <a:t> </a:t>
            </a:r>
            <a:r>
              <a:rPr lang="en-US" altLang="ko-KR" sz="1400" b="0" dirty="0" err="1">
                <a:solidFill>
                  <a:srgbClr val="CE9178"/>
                </a:solidFill>
                <a:effectLst/>
                <a:latin typeface="Consolas" panose="020B0609020204030204" pitchFamily="49" charset="0"/>
              </a:rPr>
              <a:t>wntjr3364</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Jul</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5</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10</a:t>
            </a:r>
            <a:r>
              <a:rPr lang="en-US" altLang="ko-KR" sz="1400" b="0" dirty="0">
                <a:solidFill>
                  <a:srgbClr val="CE9178"/>
                </a:solidFill>
                <a:effectLst/>
                <a:latin typeface="Consolas" panose="020B0609020204030204" pitchFamily="49" charset="0"/>
              </a:rPr>
              <a:t>:54</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file1.txt</a:t>
            </a:r>
            <a:endParaRPr lang="en-US" altLang="ko-KR" sz="1400" b="0" dirty="0">
              <a:solidFill>
                <a:srgbClr val="CCCCCC"/>
              </a:solidFill>
              <a:effectLst/>
              <a:latin typeface="Consolas" panose="020B0609020204030204" pitchFamily="49" charset="0"/>
            </a:endParaRPr>
          </a:p>
          <a:p>
            <a:r>
              <a:rPr lang="en-US" altLang="ko-KR" sz="1400" b="0" dirty="0">
                <a:solidFill>
                  <a:srgbClr val="DCDCAA"/>
                </a:solidFill>
                <a:effectLst/>
                <a:latin typeface="Consolas" panose="020B0609020204030204" pitchFamily="49" charset="0"/>
              </a:rPr>
              <a:t>-</a:t>
            </a:r>
            <a:r>
              <a:rPr lang="en-US" altLang="ko-KR" sz="1400" b="0" dirty="0" err="1">
                <a:solidFill>
                  <a:srgbClr val="DCDCAA"/>
                </a:solidFill>
                <a:effectLst/>
                <a:latin typeface="Consolas" panose="020B0609020204030204" pitchFamily="49" charset="0"/>
              </a:rPr>
              <a:t>rw</a:t>
            </a:r>
            <a:r>
              <a:rPr lang="en-US" altLang="ko-KR" sz="1400" b="0" dirty="0">
                <a:solidFill>
                  <a:srgbClr val="DCDCAA"/>
                </a:solidFill>
                <a:effectLst/>
                <a:latin typeface="Consolas" panose="020B0609020204030204" pitchFamily="49" charset="0"/>
              </a:rPr>
              <a:t>-</a:t>
            </a:r>
            <a:r>
              <a:rPr lang="en-US" altLang="ko-KR" sz="1400" b="0" dirty="0" err="1">
                <a:solidFill>
                  <a:srgbClr val="DCDCAA"/>
                </a:solidFill>
                <a:effectLst/>
                <a:latin typeface="Consolas" panose="020B0609020204030204" pitchFamily="49" charset="0"/>
              </a:rPr>
              <a:t>rw</a:t>
            </a:r>
            <a:r>
              <a:rPr lang="en-US" altLang="ko-KR" sz="1400" b="0" dirty="0">
                <a:solidFill>
                  <a:srgbClr val="DCDCAA"/>
                </a:solidFill>
                <a:effectLst/>
                <a:latin typeface="Consolas" panose="020B0609020204030204" pitchFamily="49" charset="0"/>
              </a:rPr>
              <a:t>-r--.</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wntjr3364</a:t>
            </a:r>
            <a:r>
              <a:rPr lang="en-US" altLang="ko-KR" sz="1400" b="0" dirty="0">
                <a:solidFill>
                  <a:srgbClr val="CCCCCC"/>
                </a:solidFill>
                <a:effectLst/>
                <a:latin typeface="Consolas" panose="020B0609020204030204" pitchFamily="49" charset="0"/>
              </a:rPr>
              <a:t> </a:t>
            </a:r>
            <a:r>
              <a:rPr lang="en-US" altLang="ko-KR" sz="1400" b="0" dirty="0" err="1">
                <a:solidFill>
                  <a:srgbClr val="CE9178"/>
                </a:solidFill>
                <a:effectLst/>
                <a:latin typeface="Consolas" panose="020B0609020204030204" pitchFamily="49" charset="0"/>
              </a:rPr>
              <a:t>wntjr3364</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Jul</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5</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10</a:t>
            </a:r>
            <a:r>
              <a:rPr lang="en-US" altLang="ko-KR" sz="1400" b="0" dirty="0">
                <a:solidFill>
                  <a:srgbClr val="CE9178"/>
                </a:solidFill>
                <a:effectLst/>
                <a:latin typeface="Consolas" panose="020B0609020204030204" pitchFamily="49" charset="0"/>
              </a:rPr>
              <a:t>:54</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file2.txt</a:t>
            </a:r>
            <a:endParaRPr lang="en-US" altLang="ko-KR" sz="1400" b="0" dirty="0">
              <a:solidFill>
                <a:srgbClr val="CCCCCC"/>
              </a:solidFill>
              <a:effectLst/>
              <a:latin typeface="Consolas" panose="020B0609020204030204" pitchFamily="49" charset="0"/>
            </a:endParaRPr>
          </a:p>
          <a:p>
            <a:r>
              <a:rPr lang="en-US" altLang="ko-KR" sz="1400" b="0" dirty="0">
                <a:solidFill>
                  <a:srgbClr val="DCDCAA"/>
                </a:solidFill>
                <a:effectLst/>
                <a:latin typeface="Consolas" panose="020B0609020204030204" pitchFamily="49" charset="0"/>
              </a:rPr>
              <a:t>-</a:t>
            </a:r>
            <a:r>
              <a:rPr lang="en-US" altLang="ko-KR" sz="1400" b="0" dirty="0" err="1">
                <a:solidFill>
                  <a:srgbClr val="DCDCAA"/>
                </a:solidFill>
                <a:effectLst/>
                <a:latin typeface="Consolas" panose="020B0609020204030204" pitchFamily="49" charset="0"/>
              </a:rPr>
              <a:t>rw</a:t>
            </a:r>
            <a:r>
              <a:rPr lang="en-US" altLang="ko-KR" sz="1400" b="0" dirty="0">
                <a:solidFill>
                  <a:srgbClr val="DCDCAA"/>
                </a:solidFill>
                <a:effectLst/>
                <a:latin typeface="Consolas" panose="020B0609020204030204" pitchFamily="49" charset="0"/>
              </a:rPr>
              <a:t>-</a:t>
            </a:r>
            <a:r>
              <a:rPr lang="en-US" altLang="ko-KR" sz="1400" b="0" dirty="0" err="1">
                <a:solidFill>
                  <a:srgbClr val="DCDCAA"/>
                </a:solidFill>
                <a:effectLst/>
                <a:latin typeface="Consolas" panose="020B0609020204030204" pitchFamily="49" charset="0"/>
              </a:rPr>
              <a:t>rw</a:t>
            </a:r>
            <a:r>
              <a:rPr lang="en-US" altLang="ko-KR" sz="1400" b="0" dirty="0">
                <a:solidFill>
                  <a:srgbClr val="DCDCAA"/>
                </a:solidFill>
                <a:effectLst/>
                <a:latin typeface="Consolas" panose="020B0609020204030204" pitchFamily="49" charset="0"/>
              </a:rPr>
              <a:t>-r--.</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wntjr3364</a:t>
            </a:r>
            <a:r>
              <a:rPr lang="en-US" altLang="ko-KR" sz="1400" b="0" dirty="0">
                <a:solidFill>
                  <a:srgbClr val="CCCCCC"/>
                </a:solidFill>
                <a:effectLst/>
                <a:latin typeface="Consolas" panose="020B0609020204030204" pitchFamily="49" charset="0"/>
              </a:rPr>
              <a:t> </a:t>
            </a:r>
            <a:r>
              <a:rPr lang="en-US" altLang="ko-KR" sz="1400" b="0" dirty="0" err="1">
                <a:solidFill>
                  <a:srgbClr val="CE9178"/>
                </a:solidFill>
                <a:effectLst/>
                <a:latin typeface="Consolas" panose="020B0609020204030204" pitchFamily="49" charset="0"/>
              </a:rPr>
              <a:t>wntjr3364</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Jul</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5</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10</a:t>
            </a:r>
            <a:r>
              <a:rPr lang="en-US" altLang="ko-KR" sz="1400" b="0" dirty="0">
                <a:solidFill>
                  <a:srgbClr val="CE9178"/>
                </a:solidFill>
                <a:effectLst/>
                <a:latin typeface="Consolas" panose="020B0609020204030204" pitchFamily="49" charset="0"/>
              </a:rPr>
              <a:t>:54</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file3.txt</a:t>
            </a:r>
            <a:endParaRPr lang="en-US" altLang="ko-KR" sz="1400" b="0" dirty="0">
              <a:solidFill>
                <a:srgbClr val="CCCCCC"/>
              </a:solidFill>
              <a:effectLst/>
              <a:latin typeface="Consolas" panose="020B0609020204030204" pitchFamily="49" charset="0"/>
            </a:endParaRPr>
          </a:p>
          <a:p>
            <a:br>
              <a:rPr lang="en-US" altLang="ko-KR" sz="1400" b="0" dirty="0">
                <a:solidFill>
                  <a:srgbClr val="CCCCCC"/>
                </a:solidFill>
                <a:effectLst/>
                <a:latin typeface="Consolas" panose="020B0609020204030204" pitchFamily="49" charset="0"/>
              </a:rPr>
            </a:br>
            <a:r>
              <a:rPr lang="en-US" altLang="ko-KR" sz="1400" b="0" dirty="0">
                <a:solidFill>
                  <a:srgbClr val="CCCCCC"/>
                </a:solidFill>
                <a:effectLst/>
                <a:latin typeface="Consolas" panose="020B0609020204030204" pitchFamily="49" charset="0"/>
              </a:rPr>
              <a:t>(</a:t>
            </a:r>
            <a:r>
              <a:rPr lang="en-US" altLang="ko-KR" sz="1400" b="0" dirty="0">
                <a:solidFill>
                  <a:srgbClr val="DCDCAA"/>
                </a:solidFill>
                <a:effectLst/>
                <a:latin typeface="Consolas" panose="020B0609020204030204" pitchFamily="49" charset="0"/>
              </a:rPr>
              <a:t>base</a:t>
            </a:r>
            <a:r>
              <a:rPr lang="en-US" altLang="ko-KR" sz="1400" b="0" dirty="0">
                <a:solidFill>
                  <a:srgbClr val="CCCCCC"/>
                </a:solidFill>
                <a:effectLst/>
                <a:latin typeface="Consolas" panose="020B0609020204030204" pitchFamily="49" charset="0"/>
              </a:rPr>
              <a:t>) [wntjr3364@localhost test]$ ls </a:t>
            </a:r>
            <a:r>
              <a:rPr lang="en-US" altLang="ko-KR" sz="1400" b="0" dirty="0">
                <a:solidFill>
                  <a:srgbClr val="C586C0"/>
                </a:solidFill>
                <a:effectLst/>
                <a:latin typeface="Consolas" panose="020B0609020204030204" pitchFamily="49" charset="0"/>
              </a:rPr>
              <a:t>fi</a:t>
            </a:r>
            <a:r>
              <a:rPr lang="en-US" altLang="ko-KR" sz="1400" b="0" dirty="0">
                <a:solidFill>
                  <a:srgbClr val="CCCCCC"/>
                </a:solidFill>
                <a:effectLst/>
                <a:latin typeface="Consolas" panose="020B0609020204030204" pitchFamily="49" charset="0"/>
              </a:rPr>
              <a:t> </a:t>
            </a:r>
          </a:p>
          <a:p>
            <a:r>
              <a:rPr lang="en-US" altLang="ko-KR" sz="1400" b="0" dirty="0">
                <a:solidFill>
                  <a:srgbClr val="CCCCCC"/>
                </a:solidFill>
                <a:effectLst/>
                <a:latin typeface="Consolas" panose="020B0609020204030204" pitchFamily="49" charset="0"/>
              </a:rPr>
              <a:t>(</a:t>
            </a:r>
            <a:r>
              <a:rPr lang="en-US" altLang="ko-KR" sz="1400" b="0" dirty="0">
                <a:solidFill>
                  <a:srgbClr val="DCDCAA"/>
                </a:solidFill>
                <a:effectLst/>
                <a:latin typeface="Consolas" panose="020B0609020204030204" pitchFamily="49" charset="0"/>
              </a:rPr>
              <a:t>base</a:t>
            </a:r>
            <a:r>
              <a:rPr lang="en-US" altLang="ko-KR" sz="1400" b="0" dirty="0">
                <a:solidFill>
                  <a:srgbClr val="CCCCCC"/>
                </a:solidFill>
                <a:effectLst/>
                <a:latin typeface="Consolas" panose="020B0609020204030204" pitchFamily="49" charset="0"/>
              </a:rPr>
              <a:t>) [wntjr3364@localhost test]$ ls file</a:t>
            </a:r>
          </a:p>
          <a:p>
            <a:br>
              <a:rPr lang="en-US" altLang="ko-KR" sz="1400" b="0" dirty="0">
                <a:solidFill>
                  <a:srgbClr val="CCCCCC"/>
                </a:solidFill>
                <a:effectLst/>
                <a:latin typeface="Consolas" panose="020B0609020204030204" pitchFamily="49" charset="0"/>
              </a:rPr>
            </a:br>
            <a:r>
              <a:rPr lang="en-US" altLang="ko-KR" sz="1400" b="0" dirty="0">
                <a:solidFill>
                  <a:srgbClr val="CCCCCC"/>
                </a:solidFill>
                <a:effectLst/>
                <a:latin typeface="Consolas" panose="020B0609020204030204" pitchFamily="49" charset="0"/>
              </a:rPr>
              <a:t>(</a:t>
            </a:r>
            <a:r>
              <a:rPr lang="en-US" altLang="ko-KR" sz="1400" b="0" dirty="0">
                <a:solidFill>
                  <a:srgbClr val="DCDCAA"/>
                </a:solidFill>
                <a:effectLst/>
                <a:latin typeface="Consolas" panose="020B0609020204030204" pitchFamily="49" charset="0"/>
              </a:rPr>
              <a:t>base</a:t>
            </a:r>
            <a:r>
              <a:rPr lang="en-US" altLang="ko-KR" sz="1400" b="0" dirty="0">
                <a:solidFill>
                  <a:srgbClr val="CCCCCC"/>
                </a:solidFill>
                <a:effectLst/>
                <a:latin typeface="Consolas" panose="020B0609020204030204" pitchFamily="49" charset="0"/>
              </a:rPr>
              <a:t>) [wntjr3364@localhost test]$ ls file</a:t>
            </a:r>
          </a:p>
          <a:p>
            <a:r>
              <a:rPr lang="en-US" altLang="ko-KR" sz="1400" b="0" dirty="0">
                <a:solidFill>
                  <a:srgbClr val="DCDCAA"/>
                </a:solidFill>
                <a:effectLst/>
                <a:latin typeface="Consolas" panose="020B0609020204030204" pitchFamily="49" charset="0"/>
              </a:rPr>
              <a:t>file1.txt</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file2.txt</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file3.txt</a:t>
            </a:r>
            <a:r>
              <a:rPr lang="en-US" altLang="ko-KR" sz="1400" b="0" dirty="0">
                <a:solidFill>
                  <a:srgbClr val="CCCCCC"/>
                </a:solidFill>
                <a:effectLst/>
                <a:latin typeface="Consolas" panose="020B0609020204030204" pitchFamily="49" charset="0"/>
              </a:rPr>
              <a:t>  </a:t>
            </a:r>
          </a:p>
        </p:txBody>
      </p:sp>
      <p:grpSp>
        <p:nvGrpSpPr>
          <p:cNvPr id="14" name="그룹 13">
            <a:extLst>
              <a:ext uri="{FF2B5EF4-FFF2-40B4-BE49-F238E27FC236}">
                <a16:creationId xmlns:a16="http://schemas.microsoft.com/office/drawing/2014/main" id="{CCA9E680-2A00-7BAF-58DB-08B4E173244A}"/>
              </a:ext>
            </a:extLst>
          </p:cNvPr>
          <p:cNvGrpSpPr/>
          <p:nvPr/>
        </p:nvGrpSpPr>
        <p:grpSpPr>
          <a:xfrm>
            <a:off x="4571999" y="5236883"/>
            <a:ext cx="479899" cy="285344"/>
            <a:chOff x="4571999" y="5278877"/>
            <a:chExt cx="479899" cy="285344"/>
          </a:xfrm>
        </p:grpSpPr>
        <p:cxnSp>
          <p:nvCxnSpPr>
            <p:cNvPr id="8" name="직선 연결선 7">
              <a:extLst>
                <a:ext uri="{FF2B5EF4-FFF2-40B4-BE49-F238E27FC236}">
                  <a16:creationId xmlns:a16="http://schemas.microsoft.com/office/drawing/2014/main" id="{19BEC511-2875-99A2-5A95-09958A946578}"/>
                </a:ext>
              </a:extLst>
            </p:cNvPr>
            <p:cNvCxnSpPr/>
            <p:nvPr/>
          </p:nvCxnSpPr>
          <p:spPr>
            <a:xfrm>
              <a:off x="4571999" y="5278877"/>
              <a:ext cx="4798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20157F3-5323-3CFD-C635-B0A7065F82C7}"/>
                </a:ext>
              </a:extLst>
            </p:cNvPr>
            <p:cNvCxnSpPr/>
            <p:nvPr/>
          </p:nvCxnSpPr>
          <p:spPr>
            <a:xfrm>
              <a:off x="4571999" y="5564221"/>
              <a:ext cx="479899" cy="0"/>
            </a:xfrm>
            <a:prstGeom prst="line">
              <a:avLst/>
            </a:prstGeom>
            <a:ln w="19050">
              <a:solidFill>
                <a:schemeClr val="bg1"/>
              </a:solidFill>
              <a:headEnd type="stealth"/>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2444F8EB-893F-79A7-1F5F-E66148DA5B5E}"/>
                </a:ext>
              </a:extLst>
            </p:cNvPr>
            <p:cNvCxnSpPr>
              <a:cxnSpLocks/>
            </p:cNvCxnSpPr>
            <p:nvPr/>
          </p:nvCxnSpPr>
          <p:spPr>
            <a:xfrm>
              <a:off x="5051898" y="5278877"/>
              <a:ext cx="0" cy="2853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5872765-F2C0-7C84-1624-AAA836F65642}"/>
              </a:ext>
            </a:extLst>
          </p:cNvPr>
          <p:cNvSpPr txBox="1"/>
          <p:nvPr/>
        </p:nvSpPr>
        <p:spPr>
          <a:xfrm>
            <a:off x="5051898" y="5236883"/>
            <a:ext cx="512322" cy="369332"/>
          </a:xfrm>
          <a:prstGeom prst="rect">
            <a:avLst/>
          </a:prstGeom>
          <a:noFill/>
        </p:spPr>
        <p:txBody>
          <a:bodyPr wrap="square" rtlCol="0">
            <a:spAutoFit/>
          </a:bodyPr>
          <a:lstStyle/>
          <a:p>
            <a:r>
              <a:rPr lang="en-US" altLang="ko-KR" dirty="0">
                <a:solidFill>
                  <a:schemeClr val="bg1"/>
                </a:solidFill>
              </a:rPr>
              <a:t>Tab</a:t>
            </a:r>
            <a:endParaRPr lang="ko-KR" altLang="en-US" dirty="0">
              <a:solidFill>
                <a:schemeClr val="bg1"/>
              </a:solidFill>
            </a:endParaRPr>
          </a:p>
        </p:txBody>
      </p:sp>
      <p:grpSp>
        <p:nvGrpSpPr>
          <p:cNvPr id="15" name="그룹 14">
            <a:extLst>
              <a:ext uri="{FF2B5EF4-FFF2-40B4-BE49-F238E27FC236}">
                <a16:creationId xmlns:a16="http://schemas.microsoft.com/office/drawing/2014/main" id="{21E14057-612A-B20F-CC11-625A9215EC2A}"/>
              </a:ext>
            </a:extLst>
          </p:cNvPr>
          <p:cNvGrpSpPr/>
          <p:nvPr/>
        </p:nvGrpSpPr>
        <p:grpSpPr>
          <a:xfrm>
            <a:off x="4571999" y="5933872"/>
            <a:ext cx="479899" cy="233411"/>
            <a:chOff x="4571999" y="5278877"/>
            <a:chExt cx="479899" cy="285344"/>
          </a:xfrm>
        </p:grpSpPr>
        <p:cxnSp>
          <p:nvCxnSpPr>
            <p:cNvPr id="16" name="직선 연결선 15">
              <a:extLst>
                <a:ext uri="{FF2B5EF4-FFF2-40B4-BE49-F238E27FC236}">
                  <a16:creationId xmlns:a16="http://schemas.microsoft.com/office/drawing/2014/main" id="{B15361C6-A5B0-8C4C-CBA3-3B19C0E5206F}"/>
                </a:ext>
              </a:extLst>
            </p:cNvPr>
            <p:cNvCxnSpPr/>
            <p:nvPr/>
          </p:nvCxnSpPr>
          <p:spPr>
            <a:xfrm>
              <a:off x="4571999" y="5278877"/>
              <a:ext cx="47989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43D23099-705E-EFC3-ABAE-94F0BB5BB882}"/>
                </a:ext>
              </a:extLst>
            </p:cNvPr>
            <p:cNvCxnSpPr/>
            <p:nvPr/>
          </p:nvCxnSpPr>
          <p:spPr>
            <a:xfrm>
              <a:off x="4571999" y="5564221"/>
              <a:ext cx="479899" cy="0"/>
            </a:xfrm>
            <a:prstGeom prst="line">
              <a:avLst/>
            </a:prstGeom>
            <a:ln w="19050">
              <a:solidFill>
                <a:schemeClr val="bg1"/>
              </a:solidFill>
              <a:headEnd type="stealth"/>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1BFA717-1717-F377-719C-D850C2AEA866}"/>
                </a:ext>
              </a:extLst>
            </p:cNvPr>
            <p:cNvCxnSpPr>
              <a:cxnSpLocks/>
            </p:cNvCxnSpPr>
            <p:nvPr/>
          </p:nvCxnSpPr>
          <p:spPr>
            <a:xfrm>
              <a:off x="5051898" y="5278877"/>
              <a:ext cx="0" cy="2853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812336B9-F3D6-40F4-2BF8-59D51A0655D7}"/>
              </a:ext>
            </a:extLst>
          </p:cNvPr>
          <p:cNvSpPr txBox="1"/>
          <p:nvPr/>
        </p:nvSpPr>
        <p:spPr>
          <a:xfrm>
            <a:off x="5051898" y="5891878"/>
            <a:ext cx="512322" cy="369332"/>
          </a:xfrm>
          <a:prstGeom prst="rect">
            <a:avLst/>
          </a:prstGeom>
          <a:noFill/>
        </p:spPr>
        <p:txBody>
          <a:bodyPr wrap="square" rtlCol="0">
            <a:spAutoFit/>
          </a:bodyPr>
          <a:lstStyle/>
          <a:p>
            <a:r>
              <a:rPr lang="en-US" altLang="ko-KR" dirty="0">
                <a:solidFill>
                  <a:schemeClr val="bg1"/>
                </a:solidFill>
              </a:rPr>
              <a:t>Tab</a:t>
            </a:r>
            <a:endParaRPr lang="ko-KR" altLang="en-US" dirty="0">
              <a:solidFill>
                <a:schemeClr val="bg1"/>
              </a:solidFill>
            </a:endParaRPr>
          </a:p>
        </p:txBody>
      </p:sp>
    </p:spTree>
    <p:extLst>
      <p:ext uri="{BB962C8B-B14F-4D97-AF65-F5344CB8AC3E}">
        <p14:creationId xmlns:p14="http://schemas.microsoft.com/office/powerpoint/2010/main" val="261037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DC48C07-BAE4-4349-AA16-6C7FE1FE4ECA}"/>
              </a:ext>
            </a:extLst>
          </p:cNvPr>
          <p:cNvSpPr/>
          <p:nvPr/>
        </p:nvSpPr>
        <p:spPr>
          <a:xfrm>
            <a:off x="83669" y="123162"/>
            <a:ext cx="4017692" cy="523220"/>
          </a:xfrm>
          <a:prstGeom prst="rect">
            <a:avLst/>
          </a:prstGeom>
        </p:spPr>
        <p:txBody>
          <a:bodyPr wrap="square">
            <a:spAutoFit/>
          </a:bodyPr>
          <a:lstStyle/>
          <a:p>
            <a:r>
              <a:rPr lang="en-US" altLang="ko-KR" sz="2800" b="1" dirty="0">
                <a:solidFill>
                  <a:srgbClr val="002060"/>
                </a:solidFill>
                <a:latin typeface="+mj-ea"/>
              </a:rPr>
              <a:t>UNIX</a:t>
            </a:r>
          </a:p>
        </p:txBody>
      </p:sp>
      <p:sp>
        <p:nvSpPr>
          <p:cNvPr id="3" name="TextBox 2">
            <a:extLst>
              <a:ext uri="{FF2B5EF4-FFF2-40B4-BE49-F238E27FC236}">
                <a16:creationId xmlns:a16="http://schemas.microsoft.com/office/drawing/2014/main" id="{25D7788E-5445-4CE5-985B-0FA3870D71B5}"/>
              </a:ext>
            </a:extLst>
          </p:cNvPr>
          <p:cNvSpPr txBox="1"/>
          <p:nvPr/>
        </p:nvSpPr>
        <p:spPr>
          <a:xfrm>
            <a:off x="83669" y="690717"/>
            <a:ext cx="8953799" cy="4662815"/>
          </a:xfrm>
          <a:prstGeom prst="rect">
            <a:avLst/>
          </a:prstGeom>
          <a:noFill/>
        </p:spPr>
        <p:txBody>
          <a:bodyPr wrap="square" rtlCol="0">
            <a:spAutoFit/>
          </a:bodyPr>
          <a:lstStyle>
            <a:defPPr>
              <a:defRPr lang="en-US"/>
            </a:defPPr>
            <a:lvl1pPr marL="342900" indent="-342900">
              <a:lnSpc>
                <a:spcPct val="12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50000"/>
              </a:lnSpc>
            </a:pPr>
            <a:r>
              <a:rPr lang="en-US" altLang="ko-KR" b="0" dirty="0"/>
              <a:t>UNIX is a family of multitasking, multiuser computer OS</a:t>
            </a:r>
          </a:p>
          <a:p>
            <a:pPr>
              <a:lnSpc>
                <a:spcPct val="150000"/>
              </a:lnSpc>
            </a:pPr>
            <a:r>
              <a:rPr lang="en-US" altLang="ko-KR" b="0" dirty="0"/>
              <a:t>In 1964, </a:t>
            </a:r>
            <a:r>
              <a:rPr lang="en-US" altLang="ko-KR" b="0" dirty="0">
                <a:solidFill>
                  <a:srgbClr val="FF0000"/>
                </a:solidFill>
              </a:rPr>
              <a:t>Multics </a:t>
            </a:r>
            <a:r>
              <a:rPr lang="en-US" altLang="ko-KR" b="0" dirty="0"/>
              <a:t>(Multiplex Information and Computing System) was developed for the GE-645 mainframe, But it had many problems.</a:t>
            </a:r>
          </a:p>
          <a:p>
            <a:pPr>
              <a:lnSpc>
                <a:spcPct val="150000"/>
              </a:lnSpc>
            </a:pPr>
            <a:r>
              <a:rPr lang="en-US" altLang="ko-KR" b="0" dirty="0"/>
              <a:t>In 1969, a computer system called PDP-7 was used to develop operating system called </a:t>
            </a:r>
            <a:r>
              <a:rPr lang="en-US" altLang="ko-KR" b="0" dirty="0" err="1">
                <a:solidFill>
                  <a:srgbClr val="FF0000"/>
                </a:solidFill>
              </a:rPr>
              <a:t>Unics</a:t>
            </a:r>
            <a:r>
              <a:rPr lang="en-US" altLang="ko-KR" b="0" dirty="0">
                <a:solidFill>
                  <a:srgbClr val="FF0000"/>
                </a:solidFill>
              </a:rPr>
              <a:t> </a:t>
            </a:r>
            <a:r>
              <a:rPr lang="en-US" altLang="ko-KR" b="0" dirty="0"/>
              <a:t>(</a:t>
            </a:r>
            <a:r>
              <a:rPr lang="en-US" altLang="ko-KR" b="0" dirty="0">
                <a:solidFill>
                  <a:srgbClr val="FF0000"/>
                </a:solidFill>
              </a:rPr>
              <a:t>Un</a:t>
            </a:r>
            <a:r>
              <a:rPr lang="en-US" altLang="ko-KR" b="0" dirty="0"/>
              <a:t>iplexed </a:t>
            </a:r>
            <a:r>
              <a:rPr lang="en-US" altLang="ko-KR" b="0" dirty="0">
                <a:solidFill>
                  <a:srgbClr val="FF0000"/>
                </a:solidFill>
              </a:rPr>
              <a:t>I</a:t>
            </a:r>
            <a:r>
              <a:rPr lang="en-US" altLang="ko-KR" b="0" dirty="0"/>
              <a:t>nformation and </a:t>
            </a:r>
            <a:r>
              <a:rPr lang="en-US" altLang="ko-KR" b="0" dirty="0">
                <a:solidFill>
                  <a:srgbClr val="FF0000"/>
                </a:solidFill>
              </a:rPr>
              <a:t>C</a:t>
            </a:r>
            <a:r>
              <a:rPr lang="en-US" altLang="ko-KR" b="0" dirty="0"/>
              <a:t>omputing </a:t>
            </a:r>
            <a:r>
              <a:rPr lang="en-US" altLang="ko-KR" b="0" dirty="0">
                <a:solidFill>
                  <a:srgbClr val="FF0000"/>
                </a:solidFill>
              </a:rPr>
              <a:t>S</a:t>
            </a:r>
            <a:r>
              <a:rPr lang="en-US" altLang="ko-KR" b="0" dirty="0"/>
              <a:t>ystem) by Ken Tompson, Dennis Ritchie, and others.</a:t>
            </a:r>
          </a:p>
          <a:p>
            <a:pPr>
              <a:lnSpc>
                <a:spcPct val="150000"/>
              </a:lnSpc>
            </a:pPr>
            <a:r>
              <a:rPr lang="en-US" altLang="ko-KR" b="0" dirty="0"/>
              <a:t>Since then, Dennis Ritchie has developed a high-level language “</a:t>
            </a:r>
            <a:r>
              <a:rPr lang="en-US" altLang="ko-KR" b="0" dirty="0">
                <a:solidFill>
                  <a:srgbClr val="FF0000"/>
                </a:solidFill>
              </a:rPr>
              <a:t>C</a:t>
            </a:r>
            <a:r>
              <a:rPr lang="en-US" altLang="ko-KR" b="0" dirty="0"/>
              <a:t>”</a:t>
            </a:r>
          </a:p>
          <a:p>
            <a:pPr>
              <a:lnSpc>
                <a:spcPct val="150000"/>
              </a:lnSpc>
            </a:pPr>
            <a:r>
              <a:rPr lang="en-US" altLang="ko-KR" b="0" dirty="0"/>
              <a:t>In 1972, </a:t>
            </a:r>
            <a:r>
              <a:rPr lang="en-US" altLang="ko-KR" b="0" dirty="0">
                <a:solidFill>
                  <a:srgbClr val="FF0000"/>
                </a:solidFill>
              </a:rPr>
              <a:t>Unix</a:t>
            </a:r>
            <a:r>
              <a:rPr lang="en-US" altLang="ko-KR" b="0" dirty="0"/>
              <a:t> was rewritten in the C language using PDP-11. </a:t>
            </a:r>
          </a:p>
          <a:p>
            <a:pPr>
              <a:lnSpc>
                <a:spcPct val="150000"/>
              </a:lnSpc>
            </a:pPr>
            <a:r>
              <a:rPr lang="en-US" altLang="ko-KR" b="0" dirty="0"/>
              <a:t>Since then, many organizations have developed </a:t>
            </a:r>
            <a:r>
              <a:rPr lang="en-US" altLang="ko-KR" b="0" dirty="0">
                <a:solidFill>
                  <a:srgbClr val="FF0000"/>
                </a:solidFill>
              </a:rPr>
              <a:t>Unix distributions</a:t>
            </a:r>
            <a:r>
              <a:rPr lang="en-US" altLang="ko-KR" b="0" dirty="0"/>
              <a:t>, including </a:t>
            </a:r>
            <a:r>
              <a:rPr lang="en-US" altLang="ko-KR" b="0" dirty="0">
                <a:solidFill>
                  <a:srgbClr val="FF0000"/>
                </a:solidFill>
              </a:rPr>
              <a:t>BSD </a:t>
            </a:r>
            <a:r>
              <a:rPr lang="en-US" altLang="ko-KR" b="0" dirty="0"/>
              <a:t>(Berkeley), </a:t>
            </a:r>
            <a:r>
              <a:rPr lang="en-US" altLang="ko-KR" b="0" dirty="0">
                <a:solidFill>
                  <a:srgbClr val="FF0000"/>
                </a:solidFill>
              </a:rPr>
              <a:t>Solaris </a:t>
            </a:r>
            <a:r>
              <a:rPr lang="en-US" altLang="ko-KR" b="0" dirty="0"/>
              <a:t>(Sun Microsystems), and </a:t>
            </a:r>
            <a:r>
              <a:rPr lang="en-US" altLang="ko-KR" b="0" dirty="0">
                <a:solidFill>
                  <a:srgbClr val="FF0000"/>
                </a:solidFill>
              </a:rPr>
              <a:t>MacOS </a:t>
            </a:r>
            <a:r>
              <a:rPr lang="en-US" altLang="ko-KR" b="0" dirty="0"/>
              <a:t>(Apple)</a:t>
            </a:r>
          </a:p>
          <a:p>
            <a:pPr>
              <a:lnSpc>
                <a:spcPct val="150000"/>
              </a:lnSpc>
            </a:pPr>
            <a:r>
              <a:rPr lang="en-US" altLang="ko-KR" b="0" dirty="0"/>
              <a:t>AT&amp;T finally sold its rights in Unix to Novell in the early 1990s</a:t>
            </a:r>
          </a:p>
        </p:txBody>
      </p:sp>
    </p:spTree>
    <p:extLst>
      <p:ext uri="{BB962C8B-B14F-4D97-AF65-F5344CB8AC3E}">
        <p14:creationId xmlns:p14="http://schemas.microsoft.com/office/powerpoint/2010/main" val="1098185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908C95B5-A0F4-470E-9986-D696F8D7E900}"/>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Wildcards</a:t>
            </a:r>
            <a:endParaRPr lang="ko-KR" altLang="en-US" sz="2800" b="1" dirty="0">
              <a:solidFill>
                <a:srgbClr val="002060"/>
              </a:solidFill>
              <a:latin typeface="+mj-ea"/>
            </a:endParaRPr>
          </a:p>
        </p:txBody>
      </p:sp>
      <p:sp>
        <p:nvSpPr>
          <p:cNvPr id="3" name="TextBox 2">
            <a:extLst>
              <a:ext uri="{FF2B5EF4-FFF2-40B4-BE49-F238E27FC236}">
                <a16:creationId xmlns:a16="http://schemas.microsoft.com/office/drawing/2014/main" id="{34E86AEF-67ED-41C9-8B5D-F62D3543A279}"/>
              </a:ext>
            </a:extLst>
          </p:cNvPr>
          <p:cNvSpPr txBox="1"/>
          <p:nvPr/>
        </p:nvSpPr>
        <p:spPr>
          <a:xfrm>
            <a:off x="83669" y="690717"/>
            <a:ext cx="8916569" cy="2118529"/>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Wildcards are commonly used in shell commands in Linux and other Unix-like operating systems.</a:t>
            </a:r>
          </a:p>
          <a:p>
            <a:r>
              <a:rPr lang="en-US" altLang="ko-KR" b="0" dirty="0"/>
              <a:t>Symbol used to replace or represent one or more characters in a command. </a:t>
            </a:r>
          </a:p>
          <a:p>
            <a:r>
              <a:rPr lang="en-US" altLang="ko-KR" b="0" dirty="0"/>
              <a:t>The shell interprets these wildcards, and the results are then returned to the command.</a:t>
            </a:r>
          </a:p>
        </p:txBody>
      </p:sp>
      <p:graphicFrame>
        <p:nvGraphicFramePr>
          <p:cNvPr id="6" name="표 5">
            <a:extLst>
              <a:ext uri="{FF2B5EF4-FFF2-40B4-BE49-F238E27FC236}">
                <a16:creationId xmlns:a16="http://schemas.microsoft.com/office/drawing/2014/main" id="{ADE65FBD-4BC2-432B-893A-5E889D6C2BD7}"/>
              </a:ext>
            </a:extLst>
          </p:cNvPr>
          <p:cNvGraphicFramePr>
            <a:graphicFrameLocks noGrp="1"/>
          </p:cNvGraphicFramePr>
          <p:nvPr/>
        </p:nvGraphicFramePr>
        <p:xfrm>
          <a:off x="215152" y="3379200"/>
          <a:ext cx="8713696" cy="2148766"/>
        </p:xfrm>
        <a:graphic>
          <a:graphicData uri="http://schemas.openxmlformats.org/drawingml/2006/table">
            <a:tbl>
              <a:tblPr/>
              <a:tblGrid>
                <a:gridCol w="2087064">
                  <a:extLst>
                    <a:ext uri="{9D8B030D-6E8A-4147-A177-3AD203B41FA5}">
                      <a16:colId xmlns:a16="http://schemas.microsoft.com/office/drawing/2014/main" val="1951982645"/>
                    </a:ext>
                  </a:extLst>
                </a:gridCol>
                <a:gridCol w="6626632">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fontAlgn="t"/>
                      <a:r>
                        <a:rPr lang="en-US" sz="1200" b="0" i="0" dirty="0">
                          <a:effectLst/>
                          <a:latin typeface="inherit"/>
                        </a:rPr>
                        <a: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match any number of any characters including none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fontAlgn="t"/>
                      <a:r>
                        <a:rPr lang="en-US" sz="1200" b="0" i="0" dirty="0">
                          <a:effectLst/>
                          <a:latin typeface="inherit"/>
                        </a:rPr>
                        <a: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altLang="ko-KR" sz="1200" b="0" i="0" dirty="0">
                          <a:effectLst/>
                          <a:latin typeface="inherit"/>
                        </a:rPr>
                        <a:t>match any single character</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145440">
                <a:tc>
                  <a:txBody>
                    <a:bodyPr/>
                    <a:lstStyle/>
                    <a:p>
                      <a:pPr fontAlgn="t"/>
                      <a:r>
                        <a:rPr lang="en-US" sz="1200" b="0" i="0" dirty="0">
                          <a:effectLst/>
                          <a:latin typeface="inherit"/>
                        </a:rPr>
                        <a:t>[abc]</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match one character given in the bracket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145440">
                <a:tc>
                  <a:txBody>
                    <a:bodyPr/>
                    <a:lstStyle/>
                    <a:p>
                      <a:pPr fontAlgn="t"/>
                      <a:r>
                        <a:rPr lang="en-US" sz="1200" b="0" i="0" dirty="0">
                          <a:effectLst/>
                          <a:latin typeface="inherit"/>
                        </a:rPr>
                        <a:t>[!abc]</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match one character that is not given in the bracket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6528766"/>
                  </a:ext>
                </a:extLst>
              </a:tr>
              <a:tr h="145440">
                <a:tc>
                  <a:txBody>
                    <a:bodyPr/>
                    <a:lstStyle/>
                    <a:p>
                      <a:pPr fontAlgn="t"/>
                      <a:r>
                        <a:rPr lang="en-US" sz="1200" b="0" i="0" dirty="0">
                          <a:effectLst/>
                          <a:latin typeface="inherit"/>
                        </a:rPr>
                        <a:t>[a-z]</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match one character from the range given in the bracket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r h="145440">
                <a:tc>
                  <a:txBody>
                    <a:bodyPr/>
                    <a:lstStyle/>
                    <a:p>
                      <a:pPr fontAlgn="t"/>
                      <a:r>
                        <a:rPr lang="en-US" sz="1200" b="0" i="0" dirty="0">
                          <a:effectLst/>
                          <a:latin typeface="inherit"/>
                        </a:rPr>
                        <a:t>[!a-z]</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match one character that is not from the range given in the bracket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2657079"/>
                  </a:ext>
                </a:extLst>
              </a:tr>
            </a:tbl>
          </a:graphicData>
        </a:graphic>
      </p:graphicFrame>
    </p:spTree>
    <p:extLst>
      <p:ext uri="{BB962C8B-B14F-4D97-AF65-F5344CB8AC3E}">
        <p14:creationId xmlns:p14="http://schemas.microsoft.com/office/powerpoint/2010/main" val="2784989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p:cNvGraphicFramePr>
            <a:graphicFrameLocks noGrp="1"/>
          </p:cNvGraphicFramePr>
          <p:nvPr/>
        </p:nvGraphicFramePr>
        <p:xfrm>
          <a:off x="214200" y="5108552"/>
          <a:ext cx="8715600" cy="1280160"/>
        </p:xfrm>
        <a:graphic>
          <a:graphicData uri="http://schemas.openxmlformats.org/drawingml/2006/table">
            <a:tbl>
              <a:tblPr firstRow="1" bandRow="1">
                <a:tableStyleId>{C083E6E3-FA7D-4D7B-A595-EF9225AFEA82}</a:tableStyleId>
              </a:tblPr>
              <a:tblGrid>
                <a:gridCol w="2905200">
                  <a:extLst>
                    <a:ext uri="{9D8B030D-6E8A-4147-A177-3AD203B41FA5}">
                      <a16:colId xmlns:a16="http://schemas.microsoft.com/office/drawing/2014/main" val="4285900603"/>
                    </a:ext>
                  </a:extLst>
                </a:gridCol>
                <a:gridCol w="2905200">
                  <a:extLst>
                    <a:ext uri="{9D8B030D-6E8A-4147-A177-3AD203B41FA5}">
                      <a16:colId xmlns:a16="http://schemas.microsoft.com/office/drawing/2014/main" val="956738577"/>
                    </a:ext>
                  </a:extLst>
                </a:gridCol>
                <a:gridCol w="2905200">
                  <a:extLst>
                    <a:ext uri="{9D8B030D-6E8A-4147-A177-3AD203B41FA5}">
                      <a16:colId xmlns:a16="http://schemas.microsoft.com/office/drawing/2014/main" val="1806225634"/>
                    </a:ext>
                  </a:extLst>
                </a:gridCol>
              </a:tblGrid>
              <a:tr h="218236">
                <a:tc>
                  <a:txBody>
                    <a:bodyPr/>
                    <a:lstStyle/>
                    <a:p>
                      <a:pPr latinLnBrk="1"/>
                      <a:r>
                        <a:rPr lang="en-US" altLang="ko-KR" sz="1500" dirty="0">
                          <a:latin typeface="Arial" panose="020B0604020202020204" pitchFamily="34" charset="0"/>
                          <a:cs typeface="Arial" panose="020B0604020202020204" pitchFamily="34" charset="0"/>
                        </a:rPr>
                        <a:t>Type</a:t>
                      </a:r>
                      <a:endParaRPr lang="ko-KR" altLang="en-US" sz="1500" dirty="0">
                        <a:latin typeface="Arial" panose="020B0604020202020204" pitchFamily="34" charset="0"/>
                        <a:cs typeface="Arial" panose="020B0604020202020204" pitchFamily="34" charset="0"/>
                      </a:endParaRPr>
                    </a:p>
                  </a:txBody>
                  <a:tcPr/>
                </a:tc>
                <a:tc>
                  <a:txBody>
                    <a:bodyPr/>
                    <a:lstStyle/>
                    <a:p>
                      <a:pPr latinLnBrk="1"/>
                      <a:r>
                        <a:rPr lang="en-US" altLang="ko-KR" sz="1500" dirty="0">
                          <a:latin typeface="Arial" panose="020B0604020202020204" pitchFamily="34" charset="0"/>
                          <a:cs typeface="Arial" panose="020B0604020202020204" pitchFamily="34" charset="0"/>
                        </a:rPr>
                        <a:t>Device</a:t>
                      </a:r>
                      <a:endParaRPr lang="ko-KR" altLang="en-US" sz="1500" dirty="0">
                        <a:latin typeface="Arial" panose="020B0604020202020204" pitchFamily="34" charset="0"/>
                        <a:cs typeface="Arial" panose="020B0604020202020204" pitchFamily="34" charset="0"/>
                      </a:endParaRPr>
                    </a:p>
                  </a:txBody>
                  <a:tcPr/>
                </a:tc>
                <a:tc>
                  <a:txBody>
                    <a:bodyPr/>
                    <a:lstStyle/>
                    <a:p>
                      <a:pPr latinLnBrk="1"/>
                      <a:r>
                        <a:rPr lang="en-US" altLang="ko-KR" sz="1500" dirty="0">
                          <a:latin typeface="Arial" panose="020B0604020202020204" pitchFamily="34" charset="0"/>
                          <a:cs typeface="Arial" panose="020B0604020202020204" pitchFamily="34" charset="0"/>
                        </a:rPr>
                        <a:t>File descriptor</a:t>
                      </a:r>
                      <a:endParaRPr lang="ko-KR" altLang="en-US" sz="15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09072416"/>
                  </a:ext>
                </a:extLst>
              </a:tr>
              <a:tr h="218236">
                <a:tc>
                  <a:txBody>
                    <a:bodyPr/>
                    <a:lstStyle/>
                    <a:p>
                      <a:pPr latinLnBrk="1"/>
                      <a:r>
                        <a:rPr lang="en-US" altLang="ko-KR" sz="1500" dirty="0">
                          <a:latin typeface="Arial" panose="020B0604020202020204" pitchFamily="34" charset="0"/>
                          <a:cs typeface="Arial" panose="020B0604020202020204" pitchFamily="34" charset="0"/>
                        </a:rPr>
                        <a:t>Standard Input</a:t>
                      </a:r>
                      <a:endParaRPr lang="ko-KR" altLang="en-US" sz="1500" dirty="0">
                        <a:latin typeface="Arial" panose="020B0604020202020204" pitchFamily="34" charset="0"/>
                        <a:cs typeface="Arial" panose="020B0604020202020204" pitchFamily="34" charset="0"/>
                      </a:endParaRPr>
                    </a:p>
                  </a:txBody>
                  <a:tcPr/>
                </a:tc>
                <a:tc>
                  <a:txBody>
                    <a:bodyPr/>
                    <a:lstStyle/>
                    <a:p>
                      <a:pPr latinLnBrk="1"/>
                      <a:r>
                        <a:rPr lang="en-US" altLang="ko-KR" sz="1500" dirty="0">
                          <a:latin typeface="Arial" panose="020B0604020202020204" pitchFamily="34" charset="0"/>
                          <a:cs typeface="Arial" panose="020B0604020202020204" pitchFamily="34" charset="0"/>
                        </a:rPr>
                        <a:t>Keyboard</a:t>
                      </a:r>
                      <a:endParaRPr lang="ko-KR" altLang="en-US" sz="1500" dirty="0">
                        <a:latin typeface="Arial" panose="020B0604020202020204" pitchFamily="34" charset="0"/>
                        <a:cs typeface="Arial" panose="020B0604020202020204" pitchFamily="34" charset="0"/>
                      </a:endParaRPr>
                    </a:p>
                  </a:txBody>
                  <a:tcPr/>
                </a:tc>
                <a:tc>
                  <a:txBody>
                    <a:bodyPr/>
                    <a:lstStyle/>
                    <a:p>
                      <a:pPr latinLnBrk="1"/>
                      <a:r>
                        <a:rPr lang="en-US" altLang="ko-KR" sz="1500" dirty="0">
                          <a:latin typeface="Arial" panose="020B0604020202020204" pitchFamily="34" charset="0"/>
                          <a:cs typeface="Arial" panose="020B0604020202020204" pitchFamily="34" charset="0"/>
                        </a:rPr>
                        <a:t>0</a:t>
                      </a:r>
                      <a:endParaRPr lang="ko-KR" altLang="en-US" sz="15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56301694"/>
                  </a:ext>
                </a:extLst>
              </a:tr>
              <a:tr h="188341">
                <a:tc>
                  <a:txBody>
                    <a:bodyPr/>
                    <a:lstStyle/>
                    <a:p>
                      <a:pPr latinLnBrk="1"/>
                      <a:r>
                        <a:rPr lang="en-US" altLang="ko-KR" sz="1500" dirty="0">
                          <a:latin typeface="Arial" panose="020B0604020202020204" pitchFamily="34" charset="0"/>
                          <a:cs typeface="Arial" panose="020B0604020202020204" pitchFamily="34" charset="0"/>
                        </a:rPr>
                        <a:t>Standard</a:t>
                      </a:r>
                      <a:r>
                        <a:rPr lang="ko-KR" altLang="en-US" sz="1500" dirty="0">
                          <a:latin typeface="Arial" panose="020B0604020202020204" pitchFamily="34" charset="0"/>
                          <a:cs typeface="Arial" panose="020B0604020202020204" pitchFamily="34" charset="0"/>
                        </a:rPr>
                        <a:t> </a:t>
                      </a:r>
                      <a:r>
                        <a:rPr lang="en-US" altLang="ko-KR" sz="1500" dirty="0">
                          <a:latin typeface="Arial" panose="020B0604020202020204" pitchFamily="34" charset="0"/>
                          <a:cs typeface="Arial" panose="020B0604020202020204" pitchFamily="34" charset="0"/>
                        </a:rPr>
                        <a:t>Output</a:t>
                      </a:r>
                      <a:endParaRPr lang="ko-KR" altLang="en-US" sz="1500" dirty="0">
                        <a:latin typeface="Arial" panose="020B0604020202020204" pitchFamily="34" charset="0"/>
                        <a:cs typeface="Arial" panose="020B0604020202020204" pitchFamily="34" charset="0"/>
                      </a:endParaRPr>
                    </a:p>
                  </a:txBody>
                  <a:tcPr/>
                </a:tc>
                <a:tc>
                  <a:txBody>
                    <a:bodyPr/>
                    <a:lstStyle/>
                    <a:p>
                      <a:pPr latinLnBrk="1"/>
                      <a:r>
                        <a:rPr lang="en-US" altLang="ko-KR" sz="1500" dirty="0">
                          <a:latin typeface="Arial" panose="020B0604020202020204" pitchFamily="34" charset="0"/>
                          <a:cs typeface="Arial" panose="020B0604020202020204" pitchFamily="34" charset="0"/>
                        </a:rPr>
                        <a:t>Monitor</a:t>
                      </a:r>
                      <a:endParaRPr lang="ko-KR" altLang="en-US" sz="1500" dirty="0">
                        <a:latin typeface="Arial" panose="020B0604020202020204" pitchFamily="34" charset="0"/>
                        <a:cs typeface="Arial" panose="020B0604020202020204" pitchFamily="34" charset="0"/>
                      </a:endParaRPr>
                    </a:p>
                  </a:txBody>
                  <a:tcPr/>
                </a:tc>
                <a:tc>
                  <a:txBody>
                    <a:bodyPr/>
                    <a:lstStyle/>
                    <a:p>
                      <a:pPr latinLnBrk="1"/>
                      <a:r>
                        <a:rPr lang="en-US" altLang="ko-KR" sz="1500" dirty="0">
                          <a:latin typeface="Arial" panose="020B0604020202020204" pitchFamily="34" charset="0"/>
                          <a:cs typeface="Arial" panose="020B0604020202020204" pitchFamily="34" charset="0"/>
                        </a:rPr>
                        <a:t>1</a:t>
                      </a:r>
                      <a:endParaRPr lang="ko-KR" altLang="en-US" sz="15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49089516"/>
                  </a:ext>
                </a:extLst>
              </a:tr>
              <a:tr h="188341">
                <a:tc>
                  <a:txBody>
                    <a:bodyPr/>
                    <a:lstStyle/>
                    <a:p>
                      <a:pPr latinLnBrk="1"/>
                      <a:r>
                        <a:rPr lang="en-US" altLang="ko-KR" sz="1500" dirty="0">
                          <a:latin typeface="Arial" panose="020B0604020202020204" pitchFamily="34" charset="0"/>
                          <a:cs typeface="Arial" panose="020B0604020202020204" pitchFamily="34" charset="0"/>
                        </a:rPr>
                        <a:t>Standard Error</a:t>
                      </a:r>
                      <a:endParaRPr lang="ko-KR" altLang="en-US" sz="1500" dirty="0">
                        <a:latin typeface="Arial" panose="020B0604020202020204" pitchFamily="34" charset="0"/>
                        <a:cs typeface="Arial" panose="020B0604020202020204" pitchFamily="34" charset="0"/>
                      </a:endParaRPr>
                    </a:p>
                  </a:txBody>
                  <a:tcPr/>
                </a:tc>
                <a:tc>
                  <a:txBody>
                    <a:bodyPr/>
                    <a:lstStyle/>
                    <a:p>
                      <a:pPr latinLnBrk="1"/>
                      <a:r>
                        <a:rPr lang="en-US" altLang="ko-KR" sz="1500" dirty="0">
                          <a:latin typeface="Arial" panose="020B0604020202020204" pitchFamily="34" charset="0"/>
                          <a:cs typeface="Arial" panose="020B0604020202020204" pitchFamily="34" charset="0"/>
                        </a:rPr>
                        <a:t>Monitor</a:t>
                      </a:r>
                      <a:endParaRPr lang="ko-KR" altLang="en-US" sz="1500" dirty="0">
                        <a:latin typeface="Arial" panose="020B0604020202020204" pitchFamily="34" charset="0"/>
                        <a:cs typeface="Arial" panose="020B0604020202020204" pitchFamily="34" charset="0"/>
                      </a:endParaRPr>
                    </a:p>
                  </a:txBody>
                  <a:tcPr/>
                </a:tc>
                <a:tc>
                  <a:txBody>
                    <a:bodyPr/>
                    <a:lstStyle/>
                    <a:p>
                      <a:pPr latinLnBrk="1"/>
                      <a:r>
                        <a:rPr lang="en-US" altLang="ko-KR" sz="1500" dirty="0">
                          <a:latin typeface="Arial" panose="020B0604020202020204" pitchFamily="34" charset="0"/>
                          <a:cs typeface="Arial" panose="020B0604020202020204" pitchFamily="34" charset="0"/>
                        </a:rPr>
                        <a:t>2</a:t>
                      </a:r>
                      <a:endParaRPr lang="ko-KR" altLang="en-US" sz="15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26198901"/>
                  </a:ext>
                </a:extLst>
              </a:tr>
            </a:tbl>
          </a:graphicData>
        </a:graphic>
      </p:graphicFrame>
      <p:grpSp>
        <p:nvGrpSpPr>
          <p:cNvPr id="23" name="그룹 22">
            <a:extLst>
              <a:ext uri="{FF2B5EF4-FFF2-40B4-BE49-F238E27FC236}">
                <a16:creationId xmlns:a16="http://schemas.microsoft.com/office/drawing/2014/main" id="{02863CCF-5902-4439-A92D-E3442B4EA84B}"/>
              </a:ext>
            </a:extLst>
          </p:cNvPr>
          <p:cNvGrpSpPr/>
          <p:nvPr/>
        </p:nvGrpSpPr>
        <p:grpSpPr>
          <a:xfrm>
            <a:off x="631826" y="871768"/>
            <a:ext cx="7212531" cy="3080408"/>
            <a:chOff x="631826" y="1186093"/>
            <a:chExt cx="7212531" cy="3080408"/>
          </a:xfrm>
        </p:grpSpPr>
        <p:pic>
          <p:nvPicPr>
            <p:cNvPr id="8" name="Picture 2" descr="http://images.techhive.com/images/article/2013/10/kanex-multi-sync-keyboard-layout-100056591-orig.png">
              <a:extLst>
                <a:ext uri="{FF2B5EF4-FFF2-40B4-BE49-F238E27FC236}">
                  <a16:creationId xmlns:a16="http://schemas.microsoft.com/office/drawing/2014/main" id="{4DBEE50F-BCD3-4ACD-9EB4-C0EABBCEAEA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98" t="21891" r="1990" b="22680"/>
            <a:stretch/>
          </p:blipFill>
          <p:spPr bwMode="auto">
            <a:xfrm>
              <a:off x="5295901" y="1273120"/>
              <a:ext cx="2548456" cy="7313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nitor icon에 대한 이미지 검색결과">
              <a:extLst>
                <a:ext uri="{FF2B5EF4-FFF2-40B4-BE49-F238E27FC236}">
                  <a16:creationId xmlns:a16="http://schemas.microsoft.com/office/drawing/2014/main" id="{DF513224-5781-40D2-B942-DD4B97DC6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1" y="2625462"/>
              <a:ext cx="1621894" cy="1621894"/>
            </a:xfrm>
            <a:prstGeom prst="rect">
              <a:avLst/>
            </a:prstGeom>
            <a:noFill/>
            <a:extLst>
              <a:ext uri="{909E8E84-426E-40DD-AFC4-6F175D3DCCD1}">
                <a14:hiddenFill xmlns:a14="http://schemas.microsoft.com/office/drawing/2010/main">
                  <a:solidFill>
                    <a:srgbClr val="FFFFFF"/>
                  </a:solidFill>
                </a14:hiddenFill>
              </a:ext>
            </a:extLst>
          </p:spPr>
        </p:pic>
        <p:sp>
          <p:nvSpPr>
            <p:cNvPr id="9" name="타원 8">
              <a:extLst>
                <a:ext uri="{FF2B5EF4-FFF2-40B4-BE49-F238E27FC236}">
                  <a16:creationId xmlns:a16="http://schemas.microsoft.com/office/drawing/2014/main" id="{2AD302EB-7E88-4DC6-88E3-5154B8AEF910}"/>
                </a:ext>
              </a:extLst>
            </p:cNvPr>
            <p:cNvSpPr/>
            <p:nvPr/>
          </p:nvSpPr>
          <p:spPr>
            <a:xfrm>
              <a:off x="631826" y="1933575"/>
              <a:ext cx="2663824" cy="1200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dirty="0">
                  <a:solidFill>
                    <a:schemeClr val="tx1"/>
                  </a:solidFill>
                </a:rPr>
                <a:t>Process</a:t>
              </a:r>
              <a:endParaRPr lang="ko-KR" altLang="en-US" sz="3200" b="1" dirty="0">
                <a:solidFill>
                  <a:schemeClr val="tx1"/>
                </a:solidFill>
              </a:endParaRPr>
            </a:p>
          </p:txBody>
        </p:sp>
        <p:cxnSp>
          <p:nvCxnSpPr>
            <p:cNvPr id="11" name="직선 화살표 연결선 10">
              <a:extLst>
                <a:ext uri="{FF2B5EF4-FFF2-40B4-BE49-F238E27FC236}">
                  <a16:creationId xmlns:a16="http://schemas.microsoft.com/office/drawing/2014/main" id="{614F0908-25FE-4421-96A1-8D0E09F38C4C}"/>
                </a:ext>
              </a:extLst>
            </p:cNvPr>
            <p:cNvCxnSpPr>
              <a:cxnSpLocks/>
              <a:stCxn id="8" idx="1"/>
              <a:endCxn id="9" idx="7"/>
            </p:cNvCxnSpPr>
            <p:nvPr/>
          </p:nvCxnSpPr>
          <p:spPr>
            <a:xfrm flipH="1">
              <a:off x="2905542" y="1638801"/>
              <a:ext cx="2390359" cy="470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직선 화살표 연결선 13">
              <a:extLst>
                <a:ext uri="{FF2B5EF4-FFF2-40B4-BE49-F238E27FC236}">
                  <a16:creationId xmlns:a16="http://schemas.microsoft.com/office/drawing/2014/main" id="{F7E9BC05-748C-47CF-9172-C9DD442CB94F}"/>
                </a:ext>
              </a:extLst>
            </p:cNvPr>
            <p:cNvCxnSpPr>
              <a:cxnSpLocks/>
              <a:stCxn id="9" idx="5"/>
            </p:cNvCxnSpPr>
            <p:nvPr/>
          </p:nvCxnSpPr>
          <p:spPr>
            <a:xfrm>
              <a:off x="2905542" y="2957967"/>
              <a:ext cx="2390359" cy="1757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연결선: 구부러짐 19">
              <a:extLst>
                <a:ext uri="{FF2B5EF4-FFF2-40B4-BE49-F238E27FC236}">
                  <a16:creationId xmlns:a16="http://schemas.microsoft.com/office/drawing/2014/main" id="{155B5A47-A244-4A36-B533-761CC4F74018}"/>
                </a:ext>
              </a:extLst>
            </p:cNvPr>
            <p:cNvCxnSpPr>
              <a:stCxn id="9" idx="4"/>
            </p:cNvCxnSpPr>
            <p:nvPr/>
          </p:nvCxnSpPr>
          <p:spPr>
            <a:xfrm rot="16200000" flipH="1">
              <a:off x="3371755" y="1725707"/>
              <a:ext cx="516129" cy="333216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BAD293C-700A-4060-B0A4-EBC39B8800DA}"/>
                </a:ext>
              </a:extLst>
            </p:cNvPr>
            <p:cNvSpPr txBox="1"/>
            <p:nvPr/>
          </p:nvSpPr>
          <p:spPr>
            <a:xfrm>
              <a:off x="2905542" y="1186093"/>
              <a:ext cx="2287071" cy="646331"/>
            </a:xfrm>
            <a:prstGeom prst="rect">
              <a:avLst/>
            </a:prstGeom>
            <a:noFill/>
          </p:spPr>
          <p:txBody>
            <a:bodyPr wrap="square" rtlCol="0">
              <a:spAutoFit/>
            </a:bodyPr>
            <a:lstStyle/>
            <a:p>
              <a:pPr algn="ctr"/>
              <a:r>
                <a:rPr lang="en-US" altLang="ko-KR" b="1" dirty="0">
                  <a:latin typeface="Arial" panose="020B0604020202020204" pitchFamily="34" charset="0"/>
                  <a:cs typeface="Arial" panose="020B0604020202020204" pitchFamily="34" charset="0"/>
                </a:rPr>
                <a:t>#0 stdin</a:t>
              </a:r>
            </a:p>
            <a:p>
              <a:pPr algn="ctr"/>
              <a:r>
                <a:rPr lang="en-US" altLang="ko-KR" b="1" dirty="0">
                  <a:latin typeface="Arial" panose="020B0604020202020204" pitchFamily="34" charset="0"/>
                  <a:cs typeface="Arial" panose="020B0604020202020204" pitchFamily="34" charset="0"/>
                </a:rPr>
                <a:t>Standard Input</a:t>
              </a:r>
              <a:endParaRPr lang="ko-KR" altLang="en-US"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838F0F9-571A-43D1-800F-198BFE317DA1}"/>
                </a:ext>
              </a:extLst>
            </p:cNvPr>
            <p:cNvSpPr txBox="1"/>
            <p:nvPr/>
          </p:nvSpPr>
          <p:spPr>
            <a:xfrm>
              <a:off x="3008830" y="2357892"/>
              <a:ext cx="2287071" cy="646331"/>
            </a:xfrm>
            <a:prstGeom prst="rect">
              <a:avLst/>
            </a:prstGeom>
            <a:noFill/>
          </p:spPr>
          <p:txBody>
            <a:bodyPr wrap="square" rtlCol="0">
              <a:spAutoFit/>
            </a:bodyPr>
            <a:lstStyle/>
            <a:p>
              <a:pPr algn="ctr"/>
              <a:r>
                <a:rPr lang="en-US" altLang="ko-KR" b="1" dirty="0">
                  <a:latin typeface="Arial" panose="020B0604020202020204" pitchFamily="34" charset="0"/>
                  <a:cs typeface="Arial" panose="020B0604020202020204" pitchFamily="34" charset="0"/>
                </a:rPr>
                <a:t>#1 stdout</a:t>
              </a:r>
            </a:p>
            <a:p>
              <a:pPr algn="ctr"/>
              <a:r>
                <a:rPr lang="en-US" altLang="ko-KR" b="1" dirty="0">
                  <a:latin typeface="Arial" panose="020B0604020202020204" pitchFamily="34" charset="0"/>
                  <a:cs typeface="Arial" panose="020B0604020202020204" pitchFamily="34" charset="0"/>
                </a:rPr>
                <a:t>Standard Output</a:t>
              </a:r>
              <a:endParaRPr lang="ko-KR" altLang="en-US" b="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5013A88C-047B-49D0-9965-26AB05426475}"/>
                </a:ext>
              </a:extLst>
            </p:cNvPr>
            <p:cNvSpPr txBox="1"/>
            <p:nvPr/>
          </p:nvSpPr>
          <p:spPr>
            <a:xfrm>
              <a:off x="2389704" y="3620170"/>
              <a:ext cx="2287071" cy="646331"/>
            </a:xfrm>
            <a:prstGeom prst="rect">
              <a:avLst/>
            </a:prstGeom>
            <a:noFill/>
          </p:spPr>
          <p:txBody>
            <a:bodyPr wrap="square" rtlCol="0">
              <a:spAutoFit/>
            </a:bodyPr>
            <a:lstStyle/>
            <a:p>
              <a:pPr algn="ctr"/>
              <a:r>
                <a:rPr lang="en-US" altLang="ko-KR" b="1" dirty="0">
                  <a:latin typeface="Arial" panose="020B0604020202020204" pitchFamily="34" charset="0"/>
                  <a:cs typeface="Arial" panose="020B0604020202020204" pitchFamily="34" charset="0"/>
                </a:rPr>
                <a:t>#2 stderr</a:t>
              </a:r>
            </a:p>
            <a:p>
              <a:pPr algn="ctr"/>
              <a:r>
                <a:rPr lang="en-US" altLang="ko-KR" b="1" dirty="0">
                  <a:latin typeface="Arial" panose="020B0604020202020204" pitchFamily="34" charset="0"/>
                  <a:cs typeface="Arial" panose="020B0604020202020204" pitchFamily="34" charset="0"/>
                </a:rPr>
                <a:t>Standard Error</a:t>
              </a:r>
              <a:endParaRPr lang="ko-KR" altLang="en-US" b="1" dirty="0">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C036EE54-941E-465E-B328-D1184C0D3776}"/>
              </a:ext>
            </a:extLst>
          </p:cNvPr>
          <p:cNvSpPr txBox="1"/>
          <p:nvPr/>
        </p:nvSpPr>
        <p:spPr>
          <a:xfrm>
            <a:off x="74145" y="4265536"/>
            <a:ext cx="8944920" cy="726161"/>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File descriptor</a:t>
            </a:r>
            <a:r>
              <a:rPr lang="en-US" altLang="ko-KR" b="0" dirty="0"/>
              <a:t>: Standard input, output, and error are also represented numerically in shell or system programming.</a:t>
            </a:r>
          </a:p>
        </p:txBody>
      </p:sp>
      <p:sp>
        <p:nvSpPr>
          <p:cNvPr id="29" name="직사각형 28">
            <a:extLst>
              <a:ext uri="{FF2B5EF4-FFF2-40B4-BE49-F238E27FC236}">
                <a16:creationId xmlns:a16="http://schemas.microsoft.com/office/drawing/2014/main" id="{D3646E62-A5A0-4122-8E36-C12F4771D2DD}"/>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Standard I/O (input/output)</a:t>
            </a:r>
          </a:p>
        </p:txBody>
      </p:sp>
    </p:spTree>
    <p:extLst>
      <p:ext uri="{BB962C8B-B14F-4D97-AF65-F5344CB8AC3E}">
        <p14:creationId xmlns:p14="http://schemas.microsoft.com/office/powerpoint/2010/main" val="3988998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B3055A-8088-40ED-8BB5-0C527FD25D82}"/>
              </a:ext>
            </a:extLst>
          </p:cNvPr>
          <p:cNvSpPr txBox="1"/>
          <p:nvPr/>
        </p:nvSpPr>
        <p:spPr>
          <a:xfrm>
            <a:off x="83669" y="690717"/>
            <a:ext cx="8916569" cy="3527119"/>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endParaRPr lang="en-US" altLang="ko-KR" dirty="0"/>
          </a:p>
          <a:p>
            <a:pPr>
              <a:lnSpc>
                <a:spcPct val="120000"/>
              </a:lnSpc>
            </a:pPr>
            <a:r>
              <a:rPr lang="en-US" altLang="ko-KR" dirty="0"/>
              <a:t>Input redirection</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By default, stdin input from the keyboard, but redirection allows input from the file.</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[command] &lt; [file] : The contents of the file become the input value of the command.</a:t>
            </a:r>
          </a:p>
          <a:p>
            <a:pPr marL="0" indent="0">
              <a:lnSpc>
                <a:spcPct val="120000"/>
              </a:lnSpc>
              <a:buNone/>
            </a:pPr>
            <a:endParaRPr lang="en-US" altLang="ko-KR" dirty="0"/>
          </a:p>
          <a:p>
            <a:pPr>
              <a:lnSpc>
                <a:spcPct val="120000"/>
              </a:lnSpc>
            </a:pPr>
            <a:endParaRPr lang="en-US" altLang="ko-KR" dirty="0"/>
          </a:p>
          <a:p>
            <a:pPr>
              <a:lnSpc>
                <a:spcPct val="120000"/>
              </a:lnSpc>
            </a:pPr>
            <a:r>
              <a:rPr lang="en-US" altLang="ko-KR" dirty="0"/>
              <a:t>Output redirection</a:t>
            </a:r>
          </a:p>
          <a:p>
            <a:pPr marL="742950" lvl="1" indent="-285750">
              <a:lnSpc>
                <a:spcPct val="120000"/>
              </a:lnSpc>
              <a:buFont typeface="Wingdings" panose="05000000000000000000" pitchFamily="2" charset="2"/>
              <a:buChar char="§"/>
            </a:pPr>
            <a:r>
              <a:rPr lang="en-US" altLang="ko-KR" sz="1600" b="0" dirty="0">
                <a:latin typeface="Arial" panose="020B0604020202020204" pitchFamily="34" charset="0"/>
                <a:cs typeface="Arial" panose="020B0604020202020204" pitchFamily="34" charset="0"/>
              </a:rPr>
              <a:t>By default, stdout and stderr are printed on your screen, b</a:t>
            </a:r>
            <a:r>
              <a:rPr lang="en-US" altLang="ko-KR" sz="1600" dirty="0">
                <a:latin typeface="Arial" panose="020B0604020202020204" pitchFamily="34" charset="0"/>
                <a:cs typeface="Arial" panose="020B0604020202020204" pitchFamily="34" charset="0"/>
              </a:rPr>
              <a:t>ut we can redirect that output to a file.</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[command] &gt; [file] : Save the execution results of the command to a file.</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[command] &gt;&gt; [file] : Append the execution results of the command to a file.</a:t>
            </a:r>
          </a:p>
        </p:txBody>
      </p:sp>
      <p:sp>
        <p:nvSpPr>
          <p:cNvPr id="9" name="직사각형 8">
            <a:extLst>
              <a:ext uri="{FF2B5EF4-FFF2-40B4-BE49-F238E27FC236}">
                <a16:creationId xmlns:a16="http://schemas.microsoft.com/office/drawing/2014/main" id="{3842B27E-6D0E-4CE0-B16A-1FE81B5F65DF}"/>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I/O (input/output) redirection</a:t>
            </a:r>
          </a:p>
        </p:txBody>
      </p:sp>
    </p:spTree>
    <p:extLst>
      <p:ext uri="{BB962C8B-B14F-4D97-AF65-F5344CB8AC3E}">
        <p14:creationId xmlns:p14="http://schemas.microsoft.com/office/powerpoint/2010/main" val="1689283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D41AC5-6337-459A-BB3C-1A9C8D427BA1}"/>
              </a:ext>
            </a:extLst>
          </p:cNvPr>
          <p:cNvSpPr txBox="1"/>
          <p:nvPr/>
        </p:nvSpPr>
        <p:spPr>
          <a:xfrm>
            <a:off x="83669" y="690717"/>
            <a:ext cx="8916569" cy="2388603"/>
          </a:xfrm>
          <a:prstGeom prst="rect">
            <a:avLst/>
          </a:prstGeom>
          <a:noFill/>
          <a:ln>
            <a:noFill/>
          </a:ln>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r>
              <a:rPr lang="en-US" altLang="ko-KR" dirty="0"/>
              <a:t>Pipe “|”</a:t>
            </a:r>
          </a:p>
          <a:p>
            <a:pPr>
              <a:lnSpc>
                <a:spcPct val="120000"/>
              </a:lnSpc>
            </a:pPr>
            <a:r>
              <a:rPr lang="en-US" altLang="ko-KR" b="0" dirty="0"/>
              <a:t>Pipe is used to redirect a stream from one program to another.</a:t>
            </a:r>
          </a:p>
          <a:p>
            <a:pPr>
              <a:lnSpc>
                <a:spcPct val="120000"/>
              </a:lnSpc>
            </a:pPr>
            <a:r>
              <a:rPr lang="en-US" altLang="ko-KR" b="0" dirty="0"/>
              <a:t>To make a pipe, put a vertical bar (|) on the command line between two commands.</a:t>
            </a:r>
          </a:p>
          <a:p>
            <a:pPr>
              <a:lnSpc>
                <a:spcPct val="120000"/>
              </a:lnSpc>
            </a:pPr>
            <a:r>
              <a:rPr lang="en-US" altLang="ko-KR" b="0" dirty="0"/>
              <a:t>When use pipe between the first program and the second program, the first program’s data is transferred to input of the second program through pipe.</a:t>
            </a:r>
          </a:p>
          <a:p>
            <a:pPr>
              <a:lnSpc>
                <a:spcPct val="120000"/>
              </a:lnSpc>
            </a:pPr>
            <a:r>
              <a:rPr lang="en-US" altLang="ko-KR" b="0" dirty="0"/>
              <a:t>Two or more commands connected in this way form a pipe.</a:t>
            </a:r>
          </a:p>
          <a:p>
            <a:pPr>
              <a:lnSpc>
                <a:spcPct val="120000"/>
              </a:lnSpc>
            </a:pPr>
            <a:endParaRPr lang="en-US" altLang="ko-KR" b="0" dirty="0"/>
          </a:p>
        </p:txBody>
      </p:sp>
      <p:sp>
        <p:nvSpPr>
          <p:cNvPr id="5" name="TextBox 4">
            <a:extLst>
              <a:ext uri="{FF2B5EF4-FFF2-40B4-BE49-F238E27FC236}">
                <a16:creationId xmlns:a16="http://schemas.microsoft.com/office/drawing/2014/main" id="{EFB940B0-AA02-478A-BE78-3C8708C708FF}"/>
              </a:ext>
            </a:extLst>
          </p:cNvPr>
          <p:cNvSpPr txBox="1"/>
          <p:nvPr/>
        </p:nvSpPr>
        <p:spPr>
          <a:xfrm>
            <a:off x="214200" y="3328393"/>
            <a:ext cx="8715600" cy="1258927"/>
          </a:xfrm>
          <a:prstGeom prst="rect">
            <a:avLst/>
          </a:prstGeom>
          <a:solidFill>
            <a:schemeClr val="tx1"/>
          </a:solidFill>
          <a:ln>
            <a:noFill/>
          </a:ln>
        </p:spPr>
        <p:txBody>
          <a:bodyPr wrap="square" lIns="129600" tIns="129600" rIns="129600" bIns="129600"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r>
              <a:rPr lang="en-US" altLang="ko-KR" b="0" i="1" dirty="0">
                <a:solidFill>
                  <a:schemeClr val="bg1"/>
                </a:solidFill>
              </a:rPr>
              <a:t>ll | less</a:t>
            </a:r>
          </a:p>
          <a:p>
            <a:pPr marL="0" indent="0">
              <a:lnSpc>
                <a:spcPct val="120000"/>
              </a:lnSpc>
              <a:buNone/>
            </a:pPr>
            <a:r>
              <a:rPr lang="en-US" altLang="ko-KR" b="0" i="1" dirty="0">
                <a:solidFill>
                  <a:schemeClr val="bg1"/>
                </a:solidFill>
              </a:rPr>
              <a:t>less text | grep “string” | wc –l</a:t>
            </a:r>
          </a:p>
          <a:p>
            <a:pPr marL="0" indent="0">
              <a:lnSpc>
                <a:spcPct val="120000"/>
              </a:lnSpc>
              <a:buNone/>
            </a:pPr>
            <a:r>
              <a:rPr lang="en-US" altLang="ko-KR" b="0" i="1" dirty="0">
                <a:solidFill>
                  <a:schemeClr val="bg1"/>
                </a:solidFill>
              </a:rPr>
              <a:t>program 2&gt; program.err | gzip 1&gt; result.gz 2&gt; result.gz.err </a:t>
            </a:r>
            <a:endParaRPr lang="en-US" altLang="ko-KR" b="0" dirty="0">
              <a:solidFill>
                <a:schemeClr val="bg1"/>
              </a:solidFill>
            </a:endParaRPr>
          </a:p>
        </p:txBody>
      </p:sp>
      <p:sp>
        <p:nvSpPr>
          <p:cNvPr id="6" name="직사각형 5">
            <a:extLst>
              <a:ext uri="{FF2B5EF4-FFF2-40B4-BE49-F238E27FC236}">
                <a16:creationId xmlns:a16="http://schemas.microsoft.com/office/drawing/2014/main" id="{03999EEB-30FE-412B-B31C-6B2A108B35FE}"/>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PIPE</a:t>
            </a:r>
          </a:p>
        </p:txBody>
      </p:sp>
    </p:spTree>
    <p:extLst>
      <p:ext uri="{BB962C8B-B14F-4D97-AF65-F5344CB8AC3E}">
        <p14:creationId xmlns:p14="http://schemas.microsoft.com/office/powerpoint/2010/main" val="3112866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1D4B39-82C2-4EBB-95F2-71837785DF15}"/>
              </a:ext>
            </a:extLst>
          </p:cNvPr>
          <p:cNvSpPr txBox="1"/>
          <p:nvPr/>
        </p:nvSpPr>
        <p:spPr>
          <a:xfrm>
            <a:off x="83669" y="690717"/>
            <a:ext cx="8916569" cy="3822585"/>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Semicolon(;)</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command A ; command B</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Execute the “command B” regardless of whether “command A” is failed or not.</a:t>
            </a:r>
          </a:p>
          <a:p>
            <a:pPr>
              <a:lnSpc>
                <a:spcPct val="120000"/>
              </a:lnSpc>
            </a:pPr>
            <a:r>
              <a:rPr lang="en-US" altLang="ko-KR" dirty="0"/>
              <a:t>Double ampersand(&amp;&amp;) </a:t>
            </a:r>
          </a:p>
          <a:p>
            <a:pPr marL="742950" lvl="1" indent="-285750">
              <a:lnSpc>
                <a:spcPct val="15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command A &amp;&amp; command B</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Execute the “command B” only when “command A” is successful.</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Don’t Execute the “command B” when “command A” is failed.</a:t>
            </a:r>
          </a:p>
          <a:p>
            <a:pPr>
              <a:lnSpc>
                <a:spcPct val="120000"/>
              </a:lnSpc>
            </a:pPr>
            <a:r>
              <a:rPr lang="en-US" altLang="ko-KR" dirty="0"/>
              <a:t>Double vertical bar(||) :</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command A || command B</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Execute the “command B” only when “command A” is failed.</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Don’t Execute the “command B” when “command A” is successful.</a:t>
            </a:r>
          </a:p>
          <a:p>
            <a:pPr marL="742950" lvl="1" indent="-285750">
              <a:lnSpc>
                <a:spcPct val="120000"/>
              </a:lnSpc>
              <a:buFont typeface="Wingdings" panose="05000000000000000000" pitchFamily="2" charset="2"/>
              <a:buChar char="§"/>
            </a:pPr>
            <a:endParaRPr lang="en-US" altLang="ko-KR" sz="1600" b="1" dirty="0">
              <a:latin typeface="Arial" panose="020B0604020202020204" pitchFamily="34" charset="0"/>
              <a:cs typeface="Arial" panose="020B0604020202020204" pitchFamily="34" charset="0"/>
            </a:endParaRPr>
          </a:p>
        </p:txBody>
      </p:sp>
      <p:sp>
        <p:nvSpPr>
          <p:cNvPr id="7" name="직사각형 6">
            <a:extLst>
              <a:ext uri="{FF2B5EF4-FFF2-40B4-BE49-F238E27FC236}">
                <a16:creationId xmlns:a16="http://schemas.microsoft.com/office/drawing/2014/main" id="{B801F1D9-F828-400F-8BC6-79B6A163BCFF}"/>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 &amp;&amp;, ||</a:t>
            </a:r>
          </a:p>
        </p:txBody>
      </p:sp>
    </p:spTree>
    <p:extLst>
      <p:ext uri="{BB962C8B-B14F-4D97-AF65-F5344CB8AC3E}">
        <p14:creationId xmlns:p14="http://schemas.microsoft.com/office/powerpoint/2010/main" val="2180267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0DD7952A-B182-40A8-A42D-7EDB0C92FE65}"/>
              </a:ext>
            </a:extLst>
          </p:cNvPr>
          <p:cNvGraphicFramePr>
            <a:graphicFrameLocks noGrp="1"/>
          </p:cNvGraphicFramePr>
          <p:nvPr/>
        </p:nvGraphicFramePr>
        <p:xfrm>
          <a:off x="214200" y="2126134"/>
          <a:ext cx="8715600" cy="243964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fontAlgn="t"/>
                      <a:r>
                        <a:rPr lang="en-US" sz="1200" b="1" i="0" dirty="0">
                          <a:effectLst/>
                          <a:latin typeface="inherit"/>
                        </a:rPr>
                        <a:t>-k</a:t>
                      </a:r>
                      <a:r>
                        <a:rPr lang="en-US" sz="1200" b="0" i="0" dirty="0">
                          <a:effectLst/>
                          <a:latin typeface="inherit"/>
                        </a:rPr>
                        <a:t>, </a:t>
                      </a:r>
                      <a:r>
                        <a:rPr lang="en-US" sz="1200" b="1" i="0" dirty="0">
                          <a:effectLst/>
                          <a:latin typeface="inherit"/>
                        </a:rPr>
                        <a:t>--key=</a:t>
                      </a:r>
                      <a:r>
                        <a:rPr lang="en-US" sz="1200" b="0" i="1" dirty="0">
                          <a:effectLst/>
                          <a:latin typeface="inherit"/>
                        </a:rPr>
                        <a:t>POS1</a:t>
                      </a:r>
                      <a:r>
                        <a:rPr lang="en-US" sz="1200" b="0" i="0" dirty="0">
                          <a:effectLst/>
                          <a:latin typeface="inherit"/>
                        </a:rPr>
                        <a:t>[,</a:t>
                      </a:r>
                      <a:r>
                        <a:rPr lang="en-US" sz="1200" b="0" i="1" dirty="0">
                          <a:effectLst/>
                          <a:latin typeface="inherit"/>
                        </a:rPr>
                        <a:t>POS2</a:t>
                      </a:r>
                      <a:r>
                        <a:rPr lang="en-US" sz="1200" b="0" i="0" dirty="0">
                          <a:effectLst/>
                          <a:latin typeface="inherit"/>
                        </a:rPr>
                        <a:t>]</a:t>
                      </a:r>
                    </a:p>
                  </a:txBody>
                  <a:tcPr marL="110303" marR="110303"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Start a key at </a:t>
                      </a:r>
                      <a:r>
                        <a:rPr lang="en-US" sz="1200" b="0" i="1" dirty="0">
                          <a:effectLst/>
                          <a:latin typeface="inherit"/>
                        </a:rPr>
                        <a:t>POS1</a:t>
                      </a:r>
                      <a:r>
                        <a:rPr lang="en-US" sz="1200" b="0" i="0" dirty="0">
                          <a:effectLst/>
                          <a:latin typeface="inherit"/>
                        </a:rPr>
                        <a:t> (origin 1), end it at </a:t>
                      </a:r>
                      <a:r>
                        <a:rPr lang="en-US" sz="1200" b="0" i="1" dirty="0">
                          <a:effectLst/>
                          <a:latin typeface="inherit"/>
                        </a:rPr>
                        <a:t>POS2</a:t>
                      </a:r>
                      <a:r>
                        <a:rPr lang="en-US" sz="1200" b="0" i="0" dirty="0">
                          <a:effectLst/>
                          <a:latin typeface="inherit"/>
                        </a:rPr>
                        <a:t> (default end of line). See </a:t>
                      </a:r>
                      <a:r>
                        <a:rPr lang="en-US" sz="1200" b="0" i="1" dirty="0">
                          <a:effectLst/>
                          <a:latin typeface="inherit"/>
                        </a:rPr>
                        <a:t>POS</a:t>
                      </a:r>
                      <a:r>
                        <a:rPr lang="en-US" sz="1200" b="0" i="0" dirty="0">
                          <a:effectLst/>
                          <a:latin typeface="inherit"/>
                        </a:rPr>
                        <a:t> syntax below.</a:t>
                      </a:r>
                    </a:p>
                  </a:txBody>
                  <a:tcPr marL="110303" marR="110303"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fontAlgn="t"/>
                      <a:r>
                        <a:rPr lang="en-US" sz="1200" b="1" i="0" dirty="0">
                          <a:effectLst/>
                          <a:latin typeface="inherit"/>
                        </a:rPr>
                        <a:t>-u</a:t>
                      </a:r>
                      <a:r>
                        <a:rPr lang="en-US" sz="1200" b="0" i="0" dirty="0">
                          <a:effectLst/>
                          <a:latin typeface="inherit"/>
                        </a:rPr>
                        <a:t>, </a:t>
                      </a:r>
                      <a:r>
                        <a:rPr lang="en-US" sz="1200" b="1" i="0" dirty="0">
                          <a:effectLst/>
                          <a:latin typeface="inherit"/>
                        </a:rPr>
                        <a:t>--unique</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Remove duplication</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0">
                <a:tc>
                  <a:txBody>
                    <a:bodyPr/>
                    <a:lstStyle/>
                    <a:p>
                      <a:pPr fontAlgn="t"/>
                      <a:r>
                        <a:rPr lang="en-US" sz="1200" b="1" i="0" dirty="0">
                          <a:effectLst/>
                          <a:latin typeface="inherit"/>
                        </a:rPr>
                        <a:t>-o</a:t>
                      </a:r>
                      <a:r>
                        <a:rPr lang="en-US" sz="1200" b="0" i="0" dirty="0">
                          <a:effectLst/>
                          <a:latin typeface="inherit"/>
                        </a:rPr>
                        <a:t>, </a:t>
                      </a:r>
                      <a:r>
                        <a:rPr lang="en-US" sz="1200" b="1" i="0" dirty="0">
                          <a:effectLst/>
                          <a:latin typeface="inherit"/>
                        </a:rPr>
                        <a:t>--output=</a:t>
                      </a:r>
                      <a:r>
                        <a:rPr lang="en-US" sz="1200" b="0" i="1" dirty="0">
                          <a:effectLst/>
                          <a:latin typeface="inherit"/>
                        </a:rPr>
                        <a:t>FILE</a:t>
                      </a:r>
                      <a:endParaRPr lang="en-US" sz="1200" b="0" i="0" dirty="0">
                        <a:effectLst/>
                        <a:latin typeface="inherit"/>
                      </a:endParaRPr>
                    </a:p>
                  </a:txBody>
                  <a:tcPr marL="110303" marR="110303"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Write result to FILE instead of standard output.</a:t>
                      </a:r>
                    </a:p>
                  </a:txBody>
                  <a:tcPr marL="110303" marR="110303"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0">
                <a:tc>
                  <a:txBody>
                    <a:bodyPr/>
                    <a:lstStyle/>
                    <a:p>
                      <a:pPr fontAlgn="t"/>
                      <a:r>
                        <a:rPr lang="en-US" sz="1200" b="1" i="0" dirty="0">
                          <a:effectLst/>
                          <a:latin typeface="inherit"/>
                        </a:rPr>
                        <a:t>-r</a:t>
                      </a:r>
                      <a:r>
                        <a:rPr lang="en-US" sz="1200" b="0" i="0" dirty="0">
                          <a:effectLst/>
                          <a:latin typeface="inherit"/>
                        </a:rPr>
                        <a:t>, </a:t>
                      </a:r>
                      <a:r>
                        <a:rPr lang="en-US" sz="1200" b="1" i="0" dirty="0">
                          <a:effectLst/>
                          <a:latin typeface="inherit"/>
                        </a:rPr>
                        <a:t>--reverse</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Reverse the result of comparisons.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r h="0">
                <a:tc>
                  <a:txBody>
                    <a:bodyPr/>
                    <a:lstStyle/>
                    <a:p>
                      <a:pPr fontAlgn="t"/>
                      <a:r>
                        <a:rPr lang="en-US" sz="1200" b="1" i="0" dirty="0">
                          <a:effectLst/>
                          <a:latin typeface="inherit"/>
                        </a:rPr>
                        <a:t>-t</a:t>
                      </a:r>
                      <a:r>
                        <a:rPr lang="en-US" sz="1200" b="0" i="0" dirty="0">
                          <a:effectLst/>
                          <a:latin typeface="inherit"/>
                        </a:rPr>
                        <a:t>, </a:t>
                      </a:r>
                      <a:r>
                        <a:rPr lang="en-US" sz="1200" b="1" i="0" dirty="0">
                          <a:effectLst/>
                          <a:latin typeface="inherit"/>
                        </a:rPr>
                        <a:t>--field-separator=</a:t>
                      </a:r>
                      <a:r>
                        <a:rPr lang="en-US" sz="1200" b="0" i="1" dirty="0">
                          <a:effectLst/>
                          <a:latin typeface="inherit"/>
                        </a:rPr>
                        <a:t>SEP</a:t>
                      </a:r>
                      <a:endParaRPr lang="en-US" sz="1200" b="0" i="0" dirty="0">
                        <a:effectLst/>
                        <a:latin typeface="inherit"/>
                      </a:endParaRPr>
                    </a:p>
                  </a:txBody>
                  <a:tcPr marL="110303" marR="110303"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Use </a:t>
                      </a:r>
                      <a:r>
                        <a:rPr lang="en-US" sz="1200" b="0" i="1" dirty="0">
                          <a:effectLst/>
                          <a:latin typeface="inherit"/>
                        </a:rPr>
                        <a:t>SEP</a:t>
                      </a:r>
                      <a:r>
                        <a:rPr lang="en-US" sz="1200" b="0" i="0" dirty="0">
                          <a:effectLst/>
                          <a:latin typeface="inherit"/>
                        </a:rPr>
                        <a:t> instead of non-blank to blank transition.</a:t>
                      </a:r>
                    </a:p>
                  </a:txBody>
                  <a:tcPr marL="110303" marR="110303"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596900"/>
                  </a:ext>
                </a:extLst>
              </a:tr>
              <a:tr h="0">
                <a:tc>
                  <a:txBody>
                    <a:bodyPr/>
                    <a:lstStyle/>
                    <a:p>
                      <a:pPr fontAlgn="t"/>
                      <a:r>
                        <a:rPr lang="en-US" sz="1200" b="1" i="0" dirty="0">
                          <a:effectLst/>
                          <a:latin typeface="inherit"/>
                        </a:rPr>
                        <a:t>-n</a:t>
                      </a:r>
                      <a:r>
                        <a:rPr lang="en-US" sz="1200" b="0" i="0" dirty="0">
                          <a:effectLst/>
                          <a:latin typeface="inherit"/>
                        </a:rPr>
                        <a:t>, </a:t>
                      </a:r>
                      <a:r>
                        <a:rPr lang="en-US" sz="1200" b="1" i="0" dirty="0">
                          <a:effectLst/>
                          <a:latin typeface="inherit"/>
                        </a:rPr>
                        <a:t>--numeric-sort</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Compare according to string numerical value.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549573"/>
                  </a:ext>
                </a:extLst>
              </a:tr>
              <a:tr h="0">
                <a:tc>
                  <a:txBody>
                    <a:bodyPr/>
                    <a:lstStyle/>
                    <a:p>
                      <a:pPr fontAlgn="t"/>
                      <a:r>
                        <a:rPr lang="en-US" sz="1200" b="1" i="0" dirty="0">
                          <a:effectLst/>
                          <a:latin typeface="inherit"/>
                        </a:rPr>
                        <a:t>-f</a:t>
                      </a:r>
                      <a:r>
                        <a:rPr lang="en-US" sz="1200" b="0" i="0" dirty="0">
                          <a:effectLst/>
                          <a:latin typeface="inherit"/>
                        </a:rPr>
                        <a:t>, </a:t>
                      </a:r>
                      <a:r>
                        <a:rPr lang="en-US" sz="1200" b="1" i="0" dirty="0">
                          <a:effectLst/>
                          <a:latin typeface="inherit"/>
                        </a:rPr>
                        <a:t>--ignore-case</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Fold lower case to upper case characters.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931776"/>
                  </a:ext>
                </a:extLst>
              </a:tr>
            </a:tbl>
          </a:graphicData>
        </a:graphic>
      </p:graphicFrame>
      <p:sp>
        <p:nvSpPr>
          <p:cNvPr id="6" name="직사각형 5">
            <a:extLst>
              <a:ext uri="{FF2B5EF4-FFF2-40B4-BE49-F238E27FC236}">
                <a16:creationId xmlns:a16="http://schemas.microsoft.com/office/drawing/2014/main" id="{A29E4F44-9CE5-46A5-9B47-744CEDD63B30}"/>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a:t>
            </a:r>
            <a:endParaRPr lang="ko-KR" altLang="en-US" sz="2800" b="1" dirty="0">
              <a:solidFill>
                <a:srgbClr val="002060"/>
              </a:solidFill>
              <a:latin typeface="+mj-ea"/>
            </a:endParaRPr>
          </a:p>
        </p:txBody>
      </p:sp>
      <p:sp>
        <p:nvSpPr>
          <p:cNvPr id="7" name="TextBox 6">
            <a:extLst>
              <a:ext uri="{FF2B5EF4-FFF2-40B4-BE49-F238E27FC236}">
                <a16:creationId xmlns:a16="http://schemas.microsoft.com/office/drawing/2014/main" id="{B35E51E1-DC87-B3DE-26C5-3E3E35862C18}"/>
              </a:ext>
            </a:extLst>
          </p:cNvPr>
          <p:cNvSpPr txBox="1"/>
          <p:nvPr/>
        </p:nvSpPr>
        <p:spPr>
          <a:xfrm>
            <a:off x="113716" y="696894"/>
            <a:ext cx="8916569" cy="5789790"/>
          </a:xfrm>
          <a:prstGeom prst="rect">
            <a:avLst/>
          </a:prstGeom>
          <a:noFill/>
          <a:ln>
            <a:noFill/>
          </a:ln>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sort  </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sort [OPTION]... [FILE]...</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Sort the contents of a text file, line by line.</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Rearrange the lines in a text file numerically or alphabetically.</a:t>
            </a:r>
          </a:p>
          <a:p>
            <a:pPr>
              <a:lnSpc>
                <a:spcPct val="120000"/>
              </a:lnSpc>
            </a:pPr>
            <a:endParaRPr lang="en-US" altLang="ko-KR" b="0" dirty="0"/>
          </a:p>
          <a:p>
            <a:pPr>
              <a:lnSpc>
                <a:spcPct val="120000"/>
              </a:lnSpc>
            </a:pPr>
            <a:endParaRPr lang="en-US" altLang="ko-KR" b="0" dirty="0"/>
          </a:p>
          <a:p>
            <a:pPr>
              <a:lnSpc>
                <a:spcPct val="120000"/>
              </a:lnSpc>
            </a:pPr>
            <a:endParaRPr lang="en-US" altLang="ko-KR" b="0" dirty="0"/>
          </a:p>
          <a:p>
            <a:pPr>
              <a:lnSpc>
                <a:spcPct val="120000"/>
              </a:lnSpc>
            </a:pPr>
            <a:endParaRPr lang="en-US" altLang="ko-KR" b="0" dirty="0"/>
          </a:p>
          <a:p>
            <a:pPr>
              <a:lnSpc>
                <a:spcPct val="120000"/>
              </a:lnSpc>
            </a:pPr>
            <a:endParaRPr lang="en-US" altLang="ko-KR" b="0" dirty="0"/>
          </a:p>
          <a:p>
            <a:pPr>
              <a:lnSpc>
                <a:spcPct val="120000"/>
              </a:lnSpc>
            </a:pPr>
            <a:endParaRPr lang="en-US" altLang="ko-KR" b="0" dirty="0"/>
          </a:p>
          <a:p>
            <a:pPr>
              <a:lnSpc>
                <a:spcPct val="120000"/>
              </a:lnSpc>
            </a:pPr>
            <a:endParaRPr lang="en-US" altLang="ko-KR" b="0" dirty="0"/>
          </a:p>
          <a:p>
            <a:pPr>
              <a:lnSpc>
                <a:spcPct val="120000"/>
              </a:lnSpc>
            </a:pPr>
            <a:endParaRPr lang="en-US" altLang="ko-KR" b="0" dirty="0"/>
          </a:p>
          <a:p>
            <a:pPr>
              <a:lnSpc>
                <a:spcPct val="120000"/>
              </a:lnSpc>
            </a:pPr>
            <a:endParaRPr lang="en-US" altLang="ko-KR" dirty="0"/>
          </a:p>
          <a:p>
            <a:pPr>
              <a:lnSpc>
                <a:spcPct val="120000"/>
              </a:lnSpc>
            </a:pPr>
            <a:r>
              <a:rPr lang="en-US" altLang="ko-KR" dirty="0" err="1"/>
              <a:t>uniq</a:t>
            </a:r>
            <a:r>
              <a:rPr lang="en-US" altLang="ko-KR" dirty="0"/>
              <a:t>  </a:t>
            </a:r>
          </a:p>
          <a:p>
            <a:pPr marL="742950" lvl="1" indent="-285750">
              <a:lnSpc>
                <a:spcPct val="120000"/>
              </a:lnSpc>
              <a:buFont typeface="Wingdings" panose="05000000000000000000" pitchFamily="2" charset="2"/>
              <a:buChar char="§"/>
            </a:pPr>
            <a:r>
              <a:rPr lang="en-US" altLang="ko-KR" sz="1600" b="1" dirty="0" err="1">
                <a:latin typeface="Arial" panose="020B0604020202020204" pitchFamily="34" charset="0"/>
                <a:cs typeface="Arial" panose="020B0604020202020204" pitchFamily="34" charset="0"/>
              </a:rPr>
              <a:t>uniq</a:t>
            </a:r>
            <a:r>
              <a:rPr lang="en-US" altLang="ko-KR" sz="1600" b="1" dirty="0">
                <a:latin typeface="Arial" panose="020B0604020202020204" pitchFamily="34" charset="0"/>
                <a:cs typeface="Arial" panose="020B0604020202020204" pitchFamily="34" charset="0"/>
              </a:rPr>
              <a:t> [OPTION]... [INPUT [OUTPUT]]</a:t>
            </a:r>
          </a:p>
          <a:p>
            <a:pPr marL="742950" lvl="1" indent="-285750">
              <a:lnSpc>
                <a:spcPct val="120000"/>
              </a:lnSpc>
              <a:buFont typeface="Wingdings" panose="05000000000000000000" pitchFamily="2" charset="2"/>
              <a:buChar char="§"/>
            </a:pPr>
            <a:r>
              <a:rPr lang="en-US" altLang="ko-KR" sz="1600" b="0" dirty="0">
                <a:latin typeface="Arial" panose="020B0604020202020204" pitchFamily="34" charset="0"/>
                <a:cs typeface="Arial" panose="020B0604020202020204" pitchFamily="34" charset="0"/>
              </a:rPr>
              <a:t>Filter out adjacent, matching lines from input file </a:t>
            </a:r>
            <a:r>
              <a:rPr lang="en-US" altLang="ko-KR" sz="1600" b="0" i="1" dirty="0">
                <a:latin typeface="Arial" panose="020B0604020202020204" pitchFamily="34" charset="0"/>
                <a:cs typeface="Arial" panose="020B0604020202020204" pitchFamily="34" charset="0"/>
              </a:rPr>
              <a:t>INPUT</a:t>
            </a:r>
            <a:r>
              <a:rPr lang="en-US" altLang="ko-KR" sz="1600" b="0" dirty="0">
                <a:latin typeface="Arial" panose="020B0604020202020204" pitchFamily="34" charset="0"/>
                <a:cs typeface="Arial" panose="020B0604020202020204" pitchFamily="34" charset="0"/>
              </a:rPr>
              <a:t>, writing the filtered data to output file </a:t>
            </a:r>
            <a:r>
              <a:rPr lang="en-US" altLang="ko-KR" sz="1600" b="0" i="1" dirty="0">
                <a:latin typeface="Arial" panose="020B0604020202020204" pitchFamily="34" charset="0"/>
                <a:cs typeface="Arial" panose="020B0604020202020204" pitchFamily="34" charset="0"/>
              </a:rPr>
              <a:t>OUTPUT</a:t>
            </a:r>
            <a:r>
              <a:rPr lang="en-US" altLang="ko-KR" sz="1600" b="0" dirty="0">
                <a:latin typeface="Arial" panose="020B0604020202020204" pitchFamily="34" charset="0"/>
                <a:cs typeface="Arial" panose="020B0604020202020204" pitchFamily="34" charset="0"/>
              </a:rPr>
              <a:t>.</a:t>
            </a:r>
          </a:p>
          <a:p>
            <a:pPr marL="742950" lvl="1" indent="-285750">
              <a:lnSpc>
                <a:spcPct val="120000"/>
              </a:lnSpc>
              <a:buFont typeface="Wingdings" panose="05000000000000000000" pitchFamily="2" charset="2"/>
              <a:buChar char="§"/>
            </a:pPr>
            <a:r>
              <a:rPr lang="en-US" altLang="ko-KR" sz="1600" b="0" dirty="0">
                <a:latin typeface="Arial" panose="020B0604020202020204" pitchFamily="34" charset="0"/>
                <a:cs typeface="Arial" panose="020B0604020202020204" pitchFamily="34" charset="0"/>
              </a:rPr>
              <a:t>If no options are specified, matching lines are merged to the first occurrence.</a:t>
            </a:r>
          </a:p>
        </p:txBody>
      </p:sp>
    </p:spTree>
    <p:extLst>
      <p:ext uri="{BB962C8B-B14F-4D97-AF65-F5344CB8AC3E}">
        <p14:creationId xmlns:p14="http://schemas.microsoft.com/office/powerpoint/2010/main" val="3206406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17C4FC-23E3-4F4D-BDC4-F17CACA6A8C3}"/>
              </a:ext>
            </a:extLst>
          </p:cNvPr>
          <p:cNvSpPr txBox="1"/>
          <p:nvPr/>
        </p:nvSpPr>
        <p:spPr>
          <a:xfrm>
            <a:off x="83669" y="690717"/>
            <a:ext cx="8916569" cy="2207271"/>
          </a:xfrm>
          <a:prstGeom prst="rect">
            <a:avLst/>
          </a:prstGeom>
          <a:noFill/>
          <a:ln>
            <a:noFill/>
          </a:ln>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grep</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grep [OPTIONS] PATTERN [FILE...]</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“global regular expression print”</a:t>
            </a:r>
          </a:p>
          <a:p>
            <a:pPr marL="742950" lvl="1" indent="-285750">
              <a:lnSpc>
                <a:spcPct val="120000"/>
              </a:lnSpc>
              <a:buFont typeface="Wingdings" panose="05000000000000000000" pitchFamily="2" charset="2"/>
              <a:buChar char="§"/>
            </a:pPr>
            <a:r>
              <a:rPr lang="en-US" altLang="ko-KR" sz="1600" b="0" dirty="0">
                <a:latin typeface="Arial" panose="020B0604020202020204" pitchFamily="34" charset="0"/>
                <a:cs typeface="Arial" panose="020B0604020202020204" pitchFamily="34" charset="0"/>
              </a:rPr>
              <a:t>Processes text line by line and prints any lines which match a specified pattern.</a:t>
            </a:r>
          </a:p>
          <a:p>
            <a:pPr>
              <a:lnSpc>
                <a:spcPct val="120000"/>
              </a:lnSpc>
            </a:pPr>
            <a:r>
              <a:rPr lang="en-US" altLang="ko-KR" dirty="0" err="1"/>
              <a:t>wc</a:t>
            </a:r>
            <a:endParaRPr lang="en-US" altLang="ko-KR" dirty="0"/>
          </a:p>
          <a:p>
            <a:pPr marL="742950" lvl="1" indent="-285750">
              <a:lnSpc>
                <a:spcPct val="120000"/>
              </a:lnSpc>
              <a:buFont typeface="Wingdings" panose="05000000000000000000" pitchFamily="2" charset="2"/>
              <a:buChar char="§"/>
            </a:pPr>
            <a:r>
              <a:rPr lang="en-US" altLang="ko-KR" sz="1600" b="1" dirty="0" err="1">
                <a:latin typeface="Arial" panose="020B0604020202020204" pitchFamily="34" charset="0"/>
                <a:cs typeface="Arial" panose="020B0604020202020204" pitchFamily="34" charset="0"/>
              </a:rPr>
              <a:t>wc</a:t>
            </a:r>
            <a:r>
              <a:rPr lang="en-US" altLang="ko-KR" sz="1600" b="1" dirty="0">
                <a:latin typeface="Arial" panose="020B0604020202020204" pitchFamily="34" charset="0"/>
                <a:cs typeface="Arial" panose="020B0604020202020204" pitchFamily="34" charset="0"/>
              </a:rPr>
              <a:t> [OPTION]... [FILE]...</a:t>
            </a:r>
          </a:p>
          <a:p>
            <a:pPr marL="742950" lvl="1" indent="-285750">
              <a:lnSpc>
                <a:spcPct val="120000"/>
              </a:lnSpc>
              <a:buFont typeface="Wingdings" panose="05000000000000000000" pitchFamily="2" charset="2"/>
              <a:buChar char="§"/>
            </a:pPr>
            <a:r>
              <a:rPr lang="en-US" altLang="ko-KR" sz="1600" b="0" dirty="0">
                <a:latin typeface="Arial" panose="020B0604020202020204" pitchFamily="34" charset="0"/>
                <a:cs typeface="Arial" panose="020B0604020202020204" pitchFamily="34" charset="0"/>
              </a:rPr>
              <a:t>Print a count of newlines, words, and bytes for each input file.</a:t>
            </a:r>
          </a:p>
        </p:txBody>
      </p:sp>
      <p:graphicFrame>
        <p:nvGraphicFramePr>
          <p:cNvPr id="5" name="표 4">
            <a:extLst>
              <a:ext uri="{FF2B5EF4-FFF2-40B4-BE49-F238E27FC236}">
                <a16:creationId xmlns:a16="http://schemas.microsoft.com/office/drawing/2014/main" id="{E85A1A37-F0D7-435E-9C99-8261C39AECC0}"/>
              </a:ext>
            </a:extLst>
          </p:cNvPr>
          <p:cNvGraphicFramePr>
            <a:graphicFrameLocks noGrp="1"/>
          </p:cNvGraphicFramePr>
          <p:nvPr/>
        </p:nvGraphicFramePr>
        <p:xfrm>
          <a:off x="646176" y="3176510"/>
          <a:ext cx="7851648" cy="1567006"/>
        </p:xfrm>
        <a:graphic>
          <a:graphicData uri="http://schemas.openxmlformats.org/drawingml/2006/table">
            <a:tbl>
              <a:tblPr/>
              <a:tblGrid>
                <a:gridCol w="1880591">
                  <a:extLst>
                    <a:ext uri="{9D8B030D-6E8A-4147-A177-3AD203B41FA5}">
                      <a16:colId xmlns:a16="http://schemas.microsoft.com/office/drawing/2014/main" val="1951982645"/>
                    </a:ext>
                  </a:extLst>
                </a:gridCol>
                <a:gridCol w="5971057">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fontAlgn="t"/>
                      <a:r>
                        <a:rPr lang="en-US" sz="1200" b="1" i="0" dirty="0">
                          <a:effectLst/>
                          <a:latin typeface="inherit"/>
                        </a:rPr>
                        <a:t>-c</a:t>
                      </a:r>
                      <a:r>
                        <a:rPr lang="en-US" sz="1200" b="0" i="0" dirty="0">
                          <a:effectLst/>
                          <a:latin typeface="inherit"/>
                        </a:rPr>
                        <a:t>, </a:t>
                      </a:r>
                      <a:r>
                        <a:rPr lang="en-US" sz="1200" b="1" i="0" dirty="0">
                          <a:effectLst/>
                          <a:latin typeface="inherit"/>
                        </a:rPr>
                        <a:t>--bytes</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print the byte counts.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fontAlgn="t"/>
                      <a:r>
                        <a:rPr lang="en-US" sz="1200" b="1" i="0" dirty="0">
                          <a:effectLst/>
                          <a:latin typeface="inherit"/>
                        </a:rPr>
                        <a:t>-m</a:t>
                      </a:r>
                      <a:r>
                        <a:rPr lang="en-US" sz="1200" b="0" i="0" dirty="0">
                          <a:effectLst/>
                          <a:latin typeface="inherit"/>
                        </a:rPr>
                        <a:t>, </a:t>
                      </a:r>
                      <a:r>
                        <a:rPr lang="en-US" sz="1200" b="1" i="0" dirty="0">
                          <a:effectLst/>
                          <a:latin typeface="inherit"/>
                        </a:rPr>
                        <a:t>--chars</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print the character counts.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0">
                <a:tc>
                  <a:txBody>
                    <a:bodyPr/>
                    <a:lstStyle/>
                    <a:p>
                      <a:pPr fontAlgn="t"/>
                      <a:r>
                        <a:rPr lang="en-US" sz="1200" b="1" i="0" dirty="0">
                          <a:effectLst/>
                          <a:latin typeface="inherit"/>
                        </a:rPr>
                        <a:t>-l</a:t>
                      </a:r>
                      <a:r>
                        <a:rPr lang="en-US" sz="1200" b="0" i="0" dirty="0">
                          <a:effectLst/>
                          <a:latin typeface="inherit"/>
                        </a:rPr>
                        <a:t>, </a:t>
                      </a:r>
                      <a:r>
                        <a:rPr lang="en-US" sz="1200" b="1" i="0" dirty="0">
                          <a:effectLst/>
                          <a:latin typeface="inherit"/>
                        </a:rPr>
                        <a:t>--lines</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print the newline counts.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0">
                <a:tc>
                  <a:txBody>
                    <a:bodyPr/>
                    <a:lstStyle/>
                    <a:p>
                      <a:pPr fontAlgn="t"/>
                      <a:r>
                        <a:rPr lang="en-US" sz="1200" b="1" i="0" dirty="0">
                          <a:effectLst/>
                          <a:latin typeface="inherit"/>
                        </a:rPr>
                        <a:t>-w</a:t>
                      </a:r>
                      <a:r>
                        <a:rPr lang="en-US" sz="1200" b="0" i="0" dirty="0">
                          <a:effectLst/>
                          <a:latin typeface="inherit"/>
                        </a:rPr>
                        <a:t>, </a:t>
                      </a:r>
                      <a:r>
                        <a:rPr lang="en-US" sz="1200" b="1" i="0" dirty="0">
                          <a:effectLst/>
                          <a:latin typeface="inherit"/>
                        </a:rPr>
                        <a:t>--words</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print the word counts.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bl>
          </a:graphicData>
        </a:graphic>
      </p:graphicFrame>
      <p:sp>
        <p:nvSpPr>
          <p:cNvPr id="4" name="직사각형 3">
            <a:extLst>
              <a:ext uri="{FF2B5EF4-FFF2-40B4-BE49-F238E27FC236}">
                <a16:creationId xmlns:a16="http://schemas.microsoft.com/office/drawing/2014/main" id="{175026A9-6CC0-4802-9F6F-8F08345E04F8}"/>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a:t>
            </a:r>
            <a:endParaRPr lang="ko-KR" altLang="en-US" sz="2800" b="1" dirty="0">
              <a:solidFill>
                <a:srgbClr val="002060"/>
              </a:solidFill>
              <a:latin typeface="+mj-ea"/>
            </a:endParaRPr>
          </a:p>
        </p:txBody>
      </p:sp>
    </p:spTree>
    <p:extLst>
      <p:ext uri="{BB962C8B-B14F-4D97-AF65-F5344CB8AC3E}">
        <p14:creationId xmlns:p14="http://schemas.microsoft.com/office/powerpoint/2010/main" val="3012482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05E30363-3F23-4EF1-815A-9885475EE9BA}"/>
              </a:ext>
            </a:extLst>
          </p:cNvPr>
          <p:cNvGraphicFramePr>
            <a:graphicFrameLocks noGrp="1"/>
          </p:cNvGraphicFramePr>
          <p:nvPr/>
        </p:nvGraphicFramePr>
        <p:xfrm>
          <a:off x="214200" y="1670154"/>
          <a:ext cx="8715600" cy="156700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fontAlgn="t"/>
                      <a:r>
                        <a:rPr lang="en-US" sz="1200" b="1" i="0" dirty="0">
                          <a:effectLst/>
                          <a:latin typeface="inherit"/>
                        </a:rPr>
                        <a:t>-b</a:t>
                      </a:r>
                      <a:r>
                        <a:rPr lang="en-US" sz="1200" b="0" i="0" dirty="0">
                          <a:effectLst/>
                          <a:latin typeface="inherit"/>
                        </a:rPr>
                        <a:t>, </a:t>
                      </a:r>
                      <a:r>
                        <a:rPr lang="en-US" sz="1200" b="1" i="0" dirty="0">
                          <a:effectLst/>
                          <a:latin typeface="inherit"/>
                        </a:rPr>
                        <a:t>--bytes=</a:t>
                      </a:r>
                      <a:r>
                        <a:rPr lang="en-US" sz="1200" b="0" i="1" dirty="0">
                          <a:effectLst/>
                          <a:latin typeface="inherit"/>
                        </a:rPr>
                        <a:t>LIST</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Select only the bytes from each line as specified in LIST.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fontAlgn="t"/>
                      <a:r>
                        <a:rPr lang="en-US" sz="1200" b="1" i="0" dirty="0">
                          <a:effectLst/>
                          <a:latin typeface="inherit"/>
                        </a:rPr>
                        <a:t>-c</a:t>
                      </a:r>
                      <a:r>
                        <a:rPr lang="en-US" sz="1200" b="0" i="0" dirty="0">
                          <a:effectLst/>
                          <a:latin typeface="inherit"/>
                        </a:rPr>
                        <a:t>, </a:t>
                      </a:r>
                      <a:r>
                        <a:rPr lang="en-US" sz="1200" b="1" i="0" dirty="0">
                          <a:effectLst/>
                          <a:latin typeface="inherit"/>
                        </a:rPr>
                        <a:t>--characters=</a:t>
                      </a:r>
                      <a:r>
                        <a:rPr lang="en-US" sz="1200" b="0" i="1" dirty="0">
                          <a:effectLst/>
                          <a:latin typeface="inherit"/>
                        </a:rPr>
                        <a:t>LIST</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altLang="ko-KR" sz="1200" b="0" i="0" dirty="0">
                          <a:effectLst/>
                          <a:latin typeface="inherit"/>
                        </a:rPr>
                        <a:t>Select only the characters from each line as specified in LIST.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0">
                <a:tc>
                  <a:txBody>
                    <a:bodyPr/>
                    <a:lstStyle/>
                    <a:p>
                      <a:pPr fontAlgn="t"/>
                      <a:r>
                        <a:rPr lang="en-US" sz="1200" b="1" i="0" dirty="0">
                          <a:effectLst/>
                          <a:latin typeface="inherit"/>
                        </a:rPr>
                        <a:t>-d</a:t>
                      </a:r>
                      <a:r>
                        <a:rPr lang="en-US" sz="1200" b="0" i="0" dirty="0">
                          <a:effectLst/>
                          <a:latin typeface="inherit"/>
                        </a:rPr>
                        <a:t>, </a:t>
                      </a:r>
                      <a:r>
                        <a:rPr lang="en-US" sz="1200" b="1" i="0" dirty="0">
                          <a:effectLst/>
                          <a:latin typeface="inherit"/>
                        </a:rPr>
                        <a:t>--delimiter=</a:t>
                      </a:r>
                      <a:r>
                        <a:rPr lang="en-US" sz="1200" b="0" i="1" dirty="0">
                          <a:effectLst/>
                          <a:latin typeface="inherit"/>
                        </a:rPr>
                        <a:t>DELIM</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Use character DELIM instead of a tab for the field delimiter.</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0">
                <a:tc>
                  <a:txBody>
                    <a:bodyPr/>
                    <a:lstStyle/>
                    <a:p>
                      <a:pPr fontAlgn="t"/>
                      <a:r>
                        <a:rPr lang="en-US" sz="1200" b="1" i="0" dirty="0">
                          <a:effectLst/>
                          <a:latin typeface="inherit"/>
                        </a:rPr>
                        <a:t>-f</a:t>
                      </a:r>
                      <a:r>
                        <a:rPr lang="en-US" sz="1200" b="0" i="0" dirty="0">
                          <a:effectLst/>
                          <a:latin typeface="inherit"/>
                        </a:rPr>
                        <a:t>, </a:t>
                      </a:r>
                      <a:r>
                        <a:rPr lang="en-US" sz="1200" b="1" i="0" dirty="0">
                          <a:effectLst/>
                          <a:latin typeface="inherit"/>
                        </a:rPr>
                        <a:t>--fields=</a:t>
                      </a:r>
                      <a:r>
                        <a:rPr lang="en-US" sz="1200" b="0" i="1" dirty="0">
                          <a:effectLst/>
                          <a:latin typeface="inherit"/>
                        </a:rPr>
                        <a:t>LIST</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Select only these fields on each line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bl>
          </a:graphicData>
        </a:graphic>
      </p:graphicFrame>
      <p:sp>
        <p:nvSpPr>
          <p:cNvPr id="4" name="직사각형 3">
            <a:extLst>
              <a:ext uri="{FF2B5EF4-FFF2-40B4-BE49-F238E27FC236}">
                <a16:creationId xmlns:a16="http://schemas.microsoft.com/office/drawing/2014/main" id="{D6E40FB7-5AA7-43BA-8704-EC4362B5447E}"/>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text manipulation </a:t>
            </a:r>
            <a:endParaRPr lang="ko-KR" altLang="en-US" sz="2800" b="1" dirty="0">
              <a:solidFill>
                <a:srgbClr val="002060"/>
              </a:solidFill>
              <a:latin typeface="+mj-ea"/>
            </a:endParaRPr>
          </a:p>
        </p:txBody>
      </p:sp>
      <p:sp>
        <p:nvSpPr>
          <p:cNvPr id="5" name="TextBox 4">
            <a:extLst>
              <a:ext uri="{FF2B5EF4-FFF2-40B4-BE49-F238E27FC236}">
                <a16:creationId xmlns:a16="http://schemas.microsoft.com/office/drawing/2014/main" id="{F4B07C49-F49F-8F81-F5D6-B665E6C80298}"/>
              </a:ext>
            </a:extLst>
          </p:cNvPr>
          <p:cNvSpPr txBox="1"/>
          <p:nvPr/>
        </p:nvSpPr>
        <p:spPr>
          <a:xfrm>
            <a:off x="113716" y="690717"/>
            <a:ext cx="8916569" cy="4164730"/>
          </a:xfrm>
          <a:prstGeom prst="rect">
            <a:avLst/>
          </a:prstGeom>
          <a:noFill/>
          <a:ln>
            <a:noFill/>
          </a:ln>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cut</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cut OPTION... [FILE]...</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Remove or "cut out" sections of each line of a file or files</a:t>
            </a:r>
            <a:r>
              <a:rPr lang="en-US" altLang="ko-KR" sz="1600" b="0" dirty="0">
                <a:latin typeface="Arial" panose="020B0604020202020204" pitchFamily="34" charset="0"/>
                <a:cs typeface="Arial" panose="020B0604020202020204" pitchFamily="34" charset="0"/>
              </a:rPr>
              <a:t>.</a:t>
            </a:r>
          </a:p>
          <a:p>
            <a:pPr>
              <a:lnSpc>
                <a:spcPct val="120000"/>
              </a:lnSpc>
            </a:pPr>
            <a:endParaRPr lang="en-US" altLang="ko-KR" dirty="0"/>
          </a:p>
          <a:p>
            <a:pPr>
              <a:lnSpc>
                <a:spcPct val="120000"/>
              </a:lnSpc>
            </a:pPr>
            <a:endParaRPr lang="en-US" altLang="ko-KR" dirty="0"/>
          </a:p>
          <a:p>
            <a:pPr>
              <a:lnSpc>
                <a:spcPct val="120000"/>
              </a:lnSpc>
            </a:pPr>
            <a:endParaRPr lang="en-US" altLang="ko-KR" dirty="0"/>
          </a:p>
          <a:p>
            <a:pPr>
              <a:lnSpc>
                <a:spcPct val="120000"/>
              </a:lnSpc>
            </a:pPr>
            <a:endParaRPr lang="en-US" altLang="ko-KR" dirty="0"/>
          </a:p>
          <a:p>
            <a:pPr marL="0" indent="0">
              <a:lnSpc>
                <a:spcPct val="120000"/>
              </a:lnSpc>
              <a:buNone/>
            </a:pPr>
            <a:endParaRPr lang="en-US" altLang="ko-KR" dirty="0"/>
          </a:p>
          <a:p>
            <a:pPr>
              <a:lnSpc>
                <a:spcPct val="120000"/>
              </a:lnSpc>
            </a:pPr>
            <a:r>
              <a:rPr lang="en-US" altLang="ko-KR" dirty="0"/>
              <a:t>paste</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paste [OPTION]... [FILE]...</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Display the corresponding lines of multiple files side-by-side.</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Write lines consisting of the sequentially corresponding lines from each FILE, separated by tabs</a:t>
            </a:r>
          </a:p>
        </p:txBody>
      </p:sp>
      <p:graphicFrame>
        <p:nvGraphicFramePr>
          <p:cNvPr id="6" name="표 5">
            <a:extLst>
              <a:ext uri="{FF2B5EF4-FFF2-40B4-BE49-F238E27FC236}">
                <a16:creationId xmlns:a16="http://schemas.microsoft.com/office/drawing/2014/main" id="{733928B0-4B69-FDF7-6A8A-3258ABF6D4FA}"/>
              </a:ext>
            </a:extLst>
          </p:cNvPr>
          <p:cNvGraphicFramePr>
            <a:graphicFrameLocks noGrp="1"/>
          </p:cNvGraphicFramePr>
          <p:nvPr/>
        </p:nvGraphicFramePr>
        <p:xfrm>
          <a:off x="214200" y="4855447"/>
          <a:ext cx="8715600" cy="156700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fontAlgn="t"/>
                      <a:r>
                        <a:rPr lang="en-US" sz="1200" b="1" i="0" dirty="0">
                          <a:effectLst/>
                          <a:latin typeface="inherit"/>
                        </a:rPr>
                        <a:t>-d, --delimiters=LIST</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Reuse characters from LIST instead of tabs.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fontAlgn="t"/>
                      <a:r>
                        <a:rPr lang="en-US" sz="1200" b="1" i="0" dirty="0">
                          <a:effectLst/>
                          <a:latin typeface="inherit"/>
                        </a:rPr>
                        <a:t>-s, --serial</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altLang="ko-KR" sz="1200" b="0" i="0" dirty="0">
                          <a:effectLst/>
                          <a:latin typeface="inherit"/>
                        </a:rPr>
                        <a:t>Paste one file at a time instead of in parallel.</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0">
                <a:tc>
                  <a:txBody>
                    <a:bodyPr/>
                    <a:lstStyle/>
                    <a:p>
                      <a:pPr fontAlgn="t"/>
                      <a:r>
                        <a:rPr lang="en-US" sz="1200" b="1" i="0" dirty="0">
                          <a:effectLst/>
                          <a:latin typeface="inherit"/>
                        </a:rPr>
                        <a:t>--help</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Display a help message, and exit.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0">
                <a:tc>
                  <a:txBody>
                    <a:bodyPr/>
                    <a:lstStyle/>
                    <a:p>
                      <a:pPr fontAlgn="t"/>
                      <a:r>
                        <a:rPr lang="en-US" sz="1200" b="1" i="0" dirty="0">
                          <a:effectLst/>
                          <a:latin typeface="inherit"/>
                        </a:rPr>
                        <a:t>--version</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Display version information, and exit.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bl>
          </a:graphicData>
        </a:graphic>
      </p:graphicFrame>
    </p:spTree>
    <p:extLst>
      <p:ext uri="{BB962C8B-B14F-4D97-AF65-F5344CB8AC3E}">
        <p14:creationId xmlns:p14="http://schemas.microsoft.com/office/powerpoint/2010/main" val="417887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26F5B0E-4B78-8B2A-957F-A0CE04FDB622}"/>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text manipulation </a:t>
            </a:r>
            <a:endParaRPr lang="ko-KR" altLang="en-US" sz="2800" b="1" dirty="0">
              <a:solidFill>
                <a:srgbClr val="002060"/>
              </a:solidFill>
              <a:latin typeface="+mj-ea"/>
            </a:endParaRPr>
          </a:p>
        </p:txBody>
      </p:sp>
      <p:sp>
        <p:nvSpPr>
          <p:cNvPr id="5" name="TextBox 4">
            <a:extLst>
              <a:ext uri="{FF2B5EF4-FFF2-40B4-BE49-F238E27FC236}">
                <a16:creationId xmlns:a16="http://schemas.microsoft.com/office/drawing/2014/main" id="{D0E92E9C-AD76-9AE0-38AB-F33C19B5CCEA}"/>
              </a:ext>
            </a:extLst>
          </p:cNvPr>
          <p:cNvSpPr txBox="1"/>
          <p:nvPr/>
        </p:nvSpPr>
        <p:spPr>
          <a:xfrm>
            <a:off x="83668" y="646382"/>
            <a:ext cx="8916569" cy="5712589"/>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sed</a:t>
            </a:r>
            <a:r>
              <a:rPr lang="en-US" altLang="ko-KR" b="0" dirty="0"/>
              <a:t> (“stream editor”): perform basic text transformation on an input stream</a:t>
            </a:r>
          </a:p>
          <a:p>
            <a:pPr marL="742950" lvl="1" indent="-285750">
              <a:lnSpc>
                <a:spcPct val="120000"/>
              </a:lnSpc>
              <a:buFont typeface="Wingdings" panose="05000000000000000000" pitchFamily="2" charset="2"/>
              <a:buChar char="§"/>
            </a:pPr>
            <a:r>
              <a:rPr lang="en-US" altLang="ko-KR" sz="1800" b="1" dirty="0">
                <a:latin typeface="Arial" panose="020B0604020202020204" pitchFamily="34" charset="0"/>
                <a:cs typeface="Arial" panose="020B0604020202020204" pitchFamily="34" charset="0"/>
              </a:rPr>
              <a:t>sed</a:t>
            </a:r>
            <a:r>
              <a:rPr lang="en-US" altLang="ko-KR" sz="1800" dirty="0">
                <a:latin typeface="Arial" panose="020B0604020202020204" pitchFamily="34" charset="0"/>
                <a:cs typeface="Arial" panose="020B0604020202020204" pitchFamily="34" charset="0"/>
              </a:rPr>
              <a:t> [option]... 'command’ [FILE]... </a:t>
            </a:r>
          </a:p>
          <a:p>
            <a:pPr marL="742950" lvl="1" indent="-285750">
              <a:lnSpc>
                <a:spcPct val="120000"/>
              </a:lnSpc>
              <a:buFont typeface="Wingdings" panose="05000000000000000000" pitchFamily="2" charset="2"/>
              <a:buChar char="§"/>
            </a:pPr>
            <a:r>
              <a:rPr lang="en-US" altLang="ko-KR" sz="1800" dirty="0">
                <a:latin typeface="Arial" panose="020B0604020202020204" pitchFamily="34" charset="0"/>
                <a:cs typeface="Arial" panose="020B0604020202020204" pitchFamily="34" charset="0"/>
              </a:rPr>
              <a:t>-n: Suppress automatic printing</a:t>
            </a:r>
          </a:p>
          <a:p>
            <a:pPr marL="742950" lvl="1" indent="-285750">
              <a:lnSpc>
                <a:spcPct val="120000"/>
              </a:lnSpc>
              <a:buFont typeface="Wingdings" panose="05000000000000000000" pitchFamily="2" charset="2"/>
              <a:buChar char="§"/>
            </a:pPr>
            <a:r>
              <a:rPr lang="en-US" altLang="ko-KR" sz="1800" dirty="0">
                <a:latin typeface="Arial" panose="020B0604020202020204" pitchFamily="34" charset="0"/>
                <a:cs typeface="Arial" panose="020B0604020202020204" pitchFamily="34" charset="0"/>
              </a:rPr>
              <a:t>-</a:t>
            </a:r>
            <a:r>
              <a:rPr lang="en-US" altLang="ko-KR" sz="1800" dirty="0" err="1">
                <a:latin typeface="Arial" panose="020B0604020202020204" pitchFamily="34" charset="0"/>
                <a:cs typeface="Arial" panose="020B0604020202020204" pitchFamily="34" charset="0"/>
              </a:rPr>
              <a:t>i</a:t>
            </a:r>
            <a:r>
              <a:rPr lang="en-US" altLang="ko-KR" sz="1800" dirty="0">
                <a:latin typeface="Arial" panose="020B0604020202020204" pitchFamily="34" charset="0"/>
                <a:cs typeface="Arial" panose="020B0604020202020204" pitchFamily="34" charset="0"/>
              </a:rPr>
              <a:t>: Edit files in-place</a:t>
            </a:r>
          </a:p>
          <a:p>
            <a:pPr marL="742950" lvl="1" indent="-285750">
              <a:lnSpc>
                <a:spcPct val="120000"/>
              </a:lnSpc>
              <a:buFont typeface="Wingdings" panose="05000000000000000000" pitchFamily="2" charset="2"/>
              <a:buChar char="§"/>
            </a:pPr>
            <a:r>
              <a:rPr lang="en-US" altLang="ko-KR" sz="1800" dirty="0">
                <a:latin typeface="Arial" panose="020B0604020202020204" pitchFamily="34" charset="0"/>
                <a:cs typeface="Arial" panose="020B0604020202020204" pitchFamily="34" charset="0"/>
              </a:rPr>
              <a:t>-e: Add the script to the commands to be executed</a:t>
            </a:r>
          </a:p>
          <a:p>
            <a:pPr>
              <a:lnSpc>
                <a:spcPct val="120000"/>
              </a:lnSpc>
            </a:pPr>
            <a:r>
              <a:rPr lang="en-US" altLang="ko-KR" b="0" dirty="0"/>
              <a:t>Different types of sed commands</a:t>
            </a:r>
          </a:p>
          <a:p>
            <a:pPr marL="742950" lvl="1" indent="-285750">
              <a:lnSpc>
                <a:spcPct val="120000"/>
              </a:lnSpc>
              <a:buFont typeface="Wingdings" panose="05000000000000000000" pitchFamily="2" charset="2"/>
              <a:buChar char="§"/>
            </a:pPr>
            <a:r>
              <a:rPr lang="en-US" altLang="ko-KR" sz="1800" dirty="0">
                <a:latin typeface="Arial" panose="020B0604020202020204" pitchFamily="34" charset="0"/>
                <a:cs typeface="Arial" panose="020B0604020202020204" pitchFamily="34" charset="0"/>
              </a:rPr>
              <a:t>a (append), c (change), d (delete), </a:t>
            </a:r>
            <a:r>
              <a:rPr lang="en-US" altLang="ko-KR" sz="1800" dirty="0" err="1">
                <a:latin typeface="Arial" panose="020B0604020202020204" pitchFamily="34" charset="0"/>
                <a:cs typeface="Arial" panose="020B0604020202020204" pitchFamily="34" charset="0"/>
              </a:rPr>
              <a:t>i</a:t>
            </a:r>
            <a:r>
              <a:rPr lang="en-US" altLang="ko-KR" sz="1800" dirty="0">
                <a:latin typeface="Arial" panose="020B0604020202020204" pitchFamily="34" charset="0"/>
                <a:cs typeface="Arial" panose="020B0604020202020204" pitchFamily="34" charset="0"/>
              </a:rPr>
              <a:t> (insert), p (print), s (substitute), etc.</a:t>
            </a:r>
          </a:p>
          <a:p>
            <a:pPr>
              <a:lnSpc>
                <a:spcPct val="120000"/>
              </a:lnSpc>
            </a:pPr>
            <a:r>
              <a:rPr lang="en-US" altLang="ko-KR" b="0" dirty="0"/>
              <a:t>Substitution - s/old/new/</a:t>
            </a:r>
          </a:p>
          <a:p>
            <a:pPr marL="742950" lvl="1" indent="-285750">
              <a:lnSpc>
                <a:spcPct val="120000"/>
              </a:lnSpc>
              <a:buFont typeface="Arial" panose="020B0604020202020204" pitchFamily="34" charset="0"/>
              <a:buChar char="•"/>
            </a:pPr>
            <a:r>
              <a:rPr lang="en-US" altLang="ko-KR" dirty="0">
                <a:latin typeface="Arial" panose="020B0604020202020204" pitchFamily="34" charset="0"/>
                <a:cs typeface="Arial" panose="020B0604020202020204" pitchFamily="34" charset="0"/>
              </a:rPr>
              <a:t>sed 's/foo/bar/' file</a:t>
            </a:r>
          </a:p>
          <a:p>
            <a:pPr>
              <a:lnSpc>
                <a:spcPct val="120000"/>
              </a:lnSpc>
            </a:pPr>
            <a:r>
              <a:rPr lang="en-US" altLang="ko-KR" b="0" dirty="0"/>
              <a:t>Global Substitution </a:t>
            </a:r>
          </a:p>
          <a:p>
            <a:pPr marL="742950" lvl="1" indent="-285750">
              <a:lnSpc>
                <a:spcPct val="120000"/>
              </a:lnSpc>
              <a:buFont typeface="Arial" panose="020B0604020202020204" pitchFamily="34" charset="0"/>
              <a:buChar char="•"/>
            </a:pPr>
            <a:r>
              <a:rPr lang="en-US" altLang="ko-KR" dirty="0">
                <a:latin typeface="Arial" panose="020B0604020202020204" pitchFamily="34" charset="0"/>
                <a:cs typeface="Arial" panose="020B0604020202020204" pitchFamily="34" charset="0"/>
              </a:rPr>
              <a:t>By default, sed only replaces the first instance on each line.</a:t>
            </a:r>
          </a:p>
          <a:p>
            <a:pPr marL="742950" lvl="1" indent="-285750">
              <a:lnSpc>
                <a:spcPct val="120000"/>
              </a:lnSpc>
              <a:buFont typeface="Arial" panose="020B0604020202020204" pitchFamily="34" charset="0"/>
              <a:buChar char="•"/>
            </a:pPr>
            <a:r>
              <a:rPr lang="en-US" altLang="ko-KR" dirty="0">
                <a:latin typeface="Arial" panose="020B0604020202020204" pitchFamily="34" charset="0"/>
                <a:cs typeface="Arial" panose="020B0604020202020204" pitchFamily="34" charset="0"/>
              </a:rPr>
              <a:t>To replace all instances, use the g flag.</a:t>
            </a:r>
          </a:p>
          <a:p>
            <a:pPr marL="742950" lvl="1" indent="-285750">
              <a:lnSpc>
                <a:spcPct val="120000"/>
              </a:lnSpc>
              <a:buFont typeface="Arial" panose="020B0604020202020204" pitchFamily="34" charset="0"/>
              <a:buChar char="•"/>
            </a:pPr>
            <a:r>
              <a:rPr lang="en-US" altLang="ko-KR" dirty="0">
                <a:latin typeface="Arial" panose="020B0604020202020204" pitchFamily="34" charset="0"/>
                <a:cs typeface="Arial" panose="020B0604020202020204" pitchFamily="34" charset="0"/>
              </a:rPr>
              <a:t>sed 's/foo/bar/g' file</a:t>
            </a:r>
          </a:p>
          <a:p>
            <a:pPr>
              <a:lnSpc>
                <a:spcPct val="120000"/>
              </a:lnSpc>
            </a:pPr>
            <a:r>
              <a:rPr lang="en-US" altLang="ko-KR" b="0" dirty="0"/>
              <a:t>In-place Editing</a:t>
            </a:r>
          </a:p>
          <a:p>
            <a:pPr marL="742950" lvl="1" indent="-285750">
              <a:lnSpc>
                <a:spcPct val="120000"/>
              </a:lnSpc>
              <a:buFont typeface="Arial" panose="020B0604020202020204" pitchFamily="34" charset="0"/>
              <a:buChar char="•"/>
            </a:pPr>
            <a:r>
              <a:rPr lang="en-US" altLang="ko-KR" dirty="0">
                <a:latin typeface="Arial" panose="020B0604020202020204" pitchFamily="34" charset="0"/>
                <a:cs typeface="Arial" panose="020B0604020202020204" pitchFamily="34" charset="0"/>
              </a:rPr>
              <a:t>By default, sed prints the result to standard output. </a:t>
            </a:r>
          </a:p>
          <a:p>
            <a:pPr marL="742950" lvl="1" indent="-285750">
              <a:lnSpc>
                <a:spcPct val="120000"/>
              </a:lnSpc>
              <a:buFont typeface="Arial" panose="020B0604020202020204" pitchFamily="34" charset="0"/>
              <a:buChar char="•"/>
            </a:pPr>
            <a:r>
              <a:rPr lang="en-US" altLang="ko-KR" dirty="0">
                <a:latin typeface="Arial" panose="020B0604020202020204" pitchFamily="34" charset="0"/>
                <a:cs typeface="Arial" panose="020B0604020202020204" pitchFamily="34" charset="0"/>
              </a:rPr>
              <a:t>The file is not modified unless you use the -</a:t>
            </a:r>
            <a:r>
              <a:rPr lang="en-US" altLang="ko-KR" dirty="0" err="1">
                <a:latin typeface="Arial" panose="020B0604020202020204" pitchFamily="34" charset="0"/>
                <a:cs typeface="Arial" panose="020B0604020202020204" pitchFamily="34" charset="0"/>
              </a:rPr>
              <a:t>i</a:t>
            </a:r>
            <a:r>
              <a:rPr lang="en-US" altLang="ko-KR" dirty="0">
                <a:latin typeface="Arial" panose="020B0604020202020204" pitchFamily="34" charset="0"/>
                <a:cs typeface="Arial" panose="020B0604020202020204" pitchFamily="34" charset="0"/>
              </a:rPr>
              <a:t> option.</a:t>
            </a:r>
          </a:p>
          <a:p>
            <a:pPr marL="742950" lvl="1" indent="-285750">
              <a:lnSpc>
                <a:spcPct val="120000"/>
              </a:lnSpc>
              <a:buFont typeface="Arial" panose="020B0604020202020204" pitchFamily="34" charset="0"/>
              <a:buChar char="•"/>
            </a:pPr>
            <a:r>
              <a:rPr lang="en-US" altLang="ko-KR" dirty="0">
                <a:latin typeface="Arial" panose="020B0604020202020204" pitchFamily="34" charset="0"/>
                <a:cs typeface="Arial" panose="020B0604020202020204" pitchFamily="34" charset="0"/>
              </a:rPr>
              <a:t>sed -</a:t>
            </a:r>
            <a:r>
              <a:rPr lang="en-US" altLang="ko-KR" dirty="0" err="1">
                <a:latin typeface="Arial" panose="020B0604020202020204" pitchFamily="34" charset="0"/>
                <a:cs typeface="Arial" panose="020B0604020202020204" pitchFamily="34" charset="0"/>
              </a:rPr>
              <a:t>i</a:t>
            </a:r>
            <a:r>
              <a:rPr lang="en-US" altLang="ko-KR" dirty="0">
                <a:latin typeface="Arial" panose="020B0604020202020204" pitchFamily="34" charset="0"/>
                <a:cs typeface="Arial" panose="020B0604020202020204" pitchFamily="34" charset="0"/>
              </a:rPr>
              <a:t> 's/foo/bar/g' file</a:t>
            </a:r>
          </a:p>
        </p:txBody>
      </p:sp>
    </p:spTree>
    <p:extLst>
      <p:ext uri="{BB962C8B-B14F-4D97-AF65-F5344CB8AC3E}">
        <p14:creationId xmlns:p14="http://schemas.microsoft.com/office/powerpoint/2010/main" val="1038230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487B44-1540-4968-B45B-8DF991D6D65F}"/>
              </a:ext>
            </a:extLst>
          </p:cNvPr>
          <p:cNvSpPr txBox="1"/>
          <p:nvPr/>
        </p:nvSpPr>
        <p:spPr>
          <a:xfrm>
            <a:off x="83669" y="690717"/>
            <a:ext cx="8916569" cy="1421928"/>
          </a:xfrm>
          <a:prstGeom prst="rect">
            <a:avLst/>
          </a:prstGeom>
          <a:noFill/>
          <a:ln>
            <a:noFill/>
          </a:ln>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r>
              <a:rPr lang="en-US" altLang="ko-KR" dirty="0"/>
              <a:t>awk </a:t>
            </a:r>
          </a:p>
          <a:p>
            <a:pPr>
              <a:lnSpc>
                <a:spcPct val="120000"/>
              </a:lnSpc>
            </a:pPr>
            <a:r>
              <a:rPr lang="en-US" altLang="ko-KR" dirty="0"/>
              <a:t>awk [ -F fs ] [ pattern {action} ] [ -f progfile ] [ file ... ]</a:t>
            </a:r>
          </a:p>
          <a:p>
            <a:pPr>
              <a:lnSpc>
                <a:spcPct val="120000"/>
              </a:lnSpc>
            </a:pPr>
            <a:r>
              <a:rPr lang="en-US" altLang="ko-KR" b="0" dirty="0"/>
              <a:t>Be designed to execute complex pattern-matching operations on streams of data.</a:t>
            </a:r>
          </a:p>
          <a:p>
            <a:pPr>
              <a:lnSpc>
                <a:spcPct val="120000"/>
              </a:lnSpc>
            </a:pPr>
            <a:r>
              <a:rPr lang="en-US" altLang="ko-KR" b="0" dirty="0"/>
              <a:t>Be greatly useful for parsing system data and generating automatic reports.</a:t>
            </a:r>
          </a:p>
        </p:txBody>
      </p:sp>
      <p:graphicFrame>
        <p:nvGraphicFramePr>
          <p:cNvPr id="3" name="표 2">
            <a:extLst>
              <a:ext uri="{FF2B5EF4-FFF2-40B4-BE49-F238E27FC236}">
                <a16:creationId xmlns:a16="http://schemas.microsoft.com/office/drawing/2014/main" id="{04E7E380-1130-4FCE-B55E-CA0FBE0C64C3}"/>
              </a:ext>
            </a:extLst>
          </p:cNvPr>
          <p:cNvGraphicFramePr>
            <a:graphicFrameLocks noGrp="1"/>
          </p:cNvGraphicFramePr>
          <p:nvPr/>
        </p:nvGraphicFramePr>
        <p:xfrm>
          <a:off x="214200" y="2112645"/>
          <a:ext cx="8715600" cy="127612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fontAlgn="t"/>
                      <a:r>
                        <a:rPr lang="en-US" sz="1200" b="1" i="0" dirty="0">
                          <a:effectLst/>
                          <a:latin typeface="inherit"/>
                        </a:rPr>
                        <a:t>-F</a:t>
                      </a:r>
                      <a:r>
                        <a:rPr lang="en-US" sz="1200" b="0" i="0" dirty="0">
                          <a:effectLst/>
                          <a:latin typeface="inherit"/>
                        </a:rPr>
                        <a:t> </a:t>
                      </a:r>
                      <a:r>
                        <a:rPr lang="en-US" sz="1200" b="0" i="1" dirty="0">
                          <a:effectLst/>
                          <a:latin typeface="inherit"/>
                        </a:rPr>
                        <a:t>fs</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Sets the input field separator to the regular expression </a:t>
                      </a:r>
                      <a:r>
                        <a:rPr lang="en-US" sz="1200" b="0" i="1" dirty="0">
                          <a:effectLst/>
                          <a:latin typeface="inherit"/>
                        </a:rPr>
                        <a:t>fs</a:t>
                      </a:r>
                      <a:r>
                        <a:rPr lang="en-US" sz="1200" b="0" i="0" dirty="0">
                          <a:effectLst/>
                          <a:latin typeface="inherit"/>
                        </a:rPr>
                        <a: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fontAlgn="t"/>
                      <a:r>
                        <a:rPr lang="en-US" sz="1200" b="1" i="0" dirty="0">
                          <a:effectLst/>
                          <a:latin typeface="inherit"/>
                        </a:rPr>
                        <a:t>-f</a:t>
                      </a:r>
                      <a:r>
                        <a:rPr lang="en-US" sz="1200" b="0" i="0" dirty="0">
                          <a:effectLst/>
                          <a:latin typeface="inherit"/>
                        </a:rPr>
                        <a:t> </a:t>
                      </a:r>
                      <a:r>
                        <a:rPr lang="en-US" sz="1200" b="0" i="1" dirty="0">
                          <a:effectLst/>
                          <a:latin typeface="inherit"/>
                        </a:rPr>
                        <a:t>progfile</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Specify a file, </a:t>
                      </a:r>
                      <a:r>
                        <a:rPr lang="en-US" sz="1200" b="0" i="1" dirty="0">
                          <a:effectLst/>
                          <a:latin typeface="inherit"/>
                        </a:rPr>
                        <a:t>progfile</a:t>
                      </a:r>
                      <a:r>
                        <a:rPr lang="en-US" sz="1200" b="0" i="0" dirty="0">
                          <a:effectLst/>
                          <a:latin typeface="inherit"/>
                        </a:rPr>
                        <a:t>, which contains the </a:t>
                      </a:r>
                      <a:r>
                        <a:rPr lang="en-US" sz="1200" b="1" i="0" dirty="0">
                          <a:effectLst/>
                          <a:latin typeface="inherit"/>
                        </a:rPr>
                        <a:t>awk</a:t>
                      </a:r>
                      <a:r>
                        <a:rPr lang="en-US" sz="1200" b="0" i="0" dirty="0">
                          <a:effectLst/>
                          <a:latin typeface="inherit"/>
                        </a:rPr>
                        <a:t> program to be executed.</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r h="0">
                <a:tc>
                  <a:txBody>
                    <a:bodyPr/>
                    <a:lstStyle/>
                    <a:p>
                      <a:pPr fontAlgn="t"/>
                      <a:r>
                        <a:rPr lang="en-US" sz="1200" b="0" i="1" dirty="0">
                          <a:effectLst/>
                          <a:latin typeface="inherit"/>
                        </a:rPr>
                        <a:t>file ...</a:t>
                      </a:r>
                      <a:endParaRPr 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A file to be processed by the specified </a:t>
                      </a:r>
                      <a:r>
                        <a:rPr lang="en-US" sz="1200" b="1" i="0" dirty="0">
                          <a:effectLst/>
                          <a:latin typeface="inherit"/>
                        </a:rPr>
                        <a:t>awk</a:t>
                      </a:r>
                      <a:r>
                        <a:rPr lang="en-US" sz="1200" b="0" i="0" dirty="0">
                          <a:effectLst/>
                          <a:latin typeface="inherit"/>
                        </a:rPr>
                        <a:t> program.</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596900"/>
                  </a:ext>
                </a:extLst>
              </a:tr>
            </a:tbl>
          </a:graphicData>
        </a:graphic>
      </p:graphicFrame>
      <p:sp>
        <p:nvSpPr>
          <p:cNvPr id="7" name="TextBox 6">
            <a:extLst>
              <a:ext uri="{FF2B5EF4-FFF2-40B4-BE49-F238E27FC236}">
                <a16:creationId xmlns:a16="http://schemas.microsoft.com/office/drawing/2014/main" id="{53B44F22-860E-4A27-8E90-DA5675E638FF}"/>
              </a:ext>
            </a:extLst>
          </p:cNvPr>
          <p:cNvSpPr txBox="1"/>
          <p:nvPr/>
        </p:nvSpPr>
        <p:spPr>
          <a:xfrm>
            <a:off x="83669" y="3534573"/>
            <a:ext cx="8916569" cy="2086725"/>
          </a:xfrm>
          <a:prstGeom prst="rect">
            <a:avLst/>
          </a:prstGeom>
          <a:noFill/>
          <a:ln>
            <a:noFill/>
          </a:ln>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b="0" dirty="0"/>
              <a:t>With each pattern there can be an associated action that will be performed when a line of a file matches the pattern.</a:t>
            </a:r>
          </a:p>
          <a:p>
            <a:pPr>
              <a:lnSpc>
                <a:spcPct val="120000"/>
              </a:lnSpc>
            </a:pPr>
            <a:r>
              <a:rPr lang="en-US" altLang="ko-KR" b="0" dirty="0"/>
              <a:t>Each line is matched against the pattern portion of every pattern-action statement</a:t>
            </a:r>
          </a:p>
          <a:p>
            <a:pPr>
              <a:lnSpc>
                <a:spcPct val="120000"/>
              </a:lnSpc>
            </a:pPr>
            <a:r>
              <a:rPr lang="en-US" altLang="ko-KR" b="0" dirty="0"/>
              <a:t>An input line is normally made up of fields separated by white space, or by regular expression </a:t>
            </a:r>
            <a:r>
              <a:rPr lang="en-US" altLang="ko-KR" b="0" i="1" dirty="0"/>
              <a:t>fs</a:t>
            </a:r>
            <a:r>
              <a:rPr lang="en-US" altLang="ko-KR" b="0" dirty="0"/>
              <a:t>.</a:t>
            </a:r>
          </a:p>
          <a:p>
            <a:pPr>
              <a:lnSpc>
                <a:spcPct val="120000"/>
              </a:lnSpc>
            </a:pPr>
            <a:r>
              <a:rPr lang="en-US" altLang="ko-KR" b="0" dirty="0"/>
              <a:t>The fields are denoted $1, $2, ..., while $0 refers to the entire line.</a:t>
            </a:r>
          </a:p>
        </p:txBody>
      </p:sp>
      <p:sp>
        <p:nvSpPr>
          <p:cNvPr id="5" name="직사각형 4">
            <a:extLst>
              <a:ext uri="{FF2B5EF4-FFF2-40B4-BE49-F238E27FC236}">
                <a16:creationId xmlns:a16="http://schemas.microsoft.com/office/drawing/2014/main" id="{39A13C0B-E100-4D5E-B10E-C6BB0A957EFF}"/>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text manipulation </a:t>
            </a:r>
            <a:endParaRPr lang="ko-KR" altLang="en-US" sz="2800" b="1" dirty="0">
              <a:solidFill>
                <a:srgbClr val="002060"/>
              </a:solidFill>
              <a:latin typeface="+mj-ea"/>
            </a:endParaRPr>
          </a:p>
        </p:txBody>
      </p:sp>
    </p:spTree>
    <p:extLst>
      <p:ext uri="{BB962C8B-B14F-4D97-AF65-F5344CB8AC3E}">
        <p14:creationId xmlns:p14="http://schemas.microsoft.com/office/powerpoint/2010/main" val="897208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래픽 6">
            <a:extLst>
              <a:ext uri="{FF2B5EF4-FFF2-40B4-BE49-F238E27FC236}">
                <a16:creationId xmlns:a16="http://schemas.microsoft.com/office/drawing/2014/main" id="{E9DB346B-A124-4560-8F14-BC45A790ACB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196"/>
          <a:stretch/>
        </p:blipFill>
        <p:spPr>
          <a:xfrm>
            <a:off x="827315" y="695397"/>
            <a:ext cx="7489371" cy="5591462"/>
          </a:xfrm>
          <a:prstGeom prst="rect">
            <a:avLst/>
          </a:prstGeom>
        </p:spPr>
      </p:pic>
      <p:sp>
        <p:nvSpPr>
          <p:cNvPr id="8" name="직사각형 7">
            <a:extLst>
              <a:ext uri="{FF2B5EF4-FFF2-40B4-BE49-F238E27FC236}">
                <a16:creationId xmlns:a16="http://schemas.microsoft.com/office/drawing/2014/main" id="{A3912E0A-B343-45B9-98CF-6E2DAEED566A}"/>
              </a:ext>
            </a:extLst>
          </p:cNvPr>
          <p:cNvSpPr/>
          <p:nvPr/>
        </p:nvSpPr>
        <p:spPr>
          <a:xfrm>
            <a:off x="1687283" y="6286859"/>
            <a:ext cx="6713767" cy="246221"/>
          </a:xfrm>
          <a:prstGeom prst="rect">
            <a:avLst/>
          </a:prstGeom>
        </p:spPr>
        <p:txBody>
          <a:bodyPr wrap="square">
            <a:spAutoFit/>
          </a:bodyPr>
          <a:lstStyle/>
          <a:p>
            <a:r>
              <a:rPr lang="ko-KR" altLang="en-US" sz="1000" b="1" dirty="0">
                <a:solidFill>
                  <a:schemeClr val="bg1">
                    <a:lumMod val="50000"/>
                  </a:schemeClr>
                </a:solidFill>
                <a:latin typeface="Arial" panose="020B0604020202020204" pitchFamily="34" charset="0"/>
                <a:cs typeface="Arial" panose="020B0604020202020204" pitchFamily="34" charset="0"/>
              </a:rPr>
              <a:t>https://ko.wikipedia.org/wiki/%EC%9C%A0%EB%8B%89%EC%8A%A4#/media/File:Unix_history-simple.svg</a:t>
            </a:r>
          </a:p>
        </p:txBody>
      </p:sp>
      <p:sp>
        <p:nvSpPr>
          <p:cNvPr id="2" name="직사각형 1">
            <a:extLst>
              <a:ext uri="{FF2B5EF4-FFF2-40B4-BE49-F238E27FC236}">
                <a16:creationId xmlns:a16="http://schemas.microsoft.com/office/drawing/2014/main" id="{833AA70E-3714-9F59-2444-15BCC4A080F9}"/>
              </a:ext>
            </a:extLst>
          </p:cNvPr>
          <p:cNvSpPr/>
          <p:nvPr/>
        </p:nvSpPr>
        <p:spPr>
          <a:xfrm>
            <a:off x="83669" y="123162"/>
            <a:ext cx="4017692" cy="523220"/>
          </a:xfrm>
          <a:prstGeom prst="rect">
            <a:avLst/>
          </a:prstGeom>
        </p:spPr>
        <p:txBody>
          <a:bodyPr wrap="square">
            <a:spAutoFit/>
          </a:bodyPr>
          <a:lstStyle/>
          <a:p>
            <a:r>
              <a:rPr lang="en-US" altLang="ko-KR" sz="2800" b="1" dirty="0">
                <a:solidFill>
                  <a:srgbClr val="002060"/>
                </a:solidFill>
                <a:latin typeface="+mj-ea"/>
              </a:rPr>
              <a:t>UNIX</a:t>
            </a:r>
          </a:p>
        </p:txBody>
      </p:sp>
    </p:spTree>
    <p:extLst>
      <p:ext uri="{BB962C8B-B14F-4D97-AF65-F5344CB8AC3E}">
        <p14:creationId xmlns:p14="http://schemas.microsoft.com/office/powerpoint/2010/main" val="3032125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00A997F-9040-152B-D30E-844952D67859}"/>
              </a:ext>
            </a:extLst>
          </p:cNvPr>
          <p:cNvPicPr>
            <a:picLocks noChangeAspect="1"/>
          </p:cNvPicPr>
          <p:nvPr/>
        </p:nvPicPr>
        <p:blipFill>
          <a:blip r:embed="rId2"/>
          <a:stretch>
            <a:fillRect/>
          </a:stretch>
        </p:blipFill>
        <p:spPr>
          <a:xfrm>
            <a:off x="346299" y="1694796"/>
            <a:ext cx="8451401" cy="3929062"/>
          </a:xfrm>
          <a:prstGeom prst="rect">
            <a:avLst/>
          </a:prstGeom>
        </p:spPr>
      </p:pic>
      <p:sp>
        <p:nvSpPr>
          <p:cNvPr id="4" name="직사각형 3">
            <a:extLst>
              <a:ext uri="{FF2B5EF4-FFF2-40B4-BE49-F238E27FC236}">
                <a16:creationId xmlns:a16="http://schemas.microsoft.com/office/drawing/2014/main" id="{9437B3AC-86FC-D237-DA0B-9E43C27F2E0C}"/>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text manipulation </a:t>
            </a:r>
            <a:endParaRPr lang="ko-KR" altLang="en-US" sz="2800" b="1" dirty="0">
              <a:solidFill>
                <a:srgbClr val="002060"/>
              </a:solidFill>
              <a:latin typeface="+mj-ea"/>
            </a:endParaRPr>
          </a:p>
        </p:txBody>
      </p:sp>
      <p:sp>
        <p:nvSpPr>
          <p:cNvPr id="5" name="TextBox 4">
            <a:extLst>
              <a:ext uri="{FF2B5EF4-FFF2-40B4-BE49-F238E27FC236}">
                <a16:creationId xmlns:a16="http://schemas.microsoft.com/office/drawing/2014/main" id="{7BFB33F9-78F4-80C7-BCF2-EECFEEC123B5}"/>
              </a:ext>
            </a:extLst>
          </p:cNvPr>
          <p:cNvSpPr txBox="1"/>
          <p:nvPr/>
        </p:nvSpPr>
        <p:spPr>
          <a:xfrm>
            <a:off x="7327899" y="5727466"/>
            <a:ext cx="1587275" cy="246221"/>
          </a:xfrm>
          <a:prstGeom prst="rect">
            <a:avLst/>
          </a:prstGeom>
          <a:noFill/>
        </p:spPr>
        <p:txBody>
          <a:bodyPr wrap="square">
            <a:spAutoFit/>
          </a:bodyPr>
          <a:lstStyle>
            <a:defPPr>
              <a:defRPr lang="en-US"/>
            </a:defPPr>
            <a:lvl1pPr>
              <a:defRPr sz="1000">
                <a:solidFill>
                  <a:schemeClr val="bg1">
                    <a:lumMod val="50000"/>
                  </a:schemeClr>
                </a:solidFill>
                <a:latin typeface="Arial" panose="020B0604020202020204" pitchFamily="34" charset="0"/>
                <a:cs typeface="Arial" panose="020B0604020202020204" pitchFamily="34" charset="0"/>
              </a:defRPr>
            </a:lvl1pPr>
          </a:lstStyle>
          <a:p>
            <a:r>
              <a:rPr lang="en-US" altLang="ko-KR" dirty="0"/>
              <a:t>https://url.kr/y9x4i6</a:t>
            </a:r>
            <a:endParaRPr lang="ko-KR" altLang="en-US" dirty="0"/>
          </a:p>
        </p:txBody>
      </p:sp>
    </p:spTree>
    <p:extLst>
      <p:ext uri="{BB962C8B-B14F-4D97-AF65-F5344CB8AC3E}">
        <p14:creationId xmlns:p14="http://schemas.microsoft.com/office/powerpoint/2010/main" val="3036619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BFD2987-92DF-A571-A8FA-AC9563952A36}"/>
              </a:ext>
            </a:extLst>
          </p:cNvPr>
          <p:cNvPicPr>
            <a:picLocks noChangeAspect="1"/>
          </p:cNvPicPr>
          <p:nvPr/>
        </p:nvPicPr>
        <p:blipFill>
          <a:blip r:embed="rId2"/>
          <a:stretch>
            <a:fillRect/>
          </a:stretch>
        </p:blipFill>
        <p:spPr>
          <a:xfrm>
            <a:off x="828675" y="1509712"/>
            <a:ext cx="7486650" cy="3838575"/>
          </a:xfrm>
          <a:prstGeom prst="rect">
            <a:avLst/>
          </a:prstGeom>
        </p:spPr>
      </p:pic>
      <p:pic>
        <p:nvPicPr>
          <p:cNvPr id="5" name="그림 4">
            <a:extLst>
              <a:ext uri="{FF2B5EF4-FFF2-40B4-BE49-F238E27FC236}">
                <a16:creationId xmlns:a16="http://schemas.microsoft.com/office/drawing/2014/main" id="{92E9CCC0-2178-5FF9-6508-A1C98F6B5ED2}"/>
              </a:ext>
            </a:extLst>
          </p:cNvPr>
          <p:cNvPicPr>
            <a:picLocks noChangeAspect="1"/>
          </p:cNvPicPr>
          <p:nvPr/>
        </p:nvPicPr>
        <p:blipFill>
          <a:blip r:embed="rId3"/>
          <a:stretch>
            <a:fillRect/>
          </a:stretch>
        </p:blipFill>
        <p:spPr>
          <a:xfrm>
            <a:off x="809625" y="1914525"/>
            <a:ext cx="7524750" cy="3028950"/>
          </a:xfrm>
          <a:prstGeom prst="rect">
            <a:avLst/>
          </a:prstGeom>
        </p:spPr>
      </p:pic>
      <p:pic>
        <p:nvPicPr>
          <p:cNvPr id="7" name="그림 6">
            <a:extLst>
              <a:ext uri="{FF2B5EF4-FFF2-40B4-BE49-F238E27FC236}">
                <a16:creationId xmlns:a16="http://schemas.microsoft.com/office/drawing/2014/main" id="{684B10DA-00C0-91C5-4A33-AE162FA0BC87}"/>
              </a:ext>
            </a:extLst>
          </p:cNvPr>
          <p:cNvPicPr>
            <a:picLocks noChangeAspect="1"/>
          </p:cNvPicPr>
          <p:nvPr/>
        </p:nvPicPr>
        <p:blipFill>
          <a:blip r:embed="rId4"/>
          <a:stretch>
            <a:fillRect/>
          </a:stretch>
        </p:blipFill>
        <p:spPr>
          <a:xfrm>
            <a:off x="0" y="762689"/>
            <a:ext cx="9144000" cy="5332622"/>
          </a:xfrm>
          <a:prstGeom prst="rect">
            <a:avLst/>
          </a:prstGeom>
        </p:spPr>
      </p:pic>
      <p:sp>
        <p:nvSpPr>
          <p:cNvPr id="2" name="직사각형 1">
            <a:extLst>
              <a:ext uri="{FF2B5EF4-FFF2-40B4-BE49-F238E27FC236}">
                <a16:creationId xmlns:a16="http://schemas.microsoft.com/office/drawing/2014/main" id="{0E7A662C-36CB-856C-2729-E465B195EB3A}"/>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text manipulation </a:t>
            </a:r>
            <a:endParaRPr lang="ko-KR" altLang="en-US" sz="2800" b="1" dirty="0">
              <a:solidFill>
                <a:srgbClr val="002060"/>
              </a:solidFill>
              <a:latin typeface="+mj-ea"/>
            </a:endParaRPr>
          </a:p>
        </p:txBody>
      </p:sp>
      <p:sp>
        <p:nvSpPr>
          <p:cNvPr id="6" name="TextBox 5">
            <a:extLst>
              <a:ext uri="{FF2B5EF4-FFF2-40B4-BE49-F238E27FC236}">
                <a16:creationId xmlns:a16="http://schemas.microsoft.com/office/drawing/2014/main" id="{88B44FA3-137A-88C6-C949-5F7A72C8D00B}"/>
              </a:ext>
            </a:extLst>
          </p:cNvPr>
          <p:cNvSpPr txBox="1"/>
          <p:nvPr/>
        </p:nvSpPr>
        <p:spPr>
          <a:xfrm>
            <a:off x="7410451" y="5879866"/>
            <a:ext cx="1530282" cy="246221"/>
          </a:xfrm>
          <a:prstGeom prst="rect">
            <a:avLst/>
          </a:prstGeom>
          <a:noFill/>
        </p:spPr>
        <p:txBody>
          <a:bodyPr wrap="square">
            <a:spAutoFit/>
          </a:bodyPr>
          <a:lstStyle>
            <a:defPPr>
              <a:defRPr lang="en-US"/>
            </a:defPPr>
            <a:lvl1pPr>
              <a:defRPr sz="1000">
                <a:solidFill>
                  <a:schemeClr val="bg1">
                    <a:lumMod val="50000"/>
                  </a:schemeClr>
                </a:solidFill>
                <a:latin typeface="Arial" panose="020B0604020202020204" pitchFamily="34" charset="0"/>
                <a:cs typeface="Arial" panose="020B0604020202020204" pitchFamily="34" charset="0"/>
              </a:defRPr>
            </a:lvl1pPr>
          </a:lstStyle>
          <a:p>
            <a:r>
              <a:rPr lang="en-US" altLang="ko-KR" dirty="0"/>
              <a:t>https://url.kr/y9x4i6</a:t>
            </a:r>
            <a:endParaRPr lang="ko-KR" altLang="en-US" dirty="0"/>
          </a:p>
        </p:txBody>
      </p:sp>
    </p:spTree>
    <p:extLst>
      <p:ext uri="{BB962C8B-B14F-4D97-AF65-F5344CB8AC3E}">
        <p14:creationId xmlns:p14="http://schemas.microsoft.com/office/powerpoint/2010/main" val="16835563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7505C0A-DE1E-4047-84F9-80447D6824B1}"/>
              </a:ext>
            </a:extLst>
          </p:cNvPr>
          <p:cNvSpPr/>
          <p:nvPr/>
        </p:nvSpPr>
        <p:spPr>
          <a:xfrm>
            <a:off x="214200" y="850796"/>
            <a:ext cx="8715600" cy="400110"/>
          </a:xfrm>
          <a:prstGeom prst="rect">
            <a:avLst/>
          </a:prstGeom>
          <a:solidFill>
            <a:srgbClr val="D9D9D9"/>
          </a:solidFill>
          <a:ln>
            <a:solidFill>
              <a:schemeClr val="bg1">
                <a:lumMod val="75000"/>
              </a:schemeClr>
            </a:solidFill>
          </a:ln>
        </p:spPr>
        <p:txBody>
          <a:bodyPr wrap="square">
            <a:spAutoFit/>
          </a:bodyPr>
          <a:lstStyle/>
          <a:p>
            <a:r>
              <a:rPr lang="en-US" altLang="ko-KR" sz="2000" b="1" dirty="0"/>
              <a:t>pattern { action } </a:t>
            </a:r>
            <a:endParaRPr lang="ko-KR" altLang="en-US" sz="2000" b="1" dirty="0"/>
          </a:p>
        </p:txBody>
      </p:sp>
      <p:sp>
        <p:nvSpPr>
          <p:cNvPr id="5" name="TextBox 4">
            <a:extLst>
              <a:ext uri="{FF2B5EF4-FFF2-40B4-BE49-F238E27FC236}">
                <a16:creationId xmlns:a16="http://schemas.microsoft.com/office/drawing/2014/main" id="{65DD669C-E88C-45C0-B799-FA5231682796}"/>
              </a:ext>
            </a:extLst>
          </p:cNvPr>
          <p:cNvSpPr txBox="1"/>
          <p:nvPr/>
        </p:nvSpPr>
        <p:spPr>
          <a:xfrm>
            <a:off x="83669" y="1309539"/>
            <a:ext cx="8916569" cy="2751522"/>
          </a:xfrm>
          <a:prstGeom prst="rect">
            <a:avLst/>
          </a:prstGeom>
          <a:noFill/>
          <a:ln>
            <a:noFill/>
          </a:ln>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pattern is typically an expression and action is a series of commands.</a:t>
            </a:r>
          </a:p>
          <a:p>
            <a:pPr>
              <a:lnSpc>
                <a:spcPct val="120000"/>
              </a:lnSpc>
            </a:pPr>
            <a:r>
              <a:rPr lang="en-US" altLang="ko-KR" dirty="0"/>
              <a:t>pattern </a:t>
            </a:r>
          </a:p>
          <a:p>
            <a:pPr marL="800100" lvl="1" indent="-342900">
              <a:lnSpc>
                <a:spcPct val="120000"/>
              </a:lnSpc>
              <a:buFont typeface="Wingdings" panose="05000000000000000000" pitchFamily="2" charset="2"/>
              <a:buChar char="§"/>
            </a:pPr>
            <a:r>
              <a:rPr lang="en-US" altLang="ko-KR" dirty="0"/>
              <a:t>BEGIN : execute specified action before reading the first row.</a:t>
            </a:r>
          </a:p>
          <a:p>
            <a:pPr marL="800100" lvl="1" indent="-342900">
              <a:lnSpc>
                <a:spcPct val="120000"/>
              </a:lnSpc>
              <a:buFont typeface="Wingdings" panose="05000000000000000000" pitchFamily="2" charset="2"/>
              <a:buChar char="§"/>
            </a:pPr>
            <a:r>
              <a:rPr lang="en-US" altLang="ko-KR" dirty="0"/>
              <a:t>END : execute specified action after reading the last row.</a:t>
            </a:r>
          </a:p>
          <a:p>
            <a:pPr marL="800100" lvl="1" indent="-342900">
              <a:lnSpc>
                <a:spcPct val="120000"/>
              </a:lnSpc>
              <a:buFont typeface="Wingdings" panose="05000000000000000000" pitchFamily="2" charset="2"/>
              <a:buChar char="§"/>
            </a:pPr>
            <a:r>
              <a:rPr lang="en-US" altLang="ko-KR" dirty="0"/>
              <a:t>Pattern : string, condition, regular expression</a:t>
            </a:r>
          </a:p>
          <a:p>
            <a:pPr>
              <a:lnSpc>
                <a:spcPct val="120000"/>
              </a:lnSpc>
            </a:pPr>
            <a:r>
              <a:rPr lang="en-US" altLang="ko-KR" dirty="0"/>
              <a:t>action</a:t>
            </a:r>
          </a:p>
          <a:p>
            <a:pPr marL="742950" lvl="1" indent="-285750">
              <a:lnSpc>
                <a:spcPct val="120000"/>
              </a:lnSpc>
              <a:buFont typeface="Wingdings" panose="05000000000000000000" pitchFamily="2" charset="2"/>
              <a:buChar char="§"/>
            </a:pPr>
            <a:r>
              <a:rPr lang="en-US" altLang="ko-KR" dirty="0"/>
              <a:t>Perform the specified action on the row that matches the pattern. </a:t>
            </a:r>
          </a:p>
          <a:p>
            <a:pPr marL="742950" lvl="1" indent="-285750">
              <a:lnSpc>
                <a:spcPct val="120000"/>
              </a:lnSpc>
              <a:buFont typeface="Wingdings" panose="05000000000000000000" pitchFamily="2" charset="2"/>
              <a:buChar char="§"/>
            </a:pPr>
            <a:r>
              <a:rPr lang="en-US" altLang="ko-KR" dirty="0"/>
              <a:t>If there is no matched row, the action is performed on the entire row.</a:t>
            </a:r>
          </a:p>
        </p:txBody>
      </p:sp>
      <p:sp>
        <p:nvSpPr>
          <p:cNvPr id="6" name="TextBox 5">
            <a:extLst>
              <a:ext uri="{FF2B5EF4-FFF2-40B4-BE49-F238E27FC236}">
                <a16:creationId xmlns:a16="http://schemas.microsoft.com/office/drawing/2014/main" id="{BCCA8C8E-0FBA-43B6-9161-ED8CFFB58BA2}"/>
              </a:ext>
            </a:extLst>
          </p:cNvPr>
          <p:cNvSpPr txBox="1"/>
          <p:nvPr/>
        </p:nvSpPr>
        <p:spPr>
          <a:xfrm>
            <a:off x="214200" y="4144185"/>
            <a:ext cx="8715600" cy="1148128"/>
          </a:xfrm>
          <a:prstGeom prst="rect">
            <a:avLst/>
          </a:prstGeom>
          <a:solidFill>
            <a:schemeClr val="tx1"/>
          </a:solidFill>
          <a:ln>
            <a:noFill/>
          </a:ln>
        </p:spPr>
        <p:txBody>
          <a:bodyPr wrap="square" lIns="129600" tIns="129600" rIns="129600" bIns="129600"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r>
              <a:rPr lang="en-US" altLang="ko-KR" sz="1600" b="0" i="1" dirty="0">
                <a:solidFill>
                  <a:schemeClr val="bg1"/>
                </a:solidFill>
              </a:rPr>
              <a:t>awk –F “\t” ‘/string/ { print }’ input_file</a:t>
            </a:r>
          </a:p>
          <a:p>
            <a:pPr marL="0" indent="0">
              <a:lnSpc>
                <a:spcPct val="120000"/>
              </a:lnSpc>
              <a:buNone/>
            </a:pPr>
            <a:r>
              <a:rPr lang="en-US" altLang="ko-KR" sz="1600" b="0" i="1" dirty="0">
                <a:solidFill>
                  <a:schemeClr val="bg1"/>
                </a:solidFill>
              </a:rPr>
              <a:t>awk –F “\t” ‘$1 == “matcher” { print $0}’ input_file</a:t>
            </a:r>
          </a:p>
          <a:p>
            <a:pPr marL="0" indent="0">
              <a:lnSpc>
                <a:spcPct val="120000"/>
              </a:lnSpc>
              <a:buNone/>
            </a:pPr>
            <a:r>
              <a:rPr lang="en-US" altLang="ko-KR" sz="1600" b="0" i="1" dirty="0">
                <a:solidFill>
                  <a:schemeClr val="bg1"/>
                </a:solidFill>
              </a:rPr>
              <a:t>awk –F “\t” ‘BEGIN {number=0} END {print number} $1 == “string” {number +=1 }’ </a:t>
            </a:r>
            <a:r>
              <a:rPr lang="en-US" altLang="ko-KR" sz="1600" b="0" i="1" dirty="0" err="1">
                <a:solidFill>
                  <a:schemeClr val="bg1"/>
                </a:solidFill>
              </a:rPr>
              <a:t>input_file</a:t>
            </a:r>
            <a:endParaRPr lang="en-US" altLang="ko-KR" sz="1600" b="0" dirty="0">
              <a:solidFill>
                <a:schemeClr val="bg1"/>
              </a:solidFill>
            </a:endParaRPr>
          </a:p>
        </p:txBody>
      </p:sp>
      <p:sp>
        <p:nvSpPr>
          <p:cNvPr id="7" name="직사각형 6">
            <a:extLst>
              <a:ext uri="{FF2B5EF4-FFF2-40B4-BE49-F238E27FC236}">
                <a16:creationId xmlns:a16="http://schemas.microsoft.com/office/drawing/2014/main" id="{DD3B8FD0-2A58-439E-A87A-1231CF311E3E}"/>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text manipulation </a:t>
            </a:r>
            <a:endParaRPr lang="ko-KR" altLang="en-US" sz="2800" b="1" dirty="0">
              <a:solidFill>
                <a:srgbClr val="002060"/>
              </a:solidFill>
              <a:latin typeface="+mj-ea"/>
            </a:endParaRPr>
          </a:p>
        </p:txBody>
      </p:sp>
    </p:spTree>
    <p:extLst>
      <p:ext uri="{BB962C8B-B14F-4D97-AF65-F5344CB8AC3E}">
        <p14:creationId xmlns:p14="http://schemas.microsoft.com/office/powerpoint/2010/main" val="1730485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ADADE3E8-2C4C-4EB0-9713-7EC53750BADA}"/>
              </a:ext>
            </a:extLst>
          </p:cNvPr>
          <p:cNvGraphicFramePr>
            <a:graphicFrameLocks noGrp="1"/>
          </p:cNvGraphicFramePr>
          <p:nvPr/>
        </p:nvGraphicFramePr>
        <p:xfrm>
          <a:off x="214200" y="1095618"/>
          <a:ext cx="8715600" cy="3923206"/>
        </p:xfrm>
        <a:graphic>
          <a:graphicData uri="http://schemas.openxmlformats.org/drawingml/2006/table">
            <a:tbl>
              <a:tblPr/>
              <a:tblGrid>
                <a:gridCol w="1535552">
                  <a:extLst>
                    <a:ext uri="{9D8B030D-6E8A-4147-A177-3AD203B41FA5}">
                      <a16:colId xmlns:a16="http://schemas.microsoft.com/office/drawing/2014/main" val="1951982645"/>
                    </a:ext>
                  </a:extLst>
                </a:gridCol>
                <a:gridCol w="7180048">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100" b="1" i="0" kern="1200" dirty="0">
                          <a:solidFill>
                            <a:schemeClr val="tx1"/>
                          </a:solidFill>
                          <a:effectLst/>
                          <a:latin typeface="inherit"/>
                          <a:ea typeface="+mn-ea"/>
                          <a:cs typeface="+mn-cs"/>
                        </a:rPr>
                        <a:t>Function name</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1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151659">
                <a:tc>
                  <a:txBody>
                    <a:bodyPr/>
                    <a:lstStyle/>
                    <a:p>
                      <a:pPr fontAlgn="t"/>
                      <a:r>
                        <a:rPr lang="en-US" sz="1100" b="1" i="0" dirty="0">
                          <a:effectLst/>
                          <a:latin typeface="inherit"/>
                        </a:rPr>
                        <a:t>length</a:t>
                      </a:r>
                      <a:endParaRPr lang="en-US" sz="11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0" i="0" dirty="0">
                          <a:effectLst/>
                          <a:latin typeface="inherit"/>
                        </a:rPr>
                        <a:t>The length of its argument taken as a string, or of </a:t>
                      </a:r>
                      <a:r>
                        <a:rPr lang="en-US" sz="1100" b="1" i="0" dirty="0">
                          <a:effectLst/>
                          <a:latin typeface="inherit"/>
                        </a:rPr>
                        <a:t>$0</a:t>
                      </a:r>
                      <a:r>
                        <a:rPr lang="en-US" sz="1100" b="0" i="0" dirty="0">
                          <a:effectLst/>
                          <a:latin typeface="inherit"/>
                        </a:rPr>
                        <a:t> if no argument.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151659">
                <a:tc>
                  <a:txBody>
                    <a:bodyPr/>
                    <a:lstStyle/>
                    <a:p>
                      <a:pPr fontAlgn="t"/>
                      <a:r>
                        <a:rPr lang="en-US" sz="1100" b="1" i="0" dirty="0">
                          <a:effectLst/>
                          <a:latin typeface="inherit"/>
                        </a:rPr>
                        <a:t>rand</a:t>
                      </a:r>
                      <a:endParaRPr lang="en-US" sz="11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0" i="0" dirty="0">
                          <a:effectLst/>
                          <a:latin typeface="inherit"/>
                        </a:rPr>
                        <a:t>Random number between 0 and 1</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151659">
                <a:tc>
                  <a:txBody>
                    <a:bodyPr/>
                    <a:lstStyle/>
                    <a:p>
                      <a:pPr fontAlgn="t"/>
                      <a:r>
                        <a:rPr lang="en-US" sz="1100" b="1" i="0" dirty="0">
                          <a:effectLst/>
                          <a:latin typeface="inherit"/>
                        </a:rPr>
                        <a:t>srand</a:t>
                      </a:r>
                      <a:endParaRPr lang="en-US" sz="11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0" i="0" kern="1200" dirty="0">
                          <a:solidFill>
                            <a:schemeClr val="tx1"/>
                          </a:solidFill>
                          <a:effectLst/>
                          <a:latin typeface="inherit"/>
                          <a:ea typeface="+mn-ea"/>
                          <a:cs typeface="+mn-cs"/>
                        </a:rPr>
                        <a:t>Sets seed for rand and returns the previous seed.</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151659">
                <a:tc>
                  <a:txBody>
                    <a:bodyPr/>
                    <a:lstStyle/>
                    <a:p>
                      <a:pPr fontAlgn="t"/>
                      <a:r>
                        <a:rPr lang="en-US" sz="1100" b="1" i="0" dirty="0">
                          <a:effectLst/>
                          <a:latin typeface="inherit"/>
                        </a:rPr>
                        <a:t>int</a:t>
                      </a:r>
                      <a:endParaRPr lang="en-US" sz="11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0" i="0" kern="1200" dirty="0">
                          <a:solidFill>
                            <a:schemeClr val="tx1"/>
                          </a:solidFill>
                          <a:effectLst/>
                          <a:latin typeface="inherit"/>
                          <a:ea typeface="+mn-ea"/>
                          <a:cs typeface="+mn-cs"/>
                        </a:rPr>
                        <a:t>Truncates to an integer value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r h="151659">
                <a:tc>
                  <a:txBody>
                    <a:bodyPr/>
                    <a:lstStyle/>
                    <a:p>
                      <a:pPr fontAlgn="t"/>
                      <a:r>
                        <a:rPr lang="en-US" sz="1100" b="1" i="0" dirty="0">
                          <a:effectLst/>
                          <a:latin typeface="inherit"/>
                        </a:rPr>
                        <a:t>substr(</a:t>
                      </a:r>
                      <a:r>
                        <a:rPr lang="en-US" sz="1100" b="0" i="1" dirty="0">
                          <a:effectLst/>
                          <a:latin typeface="inherit"/>
                        </a:rPr>
                        <a:t>s</a:t>
                      </a:r>
                      <a:r>
                        <a:rPr lang="en-US" sz="1100" b="1" i="0" dirty="0">
                          <a:effectLst/>
                          <a:latin typeface="inherit"/>
                        </a:rPr>
                        <a:t>,</a:t>
                      </a:r>
                      <a:r>
                        <a:rPr lang="en-US" sz="1100" b="0" i="0" dirty="0">
                          <a:effectLst/>
                          <a:latin typeface="inherit"/>
                        </a:rPr>
                        <a:t> </a:t>
                      </a:r>
                      <a:r>
                        <a:rPr lang="en-US" sz="1100" b="0" i="1" dirty="0">
                          <a:effectLst/>
                          <a:latin typeface="inherit"/>
                        </a:rPr>
                        <a:t>m</a:t>
                      </a:r>
                      <a:r>
                        <a:rPr lang="en-US" sz="1100" b="1" i="0" dirty="0">
                          <a:effectLst/>
                          <a:latin typeface="inherit"/>
                        </a:rPr>
                        <a:t>,</a:t>
                      </a:r>
                      <a:r>
                        <a:rPr lang="en-US" sz="1100" b="0" i="0" dirty="0">
                          <a:effectLst/>
                          <a:latin typeface="inherit"/>
                        </a:rPr>
                        <a:t> </a:t>
                      </a:r>
                      <a:r>
                        <a:rPr lang="en-US" sz="1100" b="0" i="1" dirty="0">
                          <a:effectLst/>
                          <a:latin typeface="inherit"/>
                        </a:rPr>
                        <a:t>n</a:t>
                      </a:r>
                      <a:r>
                        <a:rPr lang="en-US" sz="1100" b="1" i="0" dirty="0">
                          <a:effectLst/>
                          <a:latin typeface="inherit"/>
                        </a:rPr>
                        <a:t>)</a:t>
                      </a:r>
                      <a:endParaRPr lang="en-US" sz="11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0" i="0" dirty="0">
                          <a:effectLst/>
                          <a:latin typeface="inherit"/>
                        </a:rPr>
                        <a:t>The n-character substring of s that begins at position m counted from 1.</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925618"/>
                  </a:ext>
                </a:extLst>
              </a:tr>
              <a:tr h="151659">
                <a:tc>
                  <a:txBody>
                    <a:bodyPr/>
                    <a:lstStyle/>
                    <a:p>
                      <a:pPr fontAlgn="t"/>
                      <a:r>
                        <a:rPr lang="en-US" sz="1100" b="1" i="0" dirty="0">
                          <a:effectLst/>
                          <a:latin typeface="inherit"/>
                        </a:rPr>
                        <a:t>index(</a:t>
                      </a:r>
                      <a:r>
                        <a:rPr lang="en-US" sz="1100" b="0" i="1" dirty="0">
                          <a:effectLst/>
                          <a:latin typeface="inherit"/>
                        </a:rPr>
                        <a:t>s</a:t>
                      </a:r>
                      <a:r>
                        <a:rPr lang="en-US" sz="1100" b="1" i="0" dirty="0">
                          <a:effectLst/>
                          <a:latin typeface="inherit"/>
                        </a:rPr>
                        <a:t>,</a:t>
                      </a:r>
                      <a:r>
                        <a:rPr lang="en-US" sz="1100" b="0" i="0" dirty="0">
                          <a:effectLst/>
                          <a:latin typeface="inherit"/>
                        </a:rPr>
                        <a:t> </a:t>
                      </a:r>
                      <a:r>
                        <a:rPr lang="en-US" sz="1100" b="0" i="1" dirty="0">
                          <a:effectLst/>
                          <a:latin typeface="inherit"/>
                        </a:rPr>
                        <a:t>t</a:t>
                      </a:r>
                      <a:r>
                        <a:rPr lang="en-US" sz="1100" b="1" i="0" dirty="0">
                          <a:effectLst/>
                          <a:latin typeface="inherit"/>
                        </a:rPr>
                        <a:t>)</a:t>
                      </a:r>
                      <a:endParaRPr lang="en-US" sz="11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0" i="0" dirty="0">
                          <a:effectLst/>
                          <a:latin typeface="inherit"/>
                        </a:rPr>
                        <a:t>The position in </a:t>
                      </a:r>
                      <a:r>
                        <a:rPr lang="en-US" sz="1100" b="0" i="1" dirty="0">
                          <a:effectLst/>
                          <a:latin typeface="inherit"/>
                        </a:rPr>
                        <a:t>s</a:t>
                      </a:r>
                      <a:r>
                        <a:rPr lang="en-US" sz="1100" b="0" i="0" dirty="0">
                          <a:effectLst/>
                          <a:latin typeface="inherit"/>
                        </a:rPr>
                        <a:t> where the string </a:t>
                      </a:r>
                      <a:r>
                        <a:rPr lang="en-US" sz="1100" b="0" i="1" dirty="0">
                          <a:effectLst/>
                          <a:latin typeface="inherit"/>
                        </a:rPr>
                        <a:t>t</a:t>
                      </a:r>
                      <a:r>
                        <a:rPr lang="en-US" sz="1100" b="0" i="0" dirty="0">
                          <a:effectLst/>
                          <a:latin typeface="inherit"/>
                        </a:rPr>
                        <a:t> occurs, or 0 if it does not.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596900"/>
                  </a:ext>
                </a:extLst>
              </a:tr>
              <a:tr h="243895">
                <a:tc>
                  <a:txBody>
                    <a:bodyPr/>
                    <a:lstStyle/>
                    <a:p>
                      <a:pPr fontAlgn="t"/>
                      <a:r>
                        <a:rPr lang="en-US" sz="1100" b="1" i="0" dirty="0">
                          <a:effectLst/>
                          <a:latin typeface="inherit"/>
                        </a:rPr>
                        <a:t>match(</a:t>
                      </a:r>
                      <a:r>
                        <a:rPr lang="en-US" sz="1100" b="0" i="1" dirty="0">
                          <a:effectLst/>
                          <a:latin typeface="inherit"/>
                        </a:rPr>
                        <a:t>s</a:t>
                      </a:r>
                      <a:r>
                        <a:rPr lang="en-US" sz="1100" b="1" i="0" dirty="0">
                          <a:effectLst/>
                          <a:latin typeface="inherit"/>
                        </a:rPr>
                        <a:t>,</a:t>
                      </a:r>
                      <a:r>
                        <a:rPr lang="en-US" sz="1100" b="0" i="0" dirty="0">
                          <a:effectLst/>
                          <a:latin typeface="inherit"/>
                        </a:rPr>
                        <a:t> </a:t>
                      </a:r>
                      <a:r>
                        <a:rPr lang="en-US" sz="1100" b="0" i="1" dirty="0">
                          <a:effectLst/>
                          <a:latin typeface="inherit"/>
                        </a:rPr>
                        <a:t>r</a:t>
                      </a:r>
                      <a:r>
                        <a:rPr lang="en-US" sz="1100" b="1" i="0" dirty="0">
                          <a:effectLst/>
                          <a:latin typeface="inherit"/>
                        </a:rPr>
                        <a:t>)</a:t>
                      </a:r>
                      <a:endParaRPr lang="en-US" sz="11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0" i="0" dirty="0">
                          <a:effectLst/>
                          <a:latin typeface="inherit"/>
                        </a:rPr>
                        <a:t>The position in </a:t>
                      </a:r>
                      <a:r>
                        <a:rPr lang="en-US" sz="1100" b="0" i="1" dirty="0">
                          <a:effectLst/>
                          <a:latin typeface="inherit"/>
                        </a:rPr>
                        <a:t>s</a:t>
                      </a:r>
                      <a:r>
                        <a:rPr lang="en-US" sz="1100" b="0" i="0" dirty="0">
                          <a:effectLst/>
                          <a:latin typeface="inherit"/>
                        </a:rPr>
                        <a:t> where the regular expression </a:t>
                      </a:r>
                      <a:r>
                        <a:rPr lang="en-US" sz="1100" b="0" i="1" dirty="0">
                          <a:effectLst/>
                          <a:latin typeface="inherit"/>
                        </a:rPr>
                        <a:t>r</a:t>
                      </a:r>
                      <a:r>
                        <a:rPr lang="en-US" sz="1100" b="0" i="0" dirty="0">
                          <a:effectLst/>
                          <a:latin typeface="inherit"/>
                        </a:rPr>
                        <a:t> occurs, or 0 if it does not. The variables </a:t>
                      </a:r>
                      <a:r>
                        <a:rPr lang="en-US" sz="1100" b="1" i="0" dirty="0">
                          <a:effectLst/>
                          <a:latin typeface="inherit"/>
                        </a:rPr>
                        <a:t>RSTART</a:t>
                      </a:r>
                      <a:r>
                        <a:rPr lang="en-US" sz="1100" b="0" i="0" dirty="0">
                          <a:effectLst/>
                          <a:latin typeface="inherit"/>
                        </a:rPr>
                        <a:t> and </a:t>
                      </a:r>
                      <a:r>
                        <a:rPr lang="en-US" sz="1100" b="1" i="0" dirty="0">
                          <a:effectLst/>
                          <a:latin typeface="inherit"/>
                        </a:rPr>
                        <a:t>RLENGTH</a:t>
                      </a:r>
                      <a:r>
                        <a:rPr lang="en-US" sz="1100" b="0" i="0" dirty="0">
                          <a:effectLst/>
                          <a:latin typeface="inherit"/>
                        </a:rPr>
                        <a:t> are set to the position and length of the matched string.</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6056210"/>
                  </a:ext>
                </a:extLst>
              </a:tr>
              <a:tr h="336132">
                <a:tc>
                  <a:txBody>
                    <a:bodyPr/>
                    <a:lstStyle/>
                    <a:p>
                      <a:pPr fontAlgn="t"/>
                      <a:r>
                        <a:rPr lang="en-US" sz="1100" b="1" i="0" dirty="0">
                          <a:effectLst/>
                          <a:latin typeface="inherit"/>
                        </a:rPr>
                        <a:t>split(</a:t>
                      </a:r>
                      <a:r>
                        <a:rPr lang="en-US" sz="1100" b="0" i="1" dirty="0">
                          <a:effectLst/>
                          <a:latin typeface="inherit"/>
                        </a:rPr>
                        <a:t>s</a:t>
                      </a:r>
                      <a:r>
                        <a:rPr lang="en-US" sz="1100" b="1" i="0" dirty="0">
                          <a:effectLst/>
                          <a:latin typeface="inherit"/>
                        </a:rPr>
                        <a:t>,</a:t>
                      </a:r>
                      <a:r>
                        <a:rPr lang="en-US" sz="1100" b="0" i="0" dirty="0">
                          <a:effectLst/>
                          <a:latin typeface="inherit"/>
                        </a:rPr>
                        <a:t> </a:t>
                      </a:r>
                      <a:r>
                        <a:rPr lang="en-US" sz="1100" b="0" i="1" dirty="0">
                          <a:effectLst/>
                          <a:latin typeface="inherit"/>
                        </a:rPr>
                        <a:t>a</a:t>
                      </a:r>
                      <a:r>
                        <a:rPr lang="en-US" sz="1100" b="1" i="0" dirty="0">
                          <a:effectLst/>
                          <a:latin typeface="inherit"/>
                        </a:rPr>
                        <a:t>,</a:t>
                      </a:r>
                      <a:r>
                        <a:rPr lang="en-US" sz="1100" b="0" i="0" dirty="0">
                          <a:effectLst/>
                          <a:latin typeface="inherit"/>
                        </a:rPr>
                        <a:t> </a:t>
                      </a:r>
                      <a:r>
                        <a:rPr lang="en-US" sz="1100" b="0" i="1" dirty="0">
                          <a:effectLst/>
                          <a:latin typeface="inherit"/>
                        </a:rPr>
                        <a:t>fs</a:t>
                      </a:r>
                      <a:r>
                        <a:rPr lang="en-US" sz="1100" b="1" i="0" dirty="0">
                          <a:effectLst/>
                          <a:latin typeface="inherit"/>
                        </a:rPr>
                        <a:t>)</a:t>
                      </a:r>
                      <a:endParaRPr lang="en-US" sz="11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0" i="0" dirty="0">
                          <a:effectLst/>
                          <a:latin typeface="inherit"/>
                        </a:rPr>
                        <a:t>Splits the string </a:t>
                      </a:r>
                      <a:r>
                        <a:rPr lang="en-US" sz="1100" b="0" i="1" dirty="0">
                          <a:effectLst/>
                          <a:latin typeface="inherit"/>
                        </a:rPr>
                        <a:t>s</a:t>
                      </a:r>
                      <a:r>
                        <a:rPr lang="en-US" sz="1100" b="0" i="0" dirty="0">
                          <a:effectLst/>
                          <a:latin typeface="inherit"/>
                        </a:rPr>
                        <a:t> into array elements </a:t>
                      </a:r>
                      <a:r>
                        <a:rPr lang="en-US" sz="1100" b="1" i="0" dirty="0">
                          <a:effectLst/>
                          <a:latin typeface="inherit"/>
                        </a:rPr>
                        <a:t>a[1], a[2], ..., a[</a:t>
                      </a:r>
                      <a:r>
                        <a:rPr lang="en-US" sz="1100" b="0" i="1" dirty="0">
                          <a:effectLst/>
                          <a:latin typeface="inherit"/>
                        </a:rPr>
                        <a:t>n</a:t>
                      </a:r>
                      <a:r>
                        <a:rPr lang="en-US" sz="1100" b="1" i="0" dirty="0">
                          <a:effectLst/>
                          <a:latin typeface="inherit"/>
                        </a:rPr>
                        <a:t>]</a:t>
                      </a:r>
                      <a:r>
                        <a:rPr lang="en-US" sz="1100" b="0" i="0" dirty="0">
                          <a:effectLst/>
                          <a:latin typeface="inherit"/>
                        </a:rPr>
                        <a:t>, and returns </a:t>
                      </a:r>
                      <a:r>
                        <a:rPr lang="en-US" sz="1100" b="0" i="1" dirty="0">
                          <a:effectLst/>
                          <a:latin typeface="inherit"/>
                        </a:rPr>
                        <a:t>n</a:t>
                      </a:r>
                      <a:r>
                        <a:rPr lang="en-US" sz="1100" b="0" i="0" dirty="0">
                          <a:effectLst/>
                          <a:latin typeface="inherit"/>
                        </a:rPr>
                        <a:t>. The separation is done with the regular expression </a:t>
                      </a:r>
                      <a:r>
                        <a:rPr lang="en-US" sz="1100" b="0" i="1" dirty="0">
                          <a:effectLst/>
                          <a:latin typeface="inherit"/>
                        </a:rPr>
                        <a:t>fs</a:t>
                      </a:r>
                      <a:r>
                        <a:rPr lang="en-US" sz="1100" b="0" i="0" dirty="0">
                          <a:effectLst/>
                          <a:latin typeface="inherit"/>
                        </a:rPr>
                        <a:t> or with the field separator </a:t>
                      </a:r>
                      <a:r>
                        <a:rPr lang="en-US" sz="1100" b="0" i="1" dirty="0">
                          <a:effectLst/>
                          <a:latin typeface="inherit"/>
                        </a:rPr>
                        <a:t>FS</a:t>
                      </a:r>
                      <a:r>
                        <a:rPr lang="en-US" sz="1100" b="0" i="0" dirty="0">
                          <a:effectLst/>
                          <a:latin typeface="inherit"/>
                        </a:rPr>
                        <a:t> if </a:t>
                      </a:r>
                      <a:r>
                        <a:rPr lang="en-US" sz="1100" b="0" i="1" dirty="0">
                          <a:effectLst/>
                          <a:latin typeface="inherit"/>
                        </a:rPr>
                        <a:t>fs</a:t>
                      </a:r>
                      <a:r>
                        <a:rPr lang="en-US" sz="1100" b="0" i="0" dirty="0">
                          <a:effectLst/>
                          <a:latin typeface="inherit"/>
                        </a:rPr>
                        <a:t> is not given. An empty string as field separator splits the string into one array element per character.</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549573"/>
                  </a:ext>
                </a:extLst>
              </a:tr>
              <a:tr h="151659">
                <a:tc>
                  <a:txBody>
                    <a:bodyPr/>
                    <a:lstStyle/>
                    <a:p>
                      <a:pPr fontAlgn="t"/>
                      <a:r>
                        <a:rPr lang="en-US" sz="1100" b="1" i="0" dirty="0">
                          <a:effectLst/>
                          <a:latin typeface="inherit"/>
                        </a:rPr>
                        <a:t>sub(</a:t>
                      </a:r>
                      <a:r>
                        <a:rPr lang="en-US" sz="1100" b="0" i="1" dirty="0">
                          <a:effectLst/>
                          <a:latin typeface="inherit"/>
                        </a:rPr>
                        <a:t>r</a:t>
                      </a:r>
                      <a:r>
                        <a:rPr lang="en-US" sz="1100" b="1" i="0" dirty="0">
                          <a:effectLst/>
                          <a:latin typeface="inherit"/>
                        </a:rPr>
                        <a:t>,</a:t>
                      </a:r>
                      <a:r>
                        <a:rPr lang="en-US" sz="1100" b="0" i="0" dirty="0">
                          <a:effectLst/>
                          <a:latin typeface="inherit"/>
                        </a:rPr>
                        <a:t> </a:t>
                      </a:r>
                      <a:r>
                        <a:rPr lang="en-US" sz="1100" b="0" i="1" dirty="0">
                          <a:effectLst/>
                          <a:latin typeface="inherit"/>
                        </a:rPr>
                        <a:t>t</a:t>
                      </a:r>
                      <a:r>
                        <a:rPr lang="en-US" sz="1100" b="1" i="0" dirty="0">
                          <a:effectLst/>
                          <a:latin typeface="inherit"/>
                        </a:rPr>
                        <a:t>,</a:t>
                      </a:r>
                      <a:r>
                        <a:rPr lang="en-US" sz="1100" b="0" i="0" dirty="0">
                          <a:effectLst/>
                          <a:latin typeface="inherit"/>
                        </a:rPr>
                        <a:t> </a:t>
                      </a:r>
                      <a:r>
                        <a:rPr lang="en-US" sz="1100" b="0" i="1" dirty="0">
                          <a:effectLst/>
                          <a:latin typeface="inherit"/>
                        </a:rPr>
                        <a:t>s</a:t>
                      </a:r>
                      <a:r>
                        <a:rPr lang="en-US" sz="1100" b="1" i="0" dirty="0">
                          <a:effectLst/>
                          <a:latin typeface="inherit"/>
                        </a:rPr>
                        <a:t>)</a:t>
                      </a:r>
                      <a:endParaRPr lang="en-US" sz="11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0" i="0" dirty="0">
                          <a:effectLst/>
                          <a:latin typeface="inherit"/>
                        </a:rPr>
                        <a:t>Substitutes </a:t>
                      </a:r>
                      <a:r>
                        <a:rPr lang="en-US" sz="1100" b="0" i="1" dirty="0">
                          <a:effectLst/>
                          <a:latin typeface="inherit"/>
                        </a:rPr>
                        <a:t>t</a:t>
                      </a:r>
                      <a:r>
                        <a:rPr lang="en-US" sz="1100" b="0" i="0" dirty="0">
                          <a:effectLst/>
                          <a:latin typeface="inherit"/>
                        </a:rPr>
                        <a:t> for the first occurrence of the regular expression </a:t>
                      </a:r>
                      <a:r>
                        <a:rPr lang="en-US" sz="1100" b="0" i="1" dirty="0">
                          <a:effectLst/>
                          <a:latin typeface="inherit"/>
                        </a:rPr>
                        <a:t>r</a:t>
                      </a:r>
                      <a:r>
                        <a:rPr lang="en-US" sz="1100" b="0" i="0" dirty="0">
                          <a:effectLst/>
                          <a:latin typeface="inherit"/>
                        </a:rPr>
                        <a:t> in the string </a:t>
                      </a:r>
                      <a:r>
                        <a:rPr lang="en-US" sz="1100" b="0" i="1" dirty="0">
                          <a:effectLst/>
                          <a:latin typeface="inherit"/>
                        </a:rPr>
                        <a:t>s</a:t>
                      </a:r>
                      <a:r>
                        <a:rPr lang="en-US" sz="1100" b="0" i="0" dirty="0">
                          <a:effectLst/>
                          <a:latin typeface="inherit"/>
                        </a:rPr>
                        <a:t>. If </a:t>
                      </a:r>
                      <a:r>
                        <a:rPr lang="en-US" sz="1100" b="0" i="1" dirty="0">
                          <a:effectLst/>
                          <a:latin typeface="inherit"/>
                        </a:rPr>
                        <a:t>s</a:t>
                      </a:r>
                      <a:r>
                        <a:rPr lang="en-US" sz="1100" b="0" i="0" dirty="0">
                          <a:effectLst/>
                          <a:latin typeface="inherit"/>
                        </a:rPr>
                        <a:t> is not given, </a:t>
                      </a:r>
                      <a:r>
                        <a:rPr lang="en-US" sz="1100" b="1" i="0" dirty="0">
                          <a:effectLst/>
                          <a:latin typeface="inherit"/>
                        </a:rPr>
                        <a:t>$0</a:t>
                      </a:r>
                      <a:r>
                        <a:rPr lang="en-US" sz="1100" b="0" i="0" dirty="0">
                          <a:effectLst/>
                          <a:latin typeface="inherit"/>
                        </a:rPr>
                        <a:t> is used.</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6043148"/>
                  </a:ext>
                </a:extLst>
              </a:tr>
              <a:tr h="151659">
                <a:tc>
                  <a:txBody>
                    <a:bodyPr/>
                    <a:lstStyle/>
                    <a:p>
                      <a:pPr fontAlgn="t"/>
                      <a:r>
                        <a:rPr lang="en-US" sz="1100" b="1" i="0" dirty="0">
                          <a:effectLst/>
                          <a:latin typeface="inherit"/>
                        </a:rPr>
                        <a:t>tolower(</a:t>
                      </a:r>
                      <a:r>
                        <a:rPr lang="en-US" sz="1100" b="0" i="1" dirty="0">
                          <a:effectLst/>
                          <a:latin typeface="inherit"/>
                        </a:rPr>
                        <a:t>str</a:t>
                      </a:r>
                      <a:r>
                        <a:rPr lang="en-US" sz="1100" b="1" i="0" dirty="0">
                          <a:effectLst/>
                          <a:latin typeface="inherit"/>
                        </a:rPr>
                        <a:t>)</a:t>
                      </a:r>
                      <a:endParaRPr lang="en-US" sz="11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0" i="0" dirty="0">
                          <a:effectLst/>
                          <a:latin typeface="inherit"/>
                        </a:rPr>
                        <a:t>Returns a copy of str with all upper-case characters translated to their corresponding lower-case equivalents.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931776"/>
                  </a:ext>
                </a:extLst>
              </a:tr>
              <a:tr h="151659">
                <a:tc>
                  <a:txBody>
                    <a:bodyPr/>
                    <a:lstStyle/>
                    <a:p>
                      <a:pPr fontAlgn="t"/>
                      <a:r>
                        <a:rPr lang="en-US" sz="1100" b="1" i="0" dirty="0">
                          <a:effectLst/>
                          <a:latin typeface="inherit"/>
                        </a:rPr>
                        <a:t>toupper(</a:t>
                      </a:r>
                      <a:r>
                        <a:rPr lang="en-US" sz="1100" b="0" i="1" dirty="0">
                          <a:effectLst/>
                          <a:latin typeface="inherit"/>
                        </a:rPr>
                        <a:t>str</a:t>
                      </a:r>
                      <a:r>
                        <a:rPr lang="en-US" sz="1100" b="1" i="0" dirty="0">
                          <a:effectLst/>
                          <a:latin typeface="inherit"/>
                        </a:rPr>
                        <a:t>)</a:t>
                      </a:r>
                      <a:endParaRPr lang="en-US" sz="11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0" i="0" dirty="0">
                          <a:effectLst/>
                          <a:latin typeface="inherit"/>
                        </a:rPr>
                        <a:t>Returns a copy of </a:t>
                      </a:r>
                      <a:r>
                        <a:rPr lang="en-US" sz="1100" b="0" i="1" dirty="0">
                          <a:effectLst/>
                          <a:latin typeface="inherit"/>
                        </a:rPr>
                        <a:t>str</a:t>
                      </a:r>
                      <a:r>
                        <a:rPr lang="en-US" sz="1100" b="0" i="0" dirty="0">
                          <a:effectLst/>
                          <a:latin typeface="inherit"/>
                        </a:rPr>
                        <a:t> with all lower-case characters translated to their corresponding upper-case equivalents.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8699684"/>
                  </a:ext>
                </a:extLst>
              </a:tr>
            </a:tbl>
          </a:graphicData>
        </a:graphic>
      </p:graphicFrame>
      <p:sp>
        <p:nvSpPr>
          <p:cNvPr id="3" name="TextBox 2">
            <a:extLst>
              <a:ext uri="{FF2B5EF4-FFF2-40B4-BE49-F238E27FC236}">
                <a16:creationId xmlns:a16="http://schemas.microsoft.com/office/drawing/2014/main" id="{38E20881-7848-4AEC-84E2-853ED079F4FC}"/>
              </a:ext>
            </a:extLst>
          </p:cNvPr>
          <p:cNvSpPr txBox="1"/>
          <p:nvPr/>
        </p:nvSpPr>
        <p:spPr>
          <a:xfrm>
            <a:off x="83669" y="701408"/>
            <a:ext cx="8916569" cy="394210"/>
          </a:xfrm>
          <a:prstGeom prst="rect">
            <a:avLst/>
          </a:prstGeom>
          <a:noFill/>
          <a:ln>
            <a:noFill/>
          </a:ln>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r>
              <a:rPr lang="en-US" altLang="ko-KR" dirty="0"/>
              <a:t>awk build-in function</a:t>
            </a:r>
          </a:p>
        </p:txBody>
      </p:sp>
      <p:sp>
        <p:nvSpPr>
          <p:cNvPr id="4" name="직사각형 3">
            <a:extLst>
              <a:ext uri="{FF2B5EF4-FFF2-40B4-BE49-F238E27FC236}">
                <a16:creationId xmlns:a16="http://schemas.microsoft.com/office/drawing/2014/main" id="{DDA29088-6F97-4476-85BC-FA7A6DAA30C3}"/>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text manipulation </a:t>
            </a:r>
            <a:endParaRPr lang="ko-KR" altLang="en-US" sz="2800" b="1" dirty="0">
              <a:solidFill>
                <a:srgbClr val="002060"/>
              </a:solidFill>
              <a:latin typeface="+mj-ea"/>
            </a:endParaRPr>
          </a:p>
        </p:txBody>
      </p:sp>
    </p:spTree>
    <p:extLst>
      <p:ext uri="{BB962C8B-B14F-4D97-AF65-F5344CB8AC3E}">
        <p14:creationId xmlns:p14="http://schemas.microsoft.com/office/powerpoint/2010/main" val="190926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9F41FEF9-FDC2-4987-B89D-48C1438FBBA7}"/>
              </a:ext>
            </a:extLst>
          </p:cNvPr>
          <p:cNvGraphicFramePr>
            <a:graphicFrameLocks noGrp="1"/>
          </p:cNvGraphicFramePr>
          <p:nvPr/>
        </p:nvGraphicFramePr>
        <p:xfrm>
          <a:off x="214200" y="1077183"/>
          <a:ext cx="8715600" cy="302140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altLang="ko-KR" sz="1200" b="1" i="0" kern="1200" dirty="0">
                          <a:solidFill>
                            <a:schemeClr val="tx1"/>
                          </a:solidFill>
                          <a:effectLst/>
                          <a:latin typeface="inherit"/>
                          <a:ea typeface="+mn-ea"/>
                          <a:cs typeface="+mn-cs"/>
                        </a:rPr>
                        <a:t>Variable</a:t>
                      </a:r>
                      <a:r>
                        <a:rPr lang="en-US" sz="1200" b="1" i="0" kern="1200" dirty="0">
                          <a:solidFill>
                            <a:schemeClr val="tx1"/>
                          </a:solidFill>
                          <a:effectLst/>
                          <a:latin typeface="inherit"/>
                          <a:ea typeface="+mn-ea"/>
                          <a:cs typeface="+mn-cs"/>
                        </a:rPr>
                        <a:t> name</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FS</a:t>
                      </a: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Regular expression used to separate fields; also settable by option </a:t>
                      </a:r>
                      <a:r>
                        <a:rPr lang="en-US" sz="1200" b="1" i="0" dirty="0">
                          <a:effectLst/>
                          <a:latin typeface="inherit"/>
                        </a:rPr>
                        <a:t>-F</a:t>
                      </a:r>
                      <a:r>
                        <a:rPr lang="en-US" sz="1200" b="0" i="1" dirty="0">
                          <a:effectLst/>
                          <a:latin typeface="inherit"/>
                        </a:rPr>
                        <a:t>fs</a:t>
                      </a:r>
                      <a:r>
                        <a:rPr lang="en-US" sz="1200" b="0" i="0" dirty="0">
                          <a:effectLst/>
                          <a:latin typeface="inherit"/>
                        </a:rPr>
                        <a:t>.</a:t>
                      </a: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fontAlgn="t"/>
                      <a:r>
                        <a:rPr lang="en-US" sz="1200" b="1" i="0" dirty="0">
                          <a:effectLst/>
                          <a:latin typeface="inherit"/>
                        </a:rPr>
                        <a:t>NF</a:t>
                      </a:r>
                      <a:endParaRPr lang="en-US" sz="1200" b="0" i="0" dirty="0">
                        <a:effectLst/>
                        <a:latin typeface="inherit"/>
                      </a:endParaRP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Number of fields in the current record.</a:t>
                      </a: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223746"/>
                  </a:ext>
                </a:extLst>
              </a:tr>
              <a:tr h="0">
                <a:tc>
                  <a:txBody>
                    <a:bodyPr/>
                    <a:lstStyle/>
                    <a:p>
                      <a:pPr fontAlgn="t"/>
                      <a:r>
                        <a:rPr lang="en-US" sz="1200" b="1" i="0" dirty="0">
                          <a:effectLst/>
                          <a:latin typeface="inherit"/>
                        </a:rPr>
                        <a:t>NR</a:t>
                      </a:r>
                      <a:endParaRPr lang="en-US" sz="1200" b="0" i="0" dirty="0">
                        <a:effectLst/>
                        <a:latin typeface="inherit"/>
                      </a:endParaRP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Ordinal number of the current record.</a:t>
                      </a: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1161501"/>
                  </a:ext>
                </a:extLst>
              </a:tr>
              <a:tr h="0">
                <a:tc>
                  <a:txBody>
                    <a:bodyPr/>
                    <a:lstStyle/>
                    <a:p>
                      <a:pPr fontAlgn="t"/>
                      <a:r>
                        <a:rPr lang="en-US" sz="1200" b="1" i="0" dirty="0">
                          <a:effectLst/>
                          <a:latin typeface="inherit"/>
                        </a:rPr>
                        <a:t>FILENAME</a:t>
                      </a:r>
                      <a:endParaRPr lang="en-US" sz="1200" b="0" i="0" dirty="0">
                        <a:effectLst/>
                        <a:latin typeface="inherit"/>
                      </a:endParaRP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The name of the current input file.</a:t>
                      </a: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839477"/>
                  </a:ext>
                </a:extLst>
              </a:tr>
              <a:tr h="0">
                <a:tc>
                  <a:txBody>
                    <a:bodyPr/>
                    <a:lstStyle/>
                    <a:p>
                      <a:pPr fontAlgn="t"/>
                      <a:r>
                        <a:rPr lang="en-US" sz="1200" b="1" i="0" dirty="0">
                          <a:effectLst/>
                          <a:latin typeface="inherit"/>
                        </a:rPr>
                        <a:t>RS</a:t>
                      </a:r>
                      <a:endParaRPr lang="en-US" sz="1200" b="0" i="0" dirty="0">
                        <a:effectLst/>
                        <a:latin typeface="inherit"/>
                      </a:endParaRP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Input record separator (default: newline).</a:t>
                      </a: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9096956"/>
                  </a:ext>
                </a:extLst>
              </a:tr>
              <a:tr h="145440">
                <a:tc>
                  <a:txBody>
                    <a:bodyPr/>
                    <a:lstStyle/>
                    <a:p>
                      <a:pPr fontAlgn="t"/>
                      <a:r>
                        <a:rPr lang="en-US" sz="1200" b="1" i="0" dirty="0">
                          <a:effectLst/>
                          <a:latin typeface="inherit"/>
                        </a:rPr>
                        <a:t>OFS</a:t>
                      </a:r>
                      <a:endParaRPr lang="en-US" sz="1200" b="0" i="0" dirty="0">
                        <a:effectLst/>
                        <a:latin typeface="inherit"/>
                      </a:endParaRP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Output field separator (default: blank).</a:t>
                      </a: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596900"/>
                  </a:ext>
                </a:extLst>
              </a:tr>
              <a:tr h="145440">
                <a:tc>
                  <a:txBody>
                    <a:bodyPr/>
                    <a:lstStyle/>
                    <a:p>
                      <a:pPr fontAlgn="t"/>
                      <a:r>
                        <a:rPr lang="en-US" sz="1200" b="1" i="0" dirty="0">
                          <a:effectLst/>
                          <a:latin typeface="inherit"/>
                        </a:rPr>
                        <a:t>ORS</a:t>
                      </a:r>
                      <a:endParaRPr lang="en-US" sz="1200" b="0" i="0" dirty="0">
                        <a:effectLst/>
                        <a:latin typeface="inherit"/>
                      </a:endParaRP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Output record separator (default: newline).</a:t>
                      </a: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55930"/>
                  </a:ext>
                </a:extLst>
              </a:tr>
              <a:tr h="145440">
                <a:tc>
                  <a:txBody>
                    <a:bodyPr/>
                    <a:lstStyle/>
                    <a:p>
                      <a:pPr fontAlgn="t"/>
                      <a:r>
                        <a:rPr lang="en-US" sz="1200" b="1" i="0" dirty="0">
                          <a:effectLst/>
                          <a:latin typeface="inherit"/>
                        </a:rPr>
                        <a:t>$0</a:t>
                      </a:r>
                      <a:endParaRPr lang="en-US" sz="1200" b="0" i="0" dirty="0">
                        <a:effectLst/>
                        <a:latin typeface="inherit"/>
                      </a:endParaRP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Entire input records.</a:t>
                      </a: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3212243"/>
                  </a:ext>
                </a:extLst>
              </a:tr>
              <a:tr h="145440">
                <a:tc>
                  <a:txBody>
                    <a:bodyPr/>
                    <a:lstStyle/>
                    <a:p>
                      <a:pPr fontAlgn="t"/>
                      <a:r>
                        <a:rPr lang="en-US" sz="1200" b="1" i="0" dirty="0">
                          <a:effectLst/>
                          <a:latin typeface="inherit"/>
                        </a:rPr>
                        <a:t>$N</a:t>
                      </a: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N-th input record.</a:t>
                      </a:r>
                    </a:p>
                  </a:txBody>
                  <a:tcPr marL="114300" marR="1143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3933613"/>
                  </a:ext>
                </a:extLst>
              </a:tr>
            </a:tbl>
          </a:graphicData>
        </a:graphic>
      </p:graphicFrame>
      <p:sp>
        <p:nvSpPr>
          <p:cNvPr id="3" name="TextBox 2">
            <a:extLst>
              <a:ext uri="{FF2B5EF4-FFF2-40B4-BE49-F238E27FC236}">
                <a16:creationId xmlns:a16="http://schemas.microsoft.com/office/drawing/2014/main" id="{CC913B8D-F9A4-4D1E-A8C5-4861064873F5}"/>
              </a:ext>
            </a:extLst>
          </p:cNvPr>
          <p:cNvSpPr txBox="1"/>
          <p:nvPr/>
        </p:nvSpPr>
        <p:spPr>
          <a:xfrm>
            <a:off x="83669" y="699773"/>
            <a:ext cx="8916569" cy="394210"/>
          </a:xfrm>
          <a:prstGeom prst="rect">
            <a:avLst/>
          </a:prstGeom>
          <a:noFill/>
          <a:ln>
            <a:noFill/>
          </a:ln>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r>
              <a:rPr lang="en-US" altLang="ko-KR" dirty="0"/>
              <a:t>awk system variable</a:t>
            </a:r>
          </a:p>
        </p:txBody>
      </p:sp>
      <p:sp>
        <p:nvSpPr>
          <p:cNvPr id="5" name="직사각형 4">
            <a:extLst>
              <a:ext uri="{FF2B5EF4-FFF2-40B4-BE49-F238E27FC236}">
                <a16:creationId xmlns:a16="http://schemas.microsoft.com/office/drawing/2014/main" id="{FA28CD84-27A0-4F85-BD48-6958BEB72CFB}"/>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Basic Command – text manipulation </a:t>
            </a:r>
            <a:endParaRPr lang="ko-KR" altLang="en-US" sz="2800" b="1" dirty="0">
              <a:solidFill>
                <a:srgbClr val="002060"/>
              </a:solidFill>
              <a:latin typeface="+mj-ea"/>
            </a:endParaRPr>
          </a:p>
        </p:txBody>
      </p:sp>
    </p:spTree>
    <p:extLst>
      <p:ext uri="{BB962C8B-B14F-4D97-AF65-F5344CB8AC3E}">
        <p14:creationId xmlns:p14="http://schemas.microsoft.com/office/powerpoint/2010/main" val="61477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538B92-43C8-44C9-804D-CF7497589294}"/>
              </a:ext>
            </a:extLst>
          </p:cNvPr>
          <p:cNvSpPr txBox="1"/>
          <p:nvPr/>
        </p:nvSpPr>
        <p:spPr>
          <a:xfrm>
            <a:off x="83669" y="690717"/>
            <a:ext cx="8916569" cy="4380686"/>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err="1"/>
              <a:t>wget</a:t>
            </a:r>
            <a:r>
              <a:rPr lang="en-US" altLang="ko-KR" dirty="0"/>
              <a:t>: </a:t>
            </a:r>
            <a:r>
              <a:rPr lang="en-US" altLang="ko-KR" b="0" dirty="0"/>
              <a:t>be used to download files recursively from a given URL. It is part of the GNU project and follows the GNU General Public License (GPL) version 3.</a:t>
            </a:r>
          </a:p>
          <a:p>
            <a:pPr marL="742950" lvl="1" indent="-285750">
              <a:lnSpc>
                <a:spcPct val="150000"/>
              </a:lnSpc>
              <a:buFont typeface="Wingdings" panose="05000000000000000000" pitchFamily="2" charset="2"/>
              <a:buChar char="§"/>
            </a:pPr>
            <a:r>
              <a:rPr lang="en-US" altLang="ko-KR" sz="1600" dirty="0" err="1">
                <a:latin typeface="Arial" panose="020B0604020202020204" pitchFamily="34" charset="0"/>
                <a:cs typeface="Arial" panose="020B0604020202020204" pitchFamily="34" charset="0"/>
              </a:rPr>
              <a:t>wget</a:t>
            </a:r>
            <a:r>
              <a:rPr lang="en-US" altLang="ko-KR" sz="1600" dirty="0">
                <a:latin typeface="Arial" panose="020B0604020202020204" pitchFamily="34" charset="0"/>
                <a:cs typeface="Arial" panose="020B0604020202020204" pitchFamily="34" charset="0"/>
              </a:rPr>
              <a:t> [option] [</a:t>
            </a:r>
            <a:r>
              <a:rPr lang="en-US" altLang="ko-KR" sz="1600" dirty="0" err="1">
                <a:latin typeface="Arial" panose="020B0604020202020204" pitchFamily="34" charset="0"/>
                <a:cs typeface="Arial" panose="020B0604020202020204" pitchFamily="34" charset="0"/>
              </a:rPr>
              <a:t>url</a:t>
            </a:r>
            <a:r>
              <a:rPr lang="en-US" altLang="ko-KR" sz="1600" dirty="0">
                <a:latin typeface="Arial" panose="020B0604020202020204" pitchFamily="34" charset="0"/>
                <a:cs typeface="Arial" panose="020B0604020202020204" pitchFamily="34" charset="0"/>
              </a:rPr>
              <a:t>]</a:t>
            </a:r>
          </a:p>
          <a:p>
            <a:pPr marL="742950" lvl="1" indent="-285750">
              <a:lnSpc>
                <a:spcPct val="150000"/>
              </a:lnSpc>
              <a:buFont typeface="Wingdings" panose="05000000000000000000" pitchFamily="2" charset="2"/>
              <a:buChar char="§"/>
            </a:pPr>
            <a:r>
              <a:rPr lang="en-US" altLang="ko-KR" sz="1600" dirty="0" err="1">
                <a:latin typeface="Arial" panose="020B0604020202020204" pitchFamily="34" charset="0"/>
                <a:cs typeface="Arial" panose="020B0604020202020204" pitchFamily="34" charset="0"/>
              </a:rPr>
              <a:t>wget</a:t>
            </a:r>
            <a:r>
              <a:rPr lang="en-US" altLang="ko-KR" sz="1600" dirty="0">
                <a:latin typeface="Arial" panose="020B0604020202020204" pitchFamily="34" charset="0"/>
                <a:cs typeface="Arial" panose="020B0604020202020204" pitchFamily="34" charset="0"/>
              </a:rPr>
              <a:t> -O [</a:t>
            </a:r>
            <a:r>
              <a:rPr lang="en-US" altLang="ko-KR" sz="1600" dirty="0" err="1">
                <a:latin typeface="Arial" panose="020B0604020202020204" pitchFamily="34" charset="0"/>
                <a:cs typeface="Arial" panose="020B0604020202020204" pitchFamily="34" charset="0"/>
              </a:rPr>
              <a:t>output_file</a:t>
            </a:r>
            <a:r>
              <a:rPr lang="en-US" altLang="ko-KR" sz="1600" dirty="0">
                <a:latin typeface="Arial" panose="020B0604020202020204" pitchFamily="34" charset="0"/>
                <a:cs typeface="Arial" panose="020B0604020202020204" pitchFamily="34" charset="0"/>
              </a:rPr>
              <a:t>] [</a:t>
            </a:r>
            <a:r>
              <a:rPr lang="en-US" altLang="ko-KR" sz="1600" dirty="0" err="1">
                <a:latin typeface="Arial" panose="020B0604020202020204" pitchFamily="34" charset="0"/>
                <a:cs typeface="Arial" panose="020B0604020202020204" pitchFamily="34" charset="0"/>
              </a:rPr>
              <a:t>url</a:t>
            </a:r>
            <a:r>
              <a:rPr lang="en-US" altLang="ko-KR" sz="1600" dirty="0">
                <a:latin typeface="Arial" panose="020B0604020202020204" pitchFamily="34" charset="0"/>
                <a:cs typeface="Arial" panose="020B0604020202020204" pitchFamily="34" charset="0"/>
              </a:rPr>
              <a:t>] - </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saving the output to a file</a:t>
            </a:r>
          </a:p>
          <a:p>
            <a:pPr marL="742950" lvl="1" indent="-285750">
              <a:lnSpc>
                <a:spcPct val="150000"/>
              </a:lnSpc>
              <a:buFont typeface="Wingdings" panose="05000000000000000000" pitchFamily="2" charset="2"/>
              <a:buChar char="§"/>
            </a:pPr>
            <a:r>
              <a:rPr lang="en-US" altLang="ko-KR" sz="1600" dirty="0" err="1">
                <a:latin typeface="Arial" panose="020B0604020202020204" pitchFamily="34" charset="0"/>
                <a:cs typeface="Arial" panose="020B0604020202020204" pitchFamily="34" charset="0"/>
              </a:rPr>
              <a:t>wget</a:t>
            </a:r>
            <a:r>
              <a:rPr lang="en-US" altLang="ko-KR" sz="1600" dirty="0">
                <a:latin typeface="Arial" panose="020B0604020202020204" pitchFamily="34" charset="0"/>
                <a:cs typeface="Arial" panose="020B0604020202020204" pitchFamily="34" charset="0"/>
              </a:rPr>
              <a:t> -r [</a:t>
            </a:r>
            <a:r>
              <a:rPr lang="en-US" altLang="ko-KR" sz="1600" dirty="0" err="1">
                <a:latin typeface="Arial" panose="020B0604020202020204" pitchFamily="34" charset="0"/>
                <a:cs typeface="Arial" panose="020B0604020202020204" pitchFamily="34" charset="0"/>
              </a:rPr>
              <a:t>url</a:t>
            </a:r>
            <a:r>
              <a:rPr lang="en-US" altLang="ko-KR" sz="1600" dirty="0">
                <a:latin typeface="Arial" panose="020B0604020202020204" pitchFamily="34" charset="0"/>
                <a:cs typeface="Arial" panose="020B0604020202020204" pitchFamily="34" charset="0"/>
              </a:rPr>
              <a:t>] – </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download files recursively</a:t>
            </a:r>
          </a:p>
          <a:p>
            <a:pPr marL="742950" lvl="1" indent="-285750">
              <a:lnSpc>
                <a:spcPct val="150000"/>
              </a:lnSpc>
              <a:buFont typeface="Wingdings" panose="05000000000000000000" pitchFamily="2" charset="2"/>
              <a:buChar char="§"/>
            </a:pPr>
            <a:endParaRPr lang="en-US" altLang="ko-KR" dirty="0"/>
          </a:p>
          <a:p>
            <a:r>
              <a:rPr lang="en-US" altLang="ko-KR" dirty="0"/>
              <a:t>curl: </a:t>
            </a:r>
            <a:r>
              <a:rPr lang="en-US" altLang="ko-KR" b="0" dirty="0"/>
              <a:t>be used for transferring data to or from a server. It operates under the MIT license.</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curl [option] [</a:t>
            </a:r>
            <a:r>
              <a:rPr lang="en-US" altLang="ko-KR" sz="1600" dirty="0" err="1">
                <a:latin typeface="Arial" panose="020B0604020202020204" pitchFamily="34" charset="0"/>
                <a:cs typeface="Arial" panose="020B0604020202020204" pitchFamily="34" charset="0"/>
              </a:rPr>
              <a:t>url</a:t>
            </a:r>
            <a:r>
              <a:rPr lang="en-US" altLang="ko-KR" sz="1600" dirty="0">
                <a:latin typeface="Arial" panose="020B0604020202020204" pitchFamily="34" charset="0"/>
                <a:cs typeface="Arial" panose="020B0604020202020204" pitchFamily="34" charset="0"/>
              </a:rPr>
              <a:t>]</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curl -o [</a:t>
            </a:r>
            <a:r>
              <a:rPr lang="en-US" altLang="ko-KR" sz="1600" dirty="0" err="1">
                <a:latin typeface="Arial" panose="020B0604020202020204" pitchFamily="34" charset="0"/>
                <a:cs typeface="Arial" panose="020B0604020202020204" pitchFamily="34" charset="0"/>
              </a:rPr>
              <a:t>output_file</a:t>
            </a:r>
            <a:r>
              <a:rPr lang="en-US" altLang="ko-KR" sz="1600" dirty="0">
                <a:latin typeface="Arial" panose="020B0604020202020204" pitchFamily="34" charset="0"/>
                <a:cs typeface="Arial" panose="020B0604020202020204" pitchFamily="34" charset="0"/>
              </a:rPr>
              <a:t>] [</a:t>
            </a:r>
            <a:r>
              <a:rPr lang="en-US" altLang="ko-KR" sz="1600" dirty="0" err="1">
                <a:latin typeface="Arial" panose="020B0604020202020204" pitchFamily="34" charset="0"/>
                <a:cs typeface="Arial" panose="020B0604020202020204" pitchFamily="34" charset="0"/>
              </a:rPr>
              <a:t>url</a:t>
            </a:r>
            <a:r>
              <a:rPr lang="en-US" altLang="ko-KR" sz="1600" dirty="0">
                <a:latin typeface="Arial" panose="020B0604020202020204" pitchFamily="34" charset="0"/>
                <a:cs typeface="Arial" panose="020B0604020202020204" pitchFamily="34" charset="0"/>
              </a:rPr>
              <a:t>] - </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saving the output to a file</a:t>
            </a:r>
          </a:p>
          <a:p>
            <a:endParaRPr lang="en-US" altLang="ko-KR" dirty="0"/>
          </a:p>
        </p:txBody>
      </p:sp>
      <p:sp>
        <p:nvSpPr>
          <p:cNvPr id="7" name="직사각형 6">
            <a:extLst>
              <a:ext uri="{FF2B5EF4-FFF2-40B4-BE49-F238E27FC236}">
                <a16:creationId xmlns:a16="http://schemas.microsoft.com/office/drawing/2014/main" id="{1314098E-F387-4795-B936-09AB85BB561C}"/>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Download from network</a:t>
            </a:r>
          </a:p>
        </p:txBody>
      </p:sp>
    </p:spTree>
    <p:extLst>
      <p:ext uri="{BB962C8B-B14F-4D97-AF65-F5344CB8AC3E}">
        <p14:creationId xmlns:p14="http://schemas.microsoft.com/office/powerpoint/2010/main" val="513585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490EF56-501E-4CC5-8DB4-B25ACEF8FA0C}"/>
              </a:ext>
            </a:extLst>
          </p:cNvPr>
          <p:cNvSpPr txBox="1"/>
          <p:nvPr/>
        </p:nvSpPr>
        <p:spPr>
          <a:xfrm>
            <a:off x="83668" y="689802"/>
            <a:ext cx="8916569" cy="5749523"/>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File backup is one of the most basic tasks in managing a system.</a:t>
            </a:r>
          </a:p>
          <a:p>
            <a:pPr>
              <a:lnSpc>
                <a:spcPct val="120000"/>
              </a:lnSpc>
            </a:pPr>
            <a:r>
              <a:rPr lang="en-US" altLang="ko-KR" dirty="0"/>
              <a:t>Compression process is required for file backup, which removes unnecessary or redundant data.</a:t>
            </a:r>
          </a:p>
          <a:p>
            <a:pPr>
              <a:lnSpc>
                <a:spcPct val="120000"/>
              </a:lnSpc>
            </a:pPr>
            <a:r>
              <a:rPr lang="en-US" altLang="ko-KR" dirty="0"/>
              <a:t>Lossless compression</a:t>
            </a:r>
          </a:p>
          <a:p>
            <a:pPr marL="742950" lvl="1" indent="-285750">
              <a:lnSpc>
                <a:spcPct val="120000"/>
              </a:lnSpc>
              <a:buFont typeface="Wingdings" panose="05000000000000000000" pitchFamily="2" charset="2"/>
              <a:buChar char="§"/>
            </a:pPr>
            <a:r>
              <a:rPr lang="en-US" altLang="ko-KR" sz="1600" dirty="0" err="1">
                <a:latin typeface="Arial" panose="020B0604020202020204" pitchFamily="34" charset="0"/>
                <a:cs typeface="Arial" panose="020B0604020202020204" pitchFamily="34" charset="0"/>
              </a:rPr>
              <a:t>gzip</a:t>
            </a:r>
            <a:endParaRPr lang="en-US" altLang="ko-KR" sz="1600" dirty="0">
              <a:latin typeface="Arial" panose="020B0604020202020204" pitchFamily="34" charset="0"/>
              <a:cs typeface="Arial" panose="020B0604020202020204" pitchFamily="34" charset="0"/>
            </a:endParaRP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bzip2</a:t>
            </a:r>
          </a:p>
          <a:p>
            <a:pPr>
              <a:lnSpc>
                <a:spcPct val="120000"/>
              </a:lnSpc>
            </a:pPr>
            <a:r>
              <a:rPr lang="en-US" altLang="ko-KR" dirty="0"/>
              <a:t>Lossy compression</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JPEG (Image file)</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MP3 (Sound file)</a:t>
            </a:r>
          </a:p>
          <a:p>
            <a:pPr>
              <a:lnSpc>
                <a:spcPct val="120000"/>
              </a:lnSpc>
            </a:pPr>
            <a:r>
              <a:rPr lang="en-US" altLang="ko-KR" dirty="0"/>
              <a:t>Linux has many compression programs such as gzip, bzip2, tar, and zip.</a:t>
            </a:r>
          </a:p>
          <a:p>
            <a:pPr>
              <a:lnSpc>
                <a:spcPct val="120000"/>
              </a:lnSpc>
            </a:pPr>
            <a:r>
              <a:rPr lang="en-US" altLang="ko-KR" dirty="0"/>
              <a:t>File Compression program</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gzip : File compression and decompression programs </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bzip2 : Block-based file compression program </a:t>
            </a:r>
          </a:p>
          <a:p>
            <a:pPr>
              <a:lnSpc>
                <a:spcPct val="120000"/>
              </a:lnSpc>
            </a:pPr>
            <a:r>
              <a:rPr lang="en-US" altLang="ko-KR" dirty="0"/>
              <a:t>File archiving program</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tar : Used to create, maintain, modify, and extract archived files.</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zip :  Used to package and compress files.</a:t>
            </a:r>
          </a:p>
          <a:p>
            <a:pPr marL="742950" lvl="1" indent="-285750">
              <a:lnSpc>
                <a:spcPct val="120000"/>
              </a:lnSpc>
              <a:buFont typeface="Wingdings" panose="05000000000000000000" pitchFamily="2" charset="2"/>
              <a:buChar char="§"/>
            </a:pPr>
            <a:endParaRPr lang="en-US" altLang="ko-KR" dirty="0"/>
          </a:p>
          <a:p>
            <a:pPr>
              <a:lnSpc>
                <a:spcPct val="120000"/>
              </a:lnSpc>
            </a:pPr>
            <a:endParaRPr lang="en-US" altLang="ko-KR" dirty="0"/>
          </a:p>
        </p:txBody>
      </p:sp>
      <p:sp>
        <p:nvSpPr>
          <p:cNvPr id="8" name="직사각형 7">
            <a:extLst>
              <a:ext uri="{FF2B5EF4-FFF2-40B4-BE49-F238E27FC236}">
                <a16:creationId xmlns:a16="http://schemas.microsoft.com/office/drawing/2014/main" id="{26236682-E2C8-47BF-A63D-BBBDCE45A46B}"/>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Data Compression</a:t>
            </a:r>
          </a:p>
        </p:txBody>
      </p:sp>
    </p:spTree>
    <p:extLst>
      <p:ext uri="{BB962C8B-B14F-4D97-AF65-F5344CB8AC3E}">
        <p14:creationId xmlns:p14="http://schemas.microsoft.com/office/powerpoint/2010/main" val="1071457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B907D3-1D05-41E5-A024-193D178B73C3}"/>
              </a:ext>
            </a:extLst>
          </p:cNvPr>
          <p:cNvSpPr txBox="1"/>
          <p:nvPr/>
        </p:nvSpPr>
        <p:spPr>
          <a:xfrm>
            <a:off x="113716" y="680857"/>
            <a:ext cx="8916569" cy="2529923"/>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gzip</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Most popular compression program in Linux</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Abbreviation for GNU zip.</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Decompression : gunzip, gzip -d</a:t>
            </a:r>
          </a:p>
          <a:p>
            <a:pPr>
              <a:lnSpc>
                <a:spcPct val="120000"/>
              </a:lnSpc>
            </a:pPr>
            <a:r>
              <a:rPr lang="en-US" altLang="ko-KR" dirty="0"/>
              <a:t>bzip2</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Compression program using a text algorithm based on burrows wheeler transform.</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It is a better compression rate than gzip.</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Decompression : bunzip2, bzip2 -d</a:t>
            </a:r>
          </a:p>
        </p:txBody>
      </p:sp>
      <p:sp>
        <p:nvSpPr>
          <p:cNvPr id="9" name="직사각형 8">
            <a:extLst>
              <a:ext uri="{FF2B5EF4-FFF2-40B4-BE49-F238E27FC236}">
                <a16:creationId xmlns:a16="http://schemas.microsoft.com/office/drawing/2014/main" id="{2743A093-CF88-4600-908C-63CD55C08B43}"/>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Data Compression</a:t>
            </a:r>
          </a:p>
        </p:txBody>
      </p:sp>
      <p:graphicFrame>
        <p:nvGraphicFramePr>
          <p:cNvPr id="8" name="표 7">
            <a:extLst>
              <a:ext uri="{FF2B5EF4-FFF2-40B4-BE49-F238E27FC236}">
                <a16:creationId xmlns:a16="http://schemas.microsoft.com/office/drawing/2014/main" id="{72055BE0-9B2E-47FE-8DCE-0A40B2F06A64}"/>
              </a:ext>
            </a:extLst>
          </p:cNvPr>
          <p:cNvGraphicFramePr>
            <a:graphicFrameLocks noGrp="1"/>
          </p:cNvGraphicFramePr>
          <p:nvPr/>
        </p:nvGraphicFramePr>
        <p:xfrm>
          <a:off x="214200" y="3528173"/>
          <a:ext cx="8715600" cy="233164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fontAlgn="t"/>
                      <a:r>
                        <a:rPr lang="en-US" sz="1200" b="0" i="0" dirty="0">
                          <a:effectLst/>
                          <a:latin typeface="inherit"/>
                        </a:rPr>
                        <a:t>-c</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Write output to standard output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marL="0" algn="l" defTabSz="914400" rtl="0" eaLnBrk="1" fontAlgn="t" latinLnBrk="1" hangingPunct="1"/>
                      <a:r>
                        <a:rPr lang="en-US" sz="1200" b="0" i="0" kern="1200" dirty="0">
                          <a:solidFill>
                            <a:schemeClr val="tx1"/>
                          </a:solidFill>
                          <a:effectLst/>
                          <a:latin typeface="inherit"/>
                          <a:ea typeface="+mn-ea"/>
                          <a:cs typeface="+mn-cs"/>
                        </a:rPr>
                        <a:t>-f</a:t>
                      </a:r>
                    </a:p>
                  </a:txBody>
                  <a:tcPr marL="115200" marR="1152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t" latinLnBrk="1" hangingPunct="1"/>
                      <a:r>
                        <a:rPr lang="en-US" altLang="ko-KR" sz="1200" b="0" i="0" kern="1200" dirty="0">
                          <a:solidFill>
                            <a:schemeClr val="tx1"/>
                          </a:solidFill>
                          <a:effectLst/>
                          <a:latin typeface="inherit"/>
                          <a:ea typeface="+mn-ea"/>
                          <a:cs typeface="+mn-cs"/>
                        </a:rPr>
                        <a:t>Force compression or decompression even if the file has multiple links or the corresponding file already exists</a:t>
                      </a:r>
                      <a:endParaRPr lang="ko-KR" altLang="en-US" sz="1200" b="0" i="0" kern="1200" dirty="0">
                        <a:solidFill>
                          <a:schemeClr val="tx1"/>
                        </a:solidFill>
                        <a:effectLst/>
                        <a:latin typeface="inherit"/>
                        <a:ea typeface="+mn-ea"/>
                        <a:cs typeface="+mn-cs"/>
                      </a:endParaRPr>
                    </a:p>
                  </a:txBody>
                  <a:tcPr marL="115200" marR="1152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0">
                <a:tc>
                  <a:txBody>
                    <a:bodyPr/>
                    <a:lstStyle/>
                    <a:p>
                      <a:pPr marL="0" algn="l" defTabSz="914400" rtl="0" eaLnBrk="1" fontAlgn="t" latinLnBrk="1" hangingPunct="1"/>
                      <a:r>
                        <a:rPr lang="en-US" sz="1200" b="0" i="0" kern="1200" dirty="0">
                          <a:solidFill>
                            <a:schemeClr val="tx1"/>
                          </a:solidFill>
                          <a:effectLst/>
                          <a:latin typeface="inherit"/>
                          <a:ea typeface="+mn-ea"/>
                          <a:cs typeface="+mn-cs"/>
                        </a:rPr>
                        <a:t>-r</a:t>
                      </a:r>
                    </a:p>
                  </a:txBody>
                  <a:tcPr marL="115200" marR="1152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t" latinLnBrk="1" hangingPunct="1"/>
                      <a:r>
                        <a:rPr lang="en-US" altLang="ko-KR" sz="1200" b="0" i="0" kern="1200" dirty="0">
                          <a:solidFill>
                            <a:schemeClr val="tx1"/>
                          </a:solidFill>
                          <a:effectLst/>
                          <a:latin typeface="inherit"/>
                          <a:ea typeface="+mn-ea"/>
                          <a:cs typeface="+mn-cs"/>
                        </a:rPr>
                        <a:t>Travel the directory structure recursively (only gzip)</a:t>
                      </a:r>
                      <a:endParaRPr lang="ko-KR" altLang="en-US" sz="1200" b="0" i="0" kern="1200" dirty="0">
                        <a:solidFill>
                          <a:schemeClr val="tx1"/>
                        </a:solidFill>
                        <a:effectLst/>
                        <a:latin typeface="inherit"/>
                        <a:ea typeface="+mn-ea"/>
                        <a:cs typeface="+mn-cs"/>
                      </a:endParaRPr>
                    </a:p>
                  </a:txBody>
                  <a:tcPr marL="115200" marR="1152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0">
                <a:tc>
                  <a:txBody>
                    <a:bodyPr/>
                    <a:lstStyle/>
                    <a:p>
                      <a:pPr marL="0" algn="l" defTabSz="914400" rtl="0" eaLnBrk="1" fontAlgn="t" latinLnBrk="1" hangingPunct="1"/>
                      <a:r>
                        <a:rPr lang="en-US" sz="1200" b="0" i="0" kern="1200" dirty="0">
                          <a:solidFill>
                            <a:schemeClr val="tx1"/>
                          </a:solidFill>
                          <a:effectLst/>
                          <a:latin typeface="inherit"/>
                          <a:ea typeface="+mn-ea"/>
                          <a:cs typeface="+mn-cs"/>
                        </a:rPr>
                        <a:t>-v</a:t>
                      </a:r>
                    </a:p>
                  </a:txBody>
                  <a:tcPr marL="115200" marR="1152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t" latinLnBrk="1" hangingPunct="1"/>
                      <a:r>
                        <a:rPr lang="en-US" altLang="ko-KR" sz="1200" b="0" i="0" kern="1200" dirty="0">
                          <a:solidFill>
                            <a:schemeClr val="tx1"/>
                          </a:solidFill>
                          <a:effectLst/>
                          <a:latin typeface="inherit"/>
                          <a:ea typeface="+mn-ea"/>
                          <a:cs typeface="+mn-cs"/>
                        </a:rPr>
                        <a:t>Display the name and percentage reduction for each file compressed or decompressed.</a:t>
                      </a:r>
                      <a:endParaRPr lang="ko-KR" altLang="en-US" sz="1200" b="0" i="0" kern="1200" dirty="0">
                        <a:solidFill>
                          <a:schemeClr val="tx1"/>
                        </a:solidFill>
                        <a:effectLst/>
                        <a:latin typeface="inherit"/>
                        <a:ea typeface="+mn-ea"/>
                        <a:cs typeface="+mn-cs"/>
                      </a:endParaRPr>
                    </a:p>
                  </a:txBody>
                  <a:tcPr marL="115200" marR="1152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r h="0">
                <a:tc>
                  <a:txBody>
                    <a:bodyPr/>
                    <a:lstStyle/>
                    <a:p>
                      <a:pPr marL="0" algn="l" defTabSz="914400" rtl="0" eaLnBrk="1" fontAlgn="t" latinLnBrk="1" hangingPunct="1"/>
                      <a:r>
                        <a:rPr lang="en-US" sz="1200" b="0" i="0" kern="1200" dirty="0">
                          <a:solidFill>
                            <a:schemeClr val="tx1"/>
                          </a:solidFill>
                          <a:effectLst/>
                          <a:latin typeface="inherit"/>
                          <a:ea typeface="+mn-ea"/>
                          <a:cs typeface="+mn-cs"/>
                        </a:rPr>
                        <a:t>-t</a:t>
                      </a:r>
                    </a:p>
                  </a:txBody>
                  <a:tcPr marL="115200" marR="1152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t" latinLnBrk="1" hangingPunct="1"/>
                      <a:r>
                        <a:rPr lang="en-US" altLang="ko-KR" sz="1200" b="0" i="0" kern="1200" dirty="0">
                          <a:solidFill>
                            <a:schemeClr val="tx1"/>
                          </a:solidFill>
                          <a:effectLst/>
                          <a:latin typeface="inherit"/>
                          <a:ea typeface="+mn-ea"/>
                          <a:cs typeface="+mn-cs"/>
                        </a:rPr>
                        <a:t>Check the compressed file integrity.</a:t>
                      </a:r>
                      <a:endParaRPr lang="ko-KR" altLang="en-US" sz="1200" b="0" i="0" kern="1200" dirty="0">
                        <a:solidFill>
                          <a:schemeClr val="tx1"/>
                        </a:solidFill>
                        <a:effectLst/>
                        <a:latin typeface="inherit"/>
                        <a:ea typeface="+mn-ea"/>
                        <a:cs typeface="+mn-cs"/>
                      </a:endParaRPr>
                    </a:p>
                  </a:txBody>
                  <a:tcPr marL="115200" marR="1152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596900"/>
                  </a:ext>
                </a:extLst>
              </a:tr>
              <a:tr h="0">
                <a:tc>
                  <a:txBody>
                    <a:bodyPr/>
                    <a:lstStyle/>
                    <a:p>
                      <a:pPr marL="0" algn="l" defTabSz="914400" rtl="0" eaLnBrk="1" fontAlgn="t" latinLnBrk="1" hangingPunct="1"/>
                      <a:r>
                        <a:rPr lang="en-US" sz="1200" b="0" i="0" kern="1200" dirty="0">
                          <a:solidFill>
                            <a:schemeClr val="tx1"/>
                          </a:solidFill>
                          <a:effectLst/>
                          <a:latin typeface="inherit"/>
                          <a:ea typeface="+mn-ea"/>
                          <a:cs typeface="+mn-cs"/>
                        </a:rPr>
                        <a:t>-number</a:t>
                      </a:r>
                    </a:p>
                  </a:txBody>
                  <a:tcPr marL="115200" marR="1152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t" latinLnBrk="1" hangingPunct="1"/>
                      <a:r>
                        <a:rPr lang="en-US" altLang="ko-KR" sz="1200" b="0" i="0" kern="1200" dirty="0">
                          <a:solidFill>
                            <a:schemeClr val="tx1"/>
                          </a:solidFill>
                          <a:effectLst/>
                          <a:latin typeface="inherit"/>
                          <a:ea typeface="+mn-ea"/>
                          <a:cs typeface="+mn-cs"/>
                        </a:rPr>
                        <a:t>1 : compress faster,  9: compress slower, default : 6</a:t>
                      </a:r>
                      <a:endParaRPr lang="ko-KR" altLang="en-US" sz="1200" b="0" i="0" kern="1200" dirty="0">
                        <a:solidFill>
                          <a:schemeClr val="tx1"/>
                        </a:solidFill>
                        <a:effectLst/>
                        <a:latin typeface="inherit"/>
                        <a:ea typeface="+mn-ea"/>
                        <a:cs typeface="+mn-cs"/>
                      </a:endParaRPr>
                    </a:p>
                  </a:txBody>
                  <a:tcPr marL="115200" marR="115200" marT="54000" marB="54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549573"/>
                  </a:ext>
                </a:extLst>
              </a:tr>
            </a:tbl>
          </a:graphicData>
        </a:graphic>
      </p:graphicFrame>
    </p:spTree>
    <p:extLst>
      <p:ext uri="{BB962C8B-B14F-4D97-AF65-F5344CB8AC3E}">
        <p14:creationId xmlns:p14="http://schemas.microsoft.com/office/powerpoint/2010/main" val="3143751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3B005B-6128-47BE-86C5-B98131DB4726}"/>
              </a:ext>
            </a:extLst>
          </p:cNvPr>
          <p:cNvSpPr txBox="1"/>
          <p:nvPr/>
        </p:nvSpPr>
        <p:spPr>
          <a:xfrm>
            <a:off x="83669" y="690717"/>
            <a:ext cx="8916569" cy="5521512"/>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zip</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By default, the format created for the DOS operating system</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Since then, other OSs have been supported through continuous expansion</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Compress multiple files together.</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Compression : zip –r [file.zip] [file] </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Decompression : : unzip </a:t>
            </a:r>
          </a:p>
          <a:p>
            <a:pPr>
              <a:lnSpc>
                <a:spcPct val="120000"/>
              </a:lnSpc>
            </a:pPr>
            <a:r>
              <a:rPr lang="en-US" altLang="ko-KR" dirty="0"/>
              <a:t>tar </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A command that bundles files without compression.</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Unsing with gzip and bzip2.</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Packing: tar cvf  [file.tar] [files or directory]</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Unpacking : tar xvf [file.tar]</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Compression</a:t>
            </a:r>
          </a:p>
          <a:p>
            <a:pPr marL="1200150" lvl="2" indent="-285750">
              <a:lnSpc>
                <a:spcPct val="120000"/>
              </a:lnSpc>
              <a:buFont typeface="Wingdings" panose="05000000000000000000" pitchFamily="2" charset="2"/>
              <a:buChar char="ü"/>
            </a:pPr>
            <a:r>
              <a:rPr lang="en-US" altLang="ko-KR" sz="1600" dirty="0">
                <a:latin typeface="Arial" panose="020B0604020202020204" pitchFamily="34" charset="0"/>
                <a:cs typeface="Arial" panose="020B0604020202020204" pitchFamily="34" charset="0"/>
              </a:rPr>
              <a:t>gzip : tar cvfz [file.tar.gz] [files or directory]</a:t>
            </a:r>
          </a:p>
          <a:p>
            <a:pPr marL="1200150" lvl="2" indent="-285750">
              <a:lnSpc>
                <a:spcPct val="120000"/>
              </a:lnSpc>
              <a:buFont typeface="Wingdings" panose="05000000000000000000" pitchFamily="2" charset="2"/>
              <a:buChar char="ü"/>
            </a:pPr>
            <a:r>
              <a:rPr lang="en-US" altLang="ko-KR" sz="1600" dirty="0">
                <a:latin typeface="Arial" panose="020B0604020202020204" pitchFamily="34" charset="0"/>
                <a:cs typeface="Arial" panose="020B0604020202020204" pitchFamily="34" charset="0"/>
              </a:rPr>
              <a:t>bzip2 : tar cvfj [file.tar.bz2] [files or directory]</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Decompression</a:t>
            </a:r>
          </a:p>
          <a:p>
            <a:pPr marL="1200150" lvl="2" indent="-285750">
              <a:lnSpc>
                <a:spcPct val="120000"/>
              </a:lnSpc>
              <a:buFont typeface="Wingdings" panose="05000000000000000000" pitchFamily="2" charset="2"/>
              <a:buChar char="ü"/>
            </a:pPr>
            <a:r>
              <a:rPr lang="en-US" altLang="ko-KR" sz="1600" dirty="0">
                <a:latin typeface="Arial" panose="020B0604020202020204" pitchFamily="34" charset="0"/>
                <a:cs typeface="Arial" panose="020B0604020202020204" pitchFamily="34" charset="0"/>
              </a:rPr>
              <a:t>gzip : tar xvfz [file.tar.gz] </a:t>
            </a:r>
          </a:p>
          <a:p>
            <a:pPr marL="1200150" lvl="2" indent="-285750">
              <a:lnSpc>
                <a:spcPct val="120000"/>
              </a:lnSpc>
              <a:buFont typeface="Wingdings" panose="05000000000000000000" pitchFamily="2" charset="2"/>
              <a:buChar char="ü"/>
            </a:pPr>
            <a:r>
              <a:rPr lang="en-US" altLang="ko-KR" sz="1600" dirty="0">
                <a:latin typeface="Arial" panose="020B0604020202020204" pitchFamily="34" charset="0"/>
                <a:cs typeface="Arial" panose="020B0604020202020204" pitchFamily="34" charset="0"/>
              </a:rPr>
              <a:t>bzip2 : tar xvfj [file.tar.bz2]</a:t>
            </a:r>
          </a:p>
          <a:p>
            <a:pPr>
              <a:lnSpc>
                <a:spcPct val="120000"/>
              </a:lnSpc>
            </a:pPr>
            <a:endParaRPr lang="en-US" altLang="ko-KR" dirty="0"/>
          </a:p>
        </p:txBody>
      </p:sp>
      <p:sp>
        <p:nvSpPr>
          <p:cNvPr id="8" name="직사각형 7">
            <a:extLst>
              <a:ext uri="{FF2B5EF4-FFF2-40B4-BE49-F238E27FC236}">
                <a16:creationId xmlns:a16="http://schemas.microsoft.com/office/drawing/2014/main" id="{26900D3A-E5FE-4389-AEEC-02212245687F}"/>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Data Compression</a:t>
            </a:r>
          </a:p>
        </p:txBody>
      </p:sp>
    </p:spTree>
    <p:extLst>
      <p:ext uri="{BB962C8B-B14F-4D97-AF65-F5344CB8AC3E}">
        <p14:creationId xmlns:p14="http://schemas.microsoft.com/office/powerpoint/2010/main" val="2691816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0" y="1819305"/>
            <a:ext cx="9191211" cy="859782"/>
            <a:chOff x="122995" y="2828190"/>
            <a:chExt cx="9191211" cy="859782"/>
          </a:xfrm>
        </p:grpSpPr>
        <p:sp>
          <p:nvSpPr>
            <p:cNvPr id="12" name="직사각형 11"/>
            <p:cNvSpPr/>
            <p:nvPr/>
          </p:nvSpPr>
          <p:spPr>
            <a:xfrm>
              <a:off x="2112478" y="2835966"/>
              <a:ext cx="286166" cy="83327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p:cNvSpPr/>
            <p:nvPr/>
          </p:nvSpPr>
          <p:spPr>
            <a:xfrm>
              <a:off x="2479397" y="2835966"/>
              <a:ext cx="793889" cy="83327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p:cNvSpPr/>
            <p:nvPr/>
          </p:nvSpPr>
          <p:spPr>
            <a:xfrm>
              <a:off x="3354039" y="2854694"/>
              <a:ext cx="807144" cy="83327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p:cNvSpPr/>
            <p:nvPr/>
          </p:nvSpPr>
          <p:spPr>
            <a:xfrm>
              <a:off x="4379633" y="2854694"/>
              <a:ext cx="841723" cy="833278"/>
            </a:xfrm>
            <a:prstGeom prst="rect">
              <a:avLst/>
            </a:prstGeom>
            <a:solidFill>
              <a:srgbClr val="DBC8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p:cNvSpPr/>
            <p:nvPr/>
          </p:nvSpPr>
          <p:spPr>
            <a:xfrm>
              <a:off x="5305423" y="2854694"/>
              <a:ext cx="2208560" cy="833278"/>
            </a:xfrm>
            <a:prstGeom prst="rect">
              <a:avLst/>
            </a:prstGeom>
            <a:solidFill>
              <a:srgbClr val="A1C7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직사각형 16"/>
            <p:cNvSpPr/>
            <p:nvPr/>
          </p:nvSpPr>
          <p:spPr>
            <a:xfrm>
              <a:off x="7641119" y="2854694"/>
              <a:ext cx="1502881" cy="83327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p:cNvSpPr/>
            <p:nvPr/>
          </p:nvSpPr>
          <p:spPr>
            <a:xfrm>
              <a:off x="384313" y="2835966"/>
              <a:ext cx="1603513" cy="833278"/>
            </a:xfrm>
            <a:prstGeom prst="rect">
              <a:avLst/>
            </a:prstGeom>
            <a:solidFill>
              <a:srgbClr val="FF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직사각형 5"/>
            <p:cNvSpPr/>
            <p:nvPr/>
          </p:nvSpPr>
          <p:spPr>
            <a:xfrm>
              <a:off x="202507" y="2828190"/>
              <a:ext cx="159026" cy="83327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p:cNvSpPr/>
            <p:nvPr/>
          </p:nvSpPr>
          <p:spPr>
            <a:xfrm>
              <a:off x="122995" y="2917390"/>
              <a:ext cx="9191211" cy="707886"/>
            </a:xfrm>
            <a:prstGeom prst="rect">
              <a:avLst/>
            </a:prstGeom>
          </p:spPr>
          <p:txBody>
            <a:bodyPr wrap="square">
              <a:spAutoFit/>
            </a:bodyPr>
            <a:lstStyle/>
            <a:p>
              <a:r>
                <a:rPr lang="en-US" altLang="ko-KR" sz="2000" b="1" spc="200" dirty="0">
                  <a:latin typeface="Courier New" panose="02070309020205020404" pitchFamily="49" charset="0"/>
                  <a:ea typeface="NSimSun" panose="02010609030101010101" pitchFamily="49" charset="-122"/>
                  <a:cs typeface="Courier New" panose="02070309020205020404" pitchFamily="49" charset="0"/>
                </a:rPr>
                <a:t>drwxrwxr-x 9 User User  4096 Mar 30 13:32 </a:t>
              </a:r>
              <a:r>
                <a:rPr lang="en-US" altLang="ko-KR" sz="2000" b="1" spc="200" dirty="0">
                  <a:solidFill>
                    <a:schemeClr val="accent1"/>
                  </a:solidFill>
                  <a:latin typeface="Courier New" panose="02070309020205020404" pitchFamily="49" charset="0"/>
                  <a:ea typeface="NSimSun" panose="02010609030101010101" pitchFamily="49" charset="-122"/>
                  <a:cs typeface="Courier New" panose="02070309020205020404" pitchFamily="49" charset="0"/>
                </a:rPr>
                <a:t>test</a:t>
              </a:r>
            </a:p>
            <a:p>
              <a:r>
                <a:rPr lang="en-US" altLang="ko-KR" sz="2000" b="1" spc="200" dirty="0">
                  <a:latin typeface="Courier New" panose="02070309020205020404" pitchFamily="49" charset="0"/>
                  <a:ea typeface="NSimSun" panose="02010609030101010101" pitchFamily="49" charset="-122"/>
                  <a:cs typeface="Courier New" panose="02070309020205020404" pitchFamily="49" charset="0"/>
                </a:rPr>
                <a:t>-rw-rw-r-- 1 User User     4 Jun 11 18:43 test.txt</a:t>
              </a:r>
              <a:endParaRPr lang="ko-KR" altLang="en-US" sz="2000" b="1" spc="200" dirty="0">
                <a:latin typeface="Courier New" panose="02070309020205020404" pitchFamily="49" charset="0"/>
                <a:cs typeface="Courier New" panose="02070309020205020404" pitchFamily="49" charset="0"/>
              </a:endParaRPr>
            </a:p>
          </p:txBody>
        </p:sp>
      </p:grpSp>
      <p:grpSp>
        <p:nvGrpSpPr>
          <p:cNvPr id="19" name="그룹 18"/>
          <p:cNvGrpSpPr/>
          <p:nvPr/>
        </p:nvGrpSpPr>
        <p:grpSpPr>
          <a:xfrm>
            <a:off x="3305841" y="3031389"/>
            <a:ext cx="3753174" cy="1243788"/>
            <a:chOff x="503464" y="2770197"/>
            <a:chExt cx="3753174" cy="1243788"/>
          </a:xfrm>
        </p:grpSpPr>
        <p:sp>
          <p:nvSpPr>
            <p:cNvPr id="10" name="직사각형 9"/>
            <p:cNvSpPr/>
            <p:nvPr/>
          </p:nvSpPr>
          <p:spPr>
            <a:xfrm>
              <a:off x="503464" y="3099201"/>
              <a:ext cx="1153886" cy="861774"/>
            </a:xfrm>
            <a:prstGeom prst="rect">
              <a:avLst/>
            </a:prstGeom>
            <a:solidFill>
              <a:srgbClr val="FFBDBD"/>
            </a:solidFill>
            <a:ln>
              <a:solidFill>
                <a:srgbClr val="E74F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p:cNvSpPr/>
            <p:nvPr/>
          </p:nvSpPr>
          <p:spPr>
            <a:xfrm>
              <a:off x="1698706" y="3099201"/>
              <a:ext cx="1153886" cy="861774"/>
            </a:xfrm>
            <a:prstGeom prst="rect">
              <a:avLst/>
            </a:prstGeom>
            <a:solidFill>
              <a:srgbClr val="C8DEC9"/>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p:cNvSpPr/>
            <p:nvPr/>
          </p:nvSpPr>
          <p:spPr>
            <a:xfrm>
              <a:off x="2893948" y="3099201"/>
              <a:ext cx="1153886" cy="861774"/>
            </a:xfrm>
            <a:prstGeom prst="rect">
              <a:avLst/>
            </a:prstGeom>
            <a:solidFill>
              <a:srgbClr val="85D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p:cNvSpPr/>
            <p:nvPr/>
          </p:nvSpPr>
          <p:spPr>
            <a:xfrm>
              <a:off x="503464" y="3152211"/>
              <a:ext cx="3753174" cy="861774"/>
            </a:xfrm>
            <a:prstGeom prst="rect">
              <a:avLst/>
            </a:prstGeom>
          </p:spPr>
          <p:txBody>
            <a:bodyPr wrap="square">
              <a:spAutoFit/>
            </a:bodyPr>
            <a:lstStyle/>
            <a:p>
              <a:pPr algn="ctr"/>
              <a:r>
                <a:rPr lang="en-US" altLang="ko-KR" sz="2500" b="1" spc="1500" dirty="0">
                  <a:latin typeface="Courier New" panose="02070309020205020404" pitchFamily="49" charset="0"/>
                  <a:ea typeface="NSimSun" panose="02010609030101010101" pitchFamily="49" charset="-122"/>
                  <a:cs typeface="Courier New" panose="02070309020205020404" pitchFamily="49" charset="0"/>
                </a:rPr>
                <a:t>rwxrwxr-x</a:t>
              </a:r>
            </a:p>
            <a:p>
              <a:pPr algn="ctr"/>
              <a:r>
                <a:rPr lang="en-US" altLang="ko-KR" sz="2500" b="1" spc="1500" dirty="0">
                  <a:latin typeface="Courier New" panose="02070309020205020404" pitchFamily="49" charset="0"/>
                  <a:ea typeface="NSimSun" panose="02010609030101010101" pitchFamily="49" charset="-122"/>
                  <a:cs typeface="Courier New" panose="02070309020205020404" pitchFamily="49" charset="0"/>
                </a:rPr>
                <a:t>rw-rw-r--</a:t>
              </a:r>
              <a:endParaRPr lang="ko-KR" altLang="en-US" sz="2500" spc="1500" dirty="0"/>
            </a:p>
          </p:txBody>
        </p:sp>
        <p:sp>
          <p:nvSpPr>
            <p:cNvPr id="18" name="TextBox 17"/>
            <p:cNvSpPr txBox="1"/>
            <p:nvPr/>
          </p:nvSpPr>
          <p:spPr>
            <a:xfrm>
              <a:off x="628650" y="2770197"/>
              <a:ext cx="907003" cy="369332"/>
            </a:xfrm>
            <a:prstGeom prst="rect">
              <a:avLst/>
            </a:prstGeom>
            <a:noFill/>
          </p:spPr>
          <p:txBody>
            <a:bodyPr wrap="square" rtlCol="0">
              <a:spAutoFit/>
            </a:bodyPr>
            <a:lstStyle/>
            <a:p>
              <a:pPr algn="ctr"/>
              <a:r>
                <a:rPr lang="en-US" altLang="ko-KR" b="1" dirty="0"/>
                <a:t>Owner</a:t>
              </a:r>
              <a:endParaRPr lang="ko-KR" altLang="en-US" b="1" dirty="0"/>
            </a:p>
          </p:txBody>
        </p:sp>
        <p:sp>
          <p:nvSpPr>
            <p:cNvPr id="24" name="TextBox 23"/>
            <p:cNvSpPr txBox="1"/>
            <p:nvPr/>
          </p:nvSpPr>
          <p:spPr>
            <a:xfrm>
              <a:off x="1821274" y="2770197"/>
              <a:ext cx="907003" cy="369332"/>
            </a:xfrm>
            <a:prstGeom prst="rect">
              <a:avLst/>
            </a:prstGeom>
            <a:noFill/>
          </p:spPr>
          <p:txBody>
            <a:bodyPr wrap="square" rtlCol="0">
              <a:spAutoFit/>
            </a:bodyPr>
            <a:lstStyle/>
            <a:p>
              <a:pPr algn="ctr"/>
              <a:r>
                <a:rPr lang="en-US" altLang="ko-KR" b="1" dirty="0"/>
                <a:t>Group</a:t>
              </a:r>
              <a:endParaRPr lang="ko-KR" altLang="en-US" b="1" dirty="0"/>
            </a:p>
          </p:txBody>
        </p:sp>
        <p:sp>
          <p:nvSpPr>
            <p:cNvPr id="25" name="TextBox 24"/>
            <p:cNvSpPr txBox="1"/>
            <p:nvPr/>
          </p:nvSpPr>
          <p:spPr>
            <a:xfrm>
              <a:off x="3013898" y="2770197"/>
              <a:ext cx="907003" cy="369332"/>
            </a:xfrm>
            <a:prstGeom prst="rect">
              <a:avLst/>
            </a:prstGeom>
            <a:noFill/>
          </p:spPr>
          <p:txBody>
            <a:bodyPr wrap="square" rtlCol="0">
              <a:spAutoFit/>
            </a:bodyPr>
            <a:lstStyle/>
            <a:p>
              <a:pPr algn="ctr"/>
              <a:r>
                <a:rPr lang="en-US" altLang="ko-KR" b="1" dirty="0"/>
                <a:t>Other</a:t>
              </a:r>
              <a:endParaRPr lang="ko-KR" altLang="en-US" b="1" dirty="0"/>
            </a:p>
          </p:txBody>
        </p:sp>
      </p:grpSp>
      <p:sp>
        <p:nvSpPr>
          <p:cNvPr id="20" name="TextBox 19"/>
          <p:cNvSpPr txBox="1"/>
          <p:nvPr/>
        </p:nvSpPr>
        <p:spPr>
          <a:xfrm>
            <a:off x="3285875" y="4328187"/>
            <a:ext cx="4820899" cy="830997"/>
          </a:xfrm>
          <a:prstGeom prst="rect">
            <a:avLst/>
          </a:prstGeom>
          <a:noFill/>
        </p:spPr>
        <p:txBody>
          <a:bodyPr wrap="square" rtlCol="0">
            <a:spAutoFit/>
          </a:bodyPr>
          <a:lstStyle/>
          <a:p>
            <a:r>
              <a:rPr lang="en-US" altLang="ko-KR" sz="1600" b="1" dirty="0">
                <a:latin typeface="Hack" panose="020B0609030202020204" pitchFamily="49" charset="0"/>
                <a:ea typeface="Hack" panose="020B0609030202020204" pitchFamily="49" charset="0"/>
                <a:cs typeface="Hack" panose="020B0609030202020204" pitchFamily="49" charset="0"/>
              </a:rPr>
              <a:t>r(read) </a:t>
            </a:r>
            <a:r>
              <a:rPr lang="en-US" altLang="ko-KR" sz="1600" dirty="0">
                <a:latin typeface="Hack" panose="020B0609030202020204" pitchFamily="49" charset="0"/>
                <a:ea typeface="Hack" panose="020B0609030202020204" pitchFamily="49" charset="0"/>
                <a:cs typeface="Hack" panose="020B0609030202020204" pitchFamily="49" charset="0"/>
              </a:rPr>
              <a:t>: readable permission (4)</a:t>
            </a:r>
          </a:p>
          <a:p>
            <a:r>
              <a:rPr lang="en-US" altLang="ko-KR" sz="1600" b="1" dirty="0">
                <a:latin typeface="Hack" panose="020B0609030202020204" pitchFamily="49" charset="0"/>
                <a:ea typeface="Hack" panose="020B0609030202020204" pitchFamily="49" charset="0"/>
                <a:cs typeface="Hack" panose="020B0609030202020204" pitchFamily="49" charset="0"/>
              </a:rPr>
              <a:t>w(write) </a:t>
            </a:r>
            <a:r>
              <a:rPr lang="en-US" altLang="ko-KR" sz="1600" dirty="0">
                <a:latin typeface="Hack" panose="020B0609030202020204" pitchFamily="49" charset="0"/>
                <a:ea typeface="Hack" panose="020B0609030202020204" pitchFamily="49" charset="0"/>
                <a:cs typeface="Hack" panose="020B0609030202020204" pitchFamily="49" charset="0"/>
              </a:rPr>
              <a:t>: writable</a:t>
            </a:r>
            <a:r>
              <a:rPr lang="ko-KR" altLang="en-US" sz="1600" dirty="0">
                <a:latin typeface="Hack" panose="020B0609030202020204" pitchFamily="49" charset="0"/>
                <a:cs typeface="Hack" panose="020B0609030202020204" pitchFamily="49" charset="0"/>
              </a:rPr>
              <a:t> </a:t>
            </a:r>
            <a:r>
              <a:rPr lang="en-US" altLang="ko-KR" sz="1600" dirty="0">
                <a:latin typeface="Hack" panose="020B0609030202020204" pitchFamily="49" charset="0"/>
                <a:ea typeface="Hack" panose="020B0609030202020204" pitchFamily="49" charset="0"/>
                <a:cs typeface="Hack" panose="020B0609030202020204" pitchFamily="49" charset="0"/>
              </a:rPr>
              <a:t>permission (2)</a:t>
            </a:r>
          </a:p>
          <a:p>
            <a:r>
              <a:rPr lang="en-US" altLang="ko-KR" sz="1600" b="1" dirty="0">
                <a:latin typeface="Hack" panose="020B0609030202020204" pitchFamily="49" charset="0"/>
                <a:ea typeface="Hack" panose="020B0609030202020204" pitchFamily="49" charset="0"/>
                <a:cs typeface="Hack" panose="020B0609030202020204" pitchFamily="49" charset="0"/>
              </a:rPr>
              <a:t>x(execute) </a:t>
            </a:r>
            <a:r>
              <a:rPr lang="en-US" altLang="ko-KR" sz="1600" dirty="0">
                <a:latin typeface="Hack" panose="020B0609030202020204" pitchFamily="49" charset="0"/>
                <a:ea typeface="Hack" panose="020B0609030202020204" pitchFamily="49" charset="0"/>
                <a:cs typeface="Hack" panose="020B0609030202020204" pitchFamily="49" charset="0"/>
              </a:rPr>
              <a:t>: executable</a:t>
            </a:r>
            <a:r>
              <a:rPr lang="ko-KR" altLang="en-US" sz="1600" dirty="0">
                <a:latin typeface="Hack" panose="020B0609030202020204" pitchFamily="49" charset="0"/>
                <a:cs typeface="Hack" panose="020B0609030202020204" pitchFamily="49" charset="0"/>
              </a:rPr>
              <a:t> </a:t>
            </a:r>
            <a:r>
              <a:rPr lang="en-US" altLang="ko-KR" sz="1600" dirty="0">
                <a:latin typeface="Hack" panose="020B0609030202020204" pitchFamily="49" charset="0"/>
                <a:ea typeface="Hack" panose="020B0609030202020204" pitchFamily="49" charset="0"/>
                <a:cs typeface="Hack" panose="020B0609030202020204" pitchFamily="49" charset="0"/>
              </a:rPr>
              <a:t>permission (1)</a:t>
            </a:r>
            <a:endParaRPr lang="ko-KR" altLang="en-US" sz="1600" dirty="0">
              <a:latin typeface="Hack" panose="020B0609030202020204" pitchFamily="49" charset="0"/>
              <a:cs typeface="Hack" panose="020B0609030202020204" pitchFamily="49" charset="0"/>
            </a:endParaRPr>
          </a:p>
        </p:txBody>
      </p:sp>
      <p:cxnSp>
        <p:nvCxnSpPr>
          <p:cNvPr id="31" name="연결선: 꺾임 30"/>
          <p:cNvCxnSpPr>
            <a:cxnSpLocks/>
            <a:stCxn id="11" idx="2"/>
          </p:cNvCxnSpPr>
          <p:nvPr/>
        </p:nvCxnSpPr>
        <p:spPr>
          <a:xfrm rot="16200000" flipH="1">
            <a:off x="1759852" y="1963582"/>
            <a:ext cx="690348" cy="208390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ED71D999-EC66-42A0-819F-D737D6819FE7}"/>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Ownership and Permission</a:t>
            </a:r>
            <a:endParaRPr lang="ko-KR" altLang="en-US" sz="2800" b="1" dirty="0">
              <a:solidFill>
                <a:srgbClr val="002060"/>
              </a:solidFill>
              <a:latin typeface="+mj-ea"/>
            </a:endParaRPr>
          </a:p>
        </p:txBody>
      </p:sp>
      <p:sp>
        <p:nvSpPr>
          <p:cNvPr id="3" name="TextBox 2">
            <a:extLst>
              <a:ext uri="{FF2B5EF4-FFF2-40B4-BE49-F238E27FC236}">
                <a16:creationId xmlns:a16="http://schemas.microsoft.com/office/drawing/2014/main" id="{5E9E1F11-89F1-5CDF-DEF3-D285B3772EAA}"/>
              </a:ext>
            </a:extLst>
          </p:cNvPr>
          <p:cNvSpPr txBox="1"/>
          <p:nvPr/>
        </p:nvSpPr>
        <p:spPr>
          <a:xfrm>
            <a:off x="839797" y="3853223"/>
            <a:ext cx="2258476" cy="1600438"/>
          </a:xfrm>
          <a:prstGeom prst="rect">
            <a:avLst/>
          </a:prstGeom>
          <a:noFill/>
        </p:spPr>
        <p:txBody>
          <a:bodyPr wrap="square" rtlCol="0">
            <a:spAutoFit/>
          </a:bodyPr>
          <a:lstStyle/>
          <a:p>
            <a:r>
              <a:rPr lang="en-US" altLang="ko-KR" sz="1400" b="1" dirty="0">
                <a:latin typeface="Hack" panose="020B0609030202020204" pitchFamily="49" charset="0"/>
                <a:ea typeface="Hack" panose="020B0609030202020204" pitchFamily="49" charset="0"/>
                <a:cs typeface="Hack" panose="020B0609030202020204" pitchFamily="49" charset="0"/>
              </a:rPr>
              <a:t>- </a:t>
            </a:r>
            <a:r>
              <a:rPr lang="en-US" altLang="ko-KR" sz="1400" b="1" dirty="0" err="1">
                <a:latin typeface="Hack" panose="020B0609030202020204" pitchFamily="49" charset="0"/>
                <a:ea typeface="Hack" panose="020B0609030202020204" pitchFamily="49" charset="0"/>
                <a:cs typeface="Hack" panose="020B0609030202020204" pitchFamily="49" charset="0"/>
              </a:rPr>
              <a:t>nornal</a:t>
            </a:r>
            <a:r>
              <a:rPr lang="en-US" altLang="ko-KR" sz="1400" b="1" dirty="0">
                <a:latin typeface="Hack" panose="020B0609030202020204" pitchFamily="49" charset="0"/>
                <a:ea typeface="Hack" panose="020B0609030202020204" pitchFamily="49" charset="0"/>
                <a:cs typeface="Hack" panose="020B0609030202020204" pitchFamily="49" charset="0"/>
              </a:rPr>
              <a:t> file</a:t>
            </a:r>
          </a:p>
          <a:p>
            <a:r>
              <a:rPr lang="en-US" altLang="ko-KR" sz="1400" b="1" dirty="0">
                <a:latin typeface="Hack" panose="020B0609030202020204" pitchFamily="49" charset="0"/>
                <a:ea typeface="Hack" panose="020B0609030202020204" pitchFamily="49" charset="0"/>
                <a:cs typeface="Hack" panose="020B0609030202020204" pitchFamily="49" charset="0"/>
              </a:rPr>
              <a:t>d directory</a:t>
            </a:r>
          </a:p>
          <a:p>
            <a:r>
              <a:rPr lang="en-US" altLang="ko-KR" sz="1400" b="1" dirty="0">
                <a:latin typeface="Hack" panose="020B0609030202020204" pitchFamily="49" charset="0"/>
                <a:ea typeface="Hack" panose="020B0609030202020204" pitchFamily="49" charset="0"/>
                <a:cs typeface="Hack" panose="020B0609030202020204" pitchFamily="49" charset="0"/>
              </a:rPr>
              <a:t>l link</a:t>
            </a:r>
          </a:p>
          <a:p>
            <a:r>
              <a:rPr lang="en-US" altLang="ko-KR" sz="1400" b="1" dirty="0">
                <a:latin typeface="Hack" panose="020B0609030202020204" pitchFamily="49" charset="0"/>
                <a:ea typeface="Hack" panose="020B0609030202020204" pitchFamily="49" charset="0"/>
                <a:cs typeface="Hack" panose="020B0609030202020204" pitchFamily="49" charset="0"/>
              </a:rPr>
              <a:t>p named pipe</a:t>
            </a:r>
          </a:p>
          <a:p>
            <a:r>
              <a:rPr lang="en-US" altLang="ko-KR" sz="1400" b="1" dirty="0">
                <a:latin typeface="Hack" panose="020B0609030202020204" pitchFamily="49" charset="0"/>
                <a:ea typeface="Hack" panose="020B0609030202020204" pitchFamily="49" charset="0"/>
                <a:cs typeface="Hack" panose="020B0609030202020204" pitchFamily="49" charset="0"/>
              </a:rPr>
              <a:t>s socket</a:t>
            </a:r>
          </a:p>
          <a:p>
            <a:r>
              <a:rPr lang="en-US" altLang="ko-KR" sz="1400" b="1" dirty="0">
                <a:latin typeface="Hack" panose="020B0609030202020204" pitchFamily="49" charset="0"/>
                <a:ea typeface="Hack" panose="020B0609030202020204" pitchFamily="49" charset="0"/>
                <a:cs typeface="Hack" panose="020B0609030202020204" pitchFamily="49" charset="0"/>
              </a:rPr>
              <a:t>c character device</a:t>
            </a:r>
          </a:p>
          <a:p>
            <a:r>
              <a:rPr lang="en-US" altLang="ko-KR" sz="1400" b="1" dirty="0">
                <a:latin typeface="Hack" panose="020B0609030202020204" pitchFamily="49" charset="0"/>
                <a:ea typeface="Hack" panose="020B0609030202020204" pitchFamily="49" charset="0"/>
                <a:cs typeface="Hack" panose="020B0609030202020204" pitchFamily="49" charset="0"/>
              </a:rPr>
              <a:t>b block device</a:t>
            </a:r>
            <a:endParaRPr lang="ko-KR" altLang="en-US" sz="1400" b="1" dirty="0">
              <a:latin typeface="Hack" panose="020B0609030202020204" pitchFamily="49" charset="0"/>
              <a:cs typeface="Hack" panose="020B0609030202020204" pitchFamily="49" charset="0"/>
            </a:endParaRPr>
          </a:p>
        </p:txBody>
      </p:sp>
      <p:grpSp>
        <p:nvGrpSpPr>
          <p:cNvPr id="34" name="그룹 33">
            <a:extLst>
              <a:ext uri="{FF2B5EF4-FFF2-40B4-BE49-F238E27FC236}">
                <a16:creationId xmlns:a16="http://schemas.microsoft.com/office/drawing/2014/main" id="{588C6F79-38BC-52AA-2556-858F38F0D9EE}"/>
              </a:ext>
            </a:extLst>
          </p:cNvPr>
          <p:cNvGrpSpPr/>
          <p:nvPr/>
        </p:nvGrpSpPr>
        <p:grpSpPr>
          <a:xfrm>
            <a:off x="3079002" y="5202214"/>
            <a:ext cx="3771209" cy="669053"/>
            <a:chOff x="4007541" y="4412261"/>
            <a:chExt cx="3771209" cy="669053"/>
          </a:xfrm>
        </p:grpSpPr>
        <p:sp>
          <p:nvSpPr>
            <p:cNvPr id="9" name="TextBox 8">
              <a:extLst>
                <a:ext uri="{FF2B5EF4-FFF2-40B4-BE49-F238E27FC236}">
                  <a16:creationId xmlns:a16="http://schemas.microsoft.com/office/drawing/2014/main" id="{23196E4A-0EF2-C093-E252-AC214CD69899}"/>
                </a:ext>
              </a:extLst>
            </p:cNvPr>
            <p:cNvSpPr txBox="1"/>
            <p:nvPr/>
          </p:nvSpPr>
          <p:spPr>
            <a:xfrm>
              <a:off x="4007541" y="4412261"/>
              <a:ext cx="1732859" cy="369332"/>
            </a:xfrm>
            <a:prstGeom prst="rect">
              <a:avLst/>
            </a:prstGeom>
            <a:noFill/>
          </p:spPr>
          <p:txBody>
            <a:bodyPr wrap="square">
              <a:spAutoFit/>
            </a:bodyPr>
            <a:lstStyle/>
            <a:p>
              <a:pPr algn="ctr"/>
              <a:r>
                <a:rPr lang="en-US" altLang="ko-KR" sz="1800" b="1" spc="1500" dirty="0" err="1">
                  <a:solidFill>
                    <a:srgbClr val="FF0000"/>
                  </a:solidFill>
                  <a:latin typeface="Hack" panose="020B0609030202020204" pitchFamily="49" charset="0"/>
                  <a:ea typeface="Hack" panose="020B0609030202020204" pitchFamily="49" charset="0"/>
                  <a:cs typeface="Hack" panose="020B0609030202020204" pitchFamily="49" charset="0"/>
                </a:rPr>
                <a:t>rw</a:t>
              </a:r>
              <a:r>
                <a:rPr lang="en-US" altLang="ko-KR" sz="1800" b="1" spc="1500" dirty="0">
                  <a:solidFill>
                    <a:srgbClr val="FF0000"/>
                  </a:solidFill>
                  <a:latin typeface="Hack" panose="020B0609030202020204" pitchFamily="49" charset="0"/>
                  <a:ea typeface="Hack" panose="020B0609030202020204" pitchFamily="49" charset="0"/>
                  <a:cs typeface="Hack" panose="020B0609030202020204" pitchFamily="49" charset="0"/>
                </a:rPr>
                <a:t>-</a:t>
              </a:r>
              <a:endParaRPr lang="ko-KR" altLang="en-US" dirty="0">
                <a:solidFill>
                  <a:srgbClr val="FF0000"/>
                </a:solidFill>
                <a:latin typeface="Hack" panose="020B0609030202020204" pitchFamily="49" charset="0"/>
                <a:cs typeface="Hack" panose="020B0609030202020204" pitchFamily="49" charset="0"/>
              </a:endParaRPr>
            </a:p>
          </p:txBody>
        </p:sp>
        <p:sp>
          <p:nvSpPr>
            <p:cNvPr id="23" name="TextBox 22">
              <a:extLst>
                <a:ext uri="{FF2B5EF4-FFF2-40B4-BE49-F238E27FC236}">
                  <a16:creationId xmlns:a16="http://schemas.microsoft.com/office/drawing/2014/main" id="{D1E3714C-746A-97BB-7ECC-C70FB316C72C}"/>
                </a:ext>
              </a:extLst>
            </p:cNvPr>
            <p:cNvSpPr txBox="1"/>
            <p:nvPr/>
          </p:nvSpPr>
          <p:spPr>
            <a:xfrm>
              <a:off x="5055291" y="4412261"/>
              <a:ext cx="1732859" cy="369332"/>
            </a:xfrm>
            <a:prstGeom prst="rect">
              <a:avLst/>
            </a:prstGeom>
            <a:noFill/>
          </p:spPr>
          <p:txBody>
            <a:bodyPr wrap="square">
              <a:spAutoFit/>
            </a:bodyPr>
            <a:lstStyle/>
            <a:p>
              <a:pPr algn="ctr"/>
              <a:r>
                <a:rPr lang="en-US" altLang="ko-KR" sz="1800" b="1" spc="1500" dirty="0" err="1">
                  <a:solidFill>
                    <a:schemeClr val="accent6"/>
                  </a:solidFill>
                  <a:latin typeface="Hack" panose="020B0609030202020204" pitchFamily="49" charset="0"/>
                  <a:ea typeface="Hack" panose="020B0609030202020204" pitchFamily="49" charset="0"/>
                  <a:cs typeface="Hack" panose="020B0609030202020204" pitchFamily="49" charset="0"/>
                </a:rPr>
                <a:t>rw</a:t>
              </a:r>
              <a:r>
                <a:rPr lang="en-US" altLang="ko-KR" sz="1800" b="1" spc="1500" dirty="0">
                  <a:solidFill>
                    <a:schemeClr val="accent6"/>
                  </a:solidFill>
                  <a:latin typeface="Hack" panose="020B0609030202020204" pitchFamily="49" charset="0"/>
                  <a:ea typeface="Hack" panose="020B0609030202020204" pitchFamily="49" charset="0"/>
                  <a:cs typeface="Hack" panose="020B0609030202020204" pitchFamily="49" charset="0"/>
                </a:rPr>
                <a:t>-</a:t>
              </a:r>
              <a:endParaRPr lang="ko-KR" altLang="en-US" dirty="0">
                <a:solidFill>
                  <a:schemeClr val="accent6"/>
                </a:solidFill>
                <a:latin typeface="Hack" panose="020B0609030202020204" pitchFamily="49" charset="0"/>
                <a:cs typeface="Hack" panose="020B0609030202020204" pitchFamily="49" charset="0"/>
              </a:endParaRPr>
            </a:p>
          </p:txBody>
        </p:sp>
        <p:sp>
          <p:nvSpPr>
            <p:cNvPr id="26" name="TextBox 25">
              <a:extLst>
                <a:ext uri="{FF2B5EF4-FFF2-40B4-BE49-F238E27FC236}">
                  <a16:creationId xmlns:a16="http://schemas.microsoft.com/office/drawing/2014/main" id="{B31F4B6C-8858-DEB0-78DA-CC2E3E34B0FD}"/>
                </a:ext>
              </a:extLst>
            </p:cNvPr>
            <p:cNvSpPr txBox="1"/>
            <p:nvPr/>
          </p:nvSpPr>
          <p:spPr>
            <a:xfrm>
              <a:off x="6045891" y="4412261"/>
              <a:ext cx="1732859" cy="369332"/>
            </a:xfrm>
            <a:prstGeom prst="rect">
              <a:avLst/>
            </a:prstGeom>
            <a:noFill/>
          </p:spPr>
          <p:txBody>
            <a:bodyPr wrap="square">
              <a:spAutoFit/>
            </a:bodyPr>
            <a:lstStyle/>
            <a:p>
              <a:pPr algn="ctr"/>
              <a:r>
                <a:rPr lang="en-US" altLang="ko-KR" sz="1800" b="1" spc="1500" dirty="0">
                  <a:solidFill>
                    <a:schemeClr val="accent5"/>
                  </a:solidFill>
                  <a:latin typeface="Hack" panose="020B0609030202020204" pitchFamily="49" charset="0"/>
                  <a:ea typeface="Hack" panose="020B0609030202020204" pitchFamily="49" charset="0"/>
                  <a:cs typeface="Hack" panose="020B0609030202020204" pitchFamily="49" charset="0"/>
                </a:rPr>
                <a:t>r--</a:t>
              </a:r>
              <a:endParaRPr lang="ko-KR" altLang="en-US" dirty="0">
                <a:solidFill>
                  <a:schemeClr val="accent5"/>
                </a:solidFill>
                <a:latin typeface="Hack" panose="020B0609030202020204" pitchFamily="49" charset="0"/>
                <a:cs typeface="Hack" panose="020B0609030202020204" pitchFamily="49" charset="0"/>
              </a:endParaRPr>
            </a:p>
          </p:txBody>
        </p:sp>
        <p:sp>
          <p:nvSpPr>
            <p:cNvPr id="27" name="TextBox 26">
              <a:extLst>
                <a:ext uri="{FF2B5EF4-FFF2-40B4-BE49-F238E27FC236}">
                  <a16:creationId xmlns:a16="http://schemas.microsoft.com/office/drawing/2014/main" id="{9ADC3290-6812-E5AA-9285-5B148A4544F4}"/>
                </a:ext>
              </a:extLst>
            </p:cNvPr>
            <p:cNvSpPr txBox="1"/>
            <p:nvPr/>
          </p:nvSpPr>
          <p:spPr>
            <a:xfrm>
              <a:off x="4527552" y="4711982"/>
              <a:ext cx="689525" cy="369332"/>
            </a:xfrm>
            <a:prstGeom prst="rect">
              <a:avLst/>
            </a:prstGeom>
            <a:noFill/>
          </p:spPr>
          <p:txBody>
            <a:bodyPr wrap="square">
              <a:spAutoFit/>
            </a:bodyPr>
            <a:lstStyle/>
            <a:p>
              <a:pPr algn="ctr"/>
              <a:r>
                <a:rPr lang="en-US" altLang="ko-KR" b="1" spc="1500" dirty="0">
                  <a:solidFill>
                    <a:srgbClr val="FF0000"/>
                  </a:solidFill>
                  <a:latin typeface="Hack" panose="020B0609030202020204" pitchFamily="49" charset="0"/>
                  <a:ea typeface="Hack" panose="020B0609030202020204" pitchFamily="49" charset="0"/>
                  <a:cs typeface="Hack" panose="020B0609030202020204" pitchFamily="49" charset="0"/>
                </a:rPr>
                <a:t>6</a:t>
              </a:r>
              <a:endParaRPr lang="ko-KR" altLang="en-US" dirty="0">
                <a:solidFill>
                  <a:srgbClr val="FF0000"/>
                </a:solidFill>
                <a:latin typeface="Hack" panose="020B0609030202020204" pitchFamily="49" charset="0"/>
                <a:cs typeface="Hack" panose="020B0609030202020204" pitchFamily="49" charset="0"/>
              </a:endParaRPr>
            </a:p>
          </p:txBody>
        </p:sp>
        <p:sp>
          <p:nvSpPr>
            <p:cNvPr id="30" name="TextBox 29">
              <a:extLst>
                <a:ext uri="{FF2B5EF4-FFF2-40B4-BE49-F238E27FC236}">
                  <a16:creationId xmlns:a16="http://schemas.microsoft.com/office/drawing/2014/main" id="{58E3C0B4-FFEF-05B9-0D15-43AEF6FE2FEA}"/>
                </a:ext>
              </a:extLst>
            </p:cNvPr>
            <p:cNvSpPr txBox="1"/>
            <p:nvPr/>
          </p:nvSpPr>
          <p:spPr>
            <a:xfrm>
              <a:off x="5549214" y="4711982"/>
              <a:ext cx="689525" cy="369332"/>
            </a:xfrm>
            <a:prstGeom prst="rect">
              <a:avLst/>
            </a:prstGeom>
            <a:noFill/>
          </p:spPr>
          <p:txBody>
            <a:bodyPr wrap="square">
              <a:spAutoFit/>
            </a:bodyPr>
            <a:lstStyle/>
            <a:p>
              <a:pPr algn="ctr"/>
              <a:r>
                <a:rPr lang="en-US" altLang="ko-KR" b="1" spc="1500" dirty="0">
                  <a:solidFill>
                    <a:schemeClr val="accent6"/>
                  </a:solidFill>
                  <a:latin typeface="Hack" panose="020B0609030202020204" pitchFamily="49" charset="0"/>
                  <a:ea typeface="Hack" panose="020B0609030202020204" pitchFamily="49" charset="0"/>
                  <a:cs typeface="Hack" panose="020B0609030202020204" pitchFamily="49" charset="0"/>
                </a:rPr>
                <a:t>6</a:t>
              </a:r>
              <a:endParaRPr lang="ko-KR" altLang="en-US" dirty="0">
                <a:solidFill>
                  <a:schemeClr val="accent6"/>
                </a:solidFill>
                <a:latin typeface="Hack" panose="020B0609030202020204" pitchFamily="49" charset="0"/>
                <a:cs typeface="Hack" panose="020B0609030202020204" pitchFamily="49" charset="0"/>
              </a:endParaRPr>
            </a:p>
          </p:txBody>
        </p:sp>
        <p:sp>
          <p:nvSpPr>
            <p:cNvPr id="32" name="TextBox 31">
              <a:extLst>
                <a:ext uri="{FF2B5EF4-FFF2-40B4-BE49-F238E27FC236}">
                  <a16:creationId xmlns:a16="http://schemas.microsoft.com/office/drawing/2014/main" id="{FC621BAC-C747-36C4-C6DD-1AA7A71084BE}"/>
                </a:ext>
              </a:extLst>
            </p:cNvPr>
            <p:cNvSpPr txBox="1"/>
            <p:nvPr/>
          </p:nvSpPr>
          <p:spPr>
            <a:xfrm>
              <a:off x="6577914" y="4711982"/>
              <a:ext cx="689525" cy="369332"/>
            </a:xfrm>
            <a:prstGeom prst="rect">
              <a:avLst/>
            </a:prstGeom>
            <a:noFill/>
          </p:spPr>
          <p:txBody>
            <a:bodyPr wrap="square">
              <a:spAutoFit/>
            </a:bodyPr>
            <a:lstStyle/>
            <a:p>
              <a:pPr algn="ctr"/>
              <a:r>
                <a:rPr lang="en-US" altLang="ko-KR" b="1" spc="1500" dirty="0">
                  <a:solidFill>
                    <a:schemeClr val="accent5"/>
                  </a:solidFill>
                  <a:latin typeface="Hack" panose="020B0609030202020204" pitchFamily="49" charset="0"/>
                  <a:ea typeface="Hack" panose="020B0609030202020204" pitchFamily="49" charset="0"/>
                  <a:cs typeface="Hack" panose="020B0609030202020204" pitchFamily="49" charset="0"/>
                </a:rPr>
                <a:t>4</a:t>
              </a:r>
              <a:endParaRPr lang="ko-KR" altLang="en-US" dirty="0">
                <a:solidFill>
                  <a:schemeClr val="accent5"/>
                </a:solidFill>
                <a:latin typeface="Hack" panose="020B0609030202020204" pitchFamily="49" charset="0"/>
                <a:cs typeface="Hack" panose="020B0609030202020204" pitchFamily="49" charset="0"/>
              </a:endParaRPr>
            </a:p>
          </p:txBody>
        </p:sp>
      </p:grpSp>
      <p:cxnSp>
        <p:nvCxnSpPr>
          <p:cNvPr id="37" name="연결선: 꺾임 36">
            <a:extLst>
              <a:ext uri="{FF2B5EF4-FFF2-40B4-BE49-F238E27FC236}">
                <a16:creationId xmlns:a16="http://schemas.microsoft.com/office/drawing/2014/main" id="{F12D0855-D09F-7188-F25F-00D535C28A2B}"/>
              </a:ext>
            </a:extLst>
          </p:cNvPr>
          <p:cNvCxnSpPr>
            <a:cxnSpLocks/>
            <a:stCxn id="6" idx="2"/>
            <a:endCxn id="3" idx="1"/>
          </p:cNvCxnSpPr>
          <p:nvPr/>
        </p:nvCxnSpPr>
        <p:spPr>
          <a:xfrm rot="16200000" flipH="1">
            <a:off x="-501018" y="3312626"/>
            <a:ext cx="2000859" cy="68077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ACAB529-6404-7314-44BC-487FE9F13496}"/>
              </a:ext>
            </a:extLst>
          </p:cNvPr>
          <p:cNvSpPr txBox="1"/>
          <p:nvPr/>
        </p:nvSpPr>
        <p:spPr>
          <a:xfrm>
            <a:off x="728187" y="3551949"/>
            <a:ext cx="1403914" cy="369332"/>
          </a:xfrm>
          <a:prstGeom prst="rect">
            <a:avLst/>
          </a:prstGeom>
          <a:noFill/>
        </p:spPr>
        <p:txBody>
          <a:bodyPr wrap="square" rtlCol="0">
            <a:spAutoFit/>
          </a:bodyPr>
          <a:lstStyle/>
          <a:p>
            <a:pPr algn="ctr"/>
            <a:r>
              <a:rPr lang="en-US" altLang="ko-KR" b="1" dirty="0"/>
              <a:t>File type</a:t>
            </a:r>
            <a:endParaRPr lang="ko-KR" altLang="en-US" b="1" dirty="0"/>
          </a:p>
        </p:txBody>
      </p:sp>
    </p:spTree>
    <p:extLst>
      <p:ext uri="{BB962C8B-B14F-4D97-AF65-F5344CB8AC3E}">
        <p14:creationId xmlns:p14="http://schemas.microsoft.com/office/powerpoint/2010/main" val="3989488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0D30D74-E1C4-4BE7-BDFB-EEBCF32A3B37}"/>
              </a:ext>
            </a:extLst>
          </p:cNvPr>
          <p:cNvSpPr/>
          <p:nvPr/>
        </p:nvSpPr>
        <p:spPr>
          <a:xfrm>
            <a:off x="83669" y="123162"/>
            <a:ext cx="4017692" cy="523220"/>
          </a:xfrm>
          <a:prstGeom prst="rect">
            <a:avLst/>
          </a:prstGeom>
        </p:spPr>
        <p:txBody>
          <a:bodyPr wrap="square">
            <a:spAutoFit/>
          </a:bodyPr>
          <a:lstStyle/>
          <a:p>
            <a:r>
              <a:rPr lang="en-US" altLang="ko-KR" sz="2800" b="1" dirty="0">
                <a:solidFill>
                  <a:srgbClr val="002060"/>
                </a:solidFill>
                <a:latin typeface="+mj-ea"/>
              </a:rPr>
              <a:t>Linux</a:t>
            </a:r>
          </a:p>
        </p:txBody>
      </p:sp>
      <p:sp>
        <p:nvSpPr>
          <p:cNvPr id="3" name="TextBox 2">
            <a:extLst>
              <a:ext uri="{FF2B5EF4-FFF2-40B4-BE49-F238E27FC236}">
                <a16:creationId xmlns:a16="http://schemas.microsoft.com/office/drawing/2014/main" id="{451E28EC-7BD5-434A-B265-C1B06C0D9D2C}"/>
              </a:ext>
            </a:extLst>
          </p:cNvPr>
          <p:cNvSpPr txBox="1"/>
          <p:nvPr/>
        </p:nvSpPr>
        <p:spPr>
          <a:xfrm>
            <a:off x="83669" y="690717"/>
            <a:ext cx="8953799" cy="2534027"/>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Linus Torvalds, a student at the University of Helsinki, was frustrated by the license of MINIX, which was used only for educational purposes.</a:t>
            </a:r>
          </a:p>
          <a:p>
            <a:r>
              <a:rPr lang="en-US" altLang="ko-KR" b="0" dirty="0"/>
              <a:t>In 1991, Torvalds began to build his own operating system kernel which is also possible to use applications written for MINIX.</a:t>
            </a:r>
          </a:p>
          <a:p>
            <a:r>
              <a:rPr lang="en-US" altLang="ko-KR" b="0" dirty="0"/>
              <a:t>GNU components have integrated with the Linux kernel = GNU/Linux</a:t>
            </a:r>
          </a:p>
          <a:p>
            <a:endParaRPr lang="en-US" altLang="ko-KR" b="0" dirty="0"/>
          </a:p>
        </p:txBody>
      </p:sp>
      <p:grpSp>
        <p:nvGrpSpPr>
          <p:cNvPr id="8" name="그룹 7">
            <a:extLst>
              <a:ext uri="{FF2B5EF4-FFF2-40B4-BE49-F238E27FC236}">
                <a16:creationId xmlns:a16="http://schemas.microsoft.com/office/drawing/2014/main" id="{520343B0-5E32-D690-05F8-74A97B1B38C6}"/>
              </a:ext>
            </a:extLst>
          </p:cNvPr>
          <p:cNvGrpSpPr/>
          <p:nvPr/>
        </p:nvGrpSpPr>
        <p:grpSpPr>
          <a:xfrm>
            <a:off x="1722214" y="3269079"/>
            <a:ext cx="5699573" cy="2903359"/>
            <a:chOff x="1405202" y="3017678"/>
            <a:chExt cx="5699573" cy="2903359"/>
          </a:xfrm>
        </p:grpSpPr>
        <p:grpSp>
          <p:nvGrpSpPr>
            <p:cNvPr id="4" name="그룹 3">
              <a:extLst>
                <a:ext uri="{FF2B5EF4-FFF2-40B4-BE49-F238E27FC236}">
                  <a16:creationId xmlns:a16="http://schemas.microsoft.com/office/drawing/2014/main" id="{C8594DC1-4CC4-05C3-1D05-DCC760270D0D}"/>
                </a:ext>
              </a:extLst>
            </p:cNvPr>
            <p:cNvGrpSpPr/>
            <p:nvPr/>
          </p:nvGrpSpPr>
          <p:grpSpPr>
            <a:xfrm>
              <a:off x="1405202" y="3017678"/>
              <a:ext cx="1934628" cy="2903359"/>
              <a:chOff x="1405202" y="3017678"/>
              <a:chExt cx="1934628" cy="2903359"/>
            </a:xfrm>
          </p:grpSpPr>
          <p:pic>
            <p:nvPicPr>
              <p:cNvPr id="2050" name="Picture 2" descr="https://upload.wikimedia.org/wikipedia/commons/thumb/5/5c/Linus_Torvalds_%28cropped%29.jpg/170px-Linus_Torvalds_%28cropped%29.jpg">
                <a:extLst>
                  <a:ext uri="{FF2B5EF4-FFF2-40B4-BE49-F238E27FC236}">
                    <a16:creationId xmlns:a16="http://schemas.microsoft.com/office/drawing/2014/main" id="{870004FB-E27F-4ED5-84D1-156005CCA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202" y="3017678"/>
                <a:ext cx="1934628" cy="24581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5BF70E-4D94-4599-B064-5122D014EC1E}"/>
                  </a:ext>
                </a:extLst>
              </p:cNvPr>
              <p:cNvSpPr txBox="1"/>
              <p:nvPr/>
            </p:nvSpPr>
            <p:spPr>
              <a:xfrm>
                <a:off x="1444782" y="5541372"/>
                <a:ext cx="1855468" cy="379665"/>
              </a:xfrm>
              <a:prstGeom prst="rect">
                <a:avLst/>
              </a:prstGeom>
              <a:noFill/>
            </p:spPr>
            <p:txBody>
              <a:bodyPr wrap="square" rtlCol="0">
                <a:spAutoFit/>
              </a:bodyPr>
              <a:lstStyle/>
              <a:p>
                <a:pPr algn="ctr"/>
                <a:r>
                  <a:rPr lang="en-US" altLang="ko-KR" b="1" dirty="0"/>
                  <a:t>Linux Torvalds</a:t>
                </a:r>
                <a:endParaRPr lang="ko-KR" altLang="en-US" b="1" dirty="0"/>
              </a:p>
            </p:txBody>
          </p:sp>
        </p:grpSp>
        <p:grpSp>
          <p:nvGrpSpPr>
            <p:cNvPr id="7" name="그룹 6">
              <a:extLst>
                <a:ext uri="{FF2B5EF4-FFF2-40B4-BE49-F238E27FC236}">
                  <a16:creationId xmlns:a16="http://schemas.microsoft.com/office/drawing/2014/main" id="{011A8526-652C-5BE4-0CD5-609E78E6E6D0}"/>
                </a:ext>
              </a:extLst>
            </p:cNvPr>
            <p:cNvGrpSpPr/>
            <p:nvPr/>
          </p:nvGrpSpPr>
          <p:grpSpPr>
            <a:xfrm>
              <a:off x="4859658" y="3093217"/>
              <a:ext cx="2245117" cy="2827820"/>
              <a:chOff x="4859658" y="3093217"/>
              <a:chExt cx="2245117" cy="2827820"/>
            </a:xfrm>
          </p:grpSpPr>
          <p:pic>
            <p:nvPicPr>
              <p:cNvPr id="2052" name="Picture 4" descr="Tux the penguin">
                <a:extLst>
                  <a:ext uri="{FF2B5EF4-FFF2-40B4-BE49-F238E27FC236}">
                    <a16:creationId xmlns:a16="http://schemas.microsoft.com/office/drawing/2014/main" id="{1713B670-0D4F-485F-AF54-ACD3F384F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50" y="3093217"/>
                <a:ext cx="2019133" cy="23825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E77D2D9-245B-4123-94F3-750EF133AF77}"/>
                  </a:ext>
                </a:extLst>
              </p:cNvPr>
              <p:cNvSpPr txBox="1"/>
              <p:nvPr/>
            </p:nvSpPr>
            <p:spPr>
              <a:xfrm>
                <a:off x="4859658" y="5551705"/>
                <a:ext cx="2245117" cy="369332"/>
              </a:xfrm>
              <a:prstGeom prst="rect">
                <a:avLst/>
              </a:prstGeom>
              <a:noFill/>
            </p:spPr>
            <p:txBody>
              <a:bodyPr wrap="square" rtlCol="0">
                <a:spAutoFit/>
              </a:bodyPr>
              <a:lstStyle/>
              <a:p>
                <a:pPr algn="ctr"/>
                <a:r>
                  <a:rPr lang="en-US" altLang="ko-KR" b="1" dirty="0"/>
                  <a:t>Tux</a:t>
                </a:r>
                <a:endParaRPr lang="ko-KR" altLang="en-US" b="1" dirty="0"/>
              </a:p>
            </p:txBody>
          </p:sp>
        </p:grpSp>
      </p:grpSp>
    </p:spTree>
    <p:extLst>
      <p:ext uri="{BB962C8B-B14F-4D97-AF65-F5344CB8AC3E}">
        <p14:creationId xmlns:p14="http://schemas.microsoft.com/office/powerpoint/2010/main" val="2618082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135D4A-D04F-4672-B6C9-3014DE407843}"/>
              </a:ext>
            </a:extLst>
          </p:cNvPr>
          <p:cNvSpPr txBox="1"/>
          <p:nvPr/>
        </p:nvSpPr>
        <p:spPr>
          <a:xfrm>
            <a:off x="83669" y="690717"/>
            <a:ext cx="8916569" cy="3499932"/>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endParaRPr lang="en-US" altLang="ko-KR" dirty="0"/>
          </a:p>
          <a:p>
            <a:pPr>
              <a:lnSpc>
                <a:spcPct val="120000"/>
              </a:lnSpc>
            </a:pPr>
            <a:r>
              <a:rPr lang="en-US" altLang="ko-KR" dirty="0"/>
              <a:t>Permission of files</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r</a:t>
            </a:r>
            <a:r>
              <a:rPr lang="en-US" altLang="ko-KR" sz="1600" dirty="0">
                <a:latin typeface="Arial" panose="020B0604020202020204" pitchFamily="34" charset="0"/>
                <a:cs typeface="Arial" panose="020B0604020202020204" pitchFamily="34" charset="0"/>
              </a:rPr>
              <a:t>  : Permission to read files</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w</a:t>
            </a:r>
            <a:r>
              <a:rPr lang="en-US" altLang="ko-KR" sz="1600" dirty="0">
                <a:latin typeface="Arial" panose="020B0604020202020204" pitchFamily="34" charset="0"/>
                <a:cs typeface="Arial" panose="020B0604020202020204" pitchFamily="34" charset="0"/>
              </a:rPr>
              <a:t> : Permission to write files</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x </a:t>
            </a:r>
            <a:r>
              <a:rPr lang="en-US" altLang="ko-KR" sz="1600" dirty="0">
                <a:latin typeface="Arial" panose="020B0604020202020204" pitchFamily="34" charset="0"/>
                <a:cs typeface="Arial" panose="020B0604020202020204" pitchFamily="34" charset="0"/>
              </a:rPr>
              <a:t> : Permission to execute files.</a:t>
            </a:r>
          </a:p>
          <a:p>
            <a:pPr>
              <a:lnSpc>
                <a:spcPct val="120000"/>
              </a:lnSpc>
            </a:pPr>
            <a:endParaRPr lang="en-US" altLang="ko-KR" dirty="0"/>
          </a:p>
          <a:p>
            <a:pPr>
              <a:lnSpc>
                <a:spcPct val="120000"/>
              </a:lnSpc>
            </a:pPr>
            <a:endParaRPr lang="en-US" altLang="ko-KR" dirty="0"/>
          </a:p>
          <a:p>
            <a:pPr>
              <a:lnSpc>
                <a:spcPct val="120000"/>
              </a:lnSpc>
            </a:pPr>
            <a:r>
              <a:rPr lang="en-US" altLang="ko-KR" dirty="0"/>
              <a:t>Permission of directories</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r</a:t>
            </a:r>
            <a:r>
              <a:rPr lang="en-US" altLang="ko-KR" sz="1600" dirty="0">
                <a:latin typeface="Arial" panose="020B0604020202020204" pitchFamily="34" charset="0"/>
                <a:cs typeface="Arial" panose="020B0604020202020204" pitchFamily="34" charset="0"/>
              </a:rPr>
              <a:t>  : Permission to see contents in the directory</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w</a:t>
            </a:r>
            <a:r>
              <a:rPr lang="en-US" altLang="ko-KR" sz="1600" dirty="0">
                <a:latin typeface="Arial" panose="020B0604020202020204" pitchFamily="34" charset="0"/>
                <a:cs typeface="Arial" panose="020B0604020202020204" pitchFamily="34" charset="0"/>
              </a:rPr>
              <a:t> : Permission to create contents in the directory</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x</a:t>
            </a:r>
            <a:r>
              <a:rPr lang="en-US" altLang="ko-KR" sz="1600" dirty="0">
                <a:latin typeface="Arial" panose="020B0604020202020204" pitchFamily="34" charset="0"/>
                <a:cs typeface="Arial" panose="020B0604020202020204" pitchFamily="34" charset="0"/>
              </a:rPr>
              <a:t>  : Permission to access the directory</a:t>
            </a:r>
          </a:p>
        </p:txBody>
      </p:sp>
      <p:sp>
        <p:nvSpPr>
          <p:cNvPr id="7" name="직사각형 6">
            <a:extLst>
              <a:ext uri="{FF2B5EF4-FFF2-40B4-BE49-F238E27FC236}">
                <a16:creationId xmlns:a16="http://schemas.microsoft.com/office/drawing/2014/main" id="{A323D62A-B56A-40B5-99DE-D7D150448B67}"/>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Ownership and Permission</a:t>
            </a:r>
            <a:endParaRPr lang="ko-KR" altLang="en-US" sz="2800" b="1" dirty="0">
              <a:solidFill>
                <a:srgbClr val="002060"/>
              </a:solidFill>
              <a:latin typeface="+mj-ea"/>
            </a:endParaRPr>
          </a:p>
        </p:txBody>
      </p:sp>
    </p:spTree>
    <p:extLst>
      <p:ext uri="{BB962C8B-B14F-4D97-AF65-F5344CB8AC3E}">
        <p14:creationId xmlns:p14="http://schemas.microsoft.com/office/powerpoint/2010/main" val="2988873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p:cNvGraphicFramePr>
            <a:graphicFrameLocks noGrp="1"/>
          </p:cNvGraphicFramePr>
          <p:nvPr/>
        </p:nvGraphicFramePr>
        <p:xfrm>
          <a:off x="433686" y="2756130"/>
          <a:ext cx="3521793" cy="3348736"/>
        </p:xfrm>
        <a:graphic>
          <a:graphicData uri="http://schemas.openxmlformats.org/drawingml/2006/table">
            <a:tbl>
              <a:tblPr firstRow="1" bandRow="1">
                <a:tableStyleId>{C083E6E3-FA7D-4D7B-A595-EF9225AFEA82}</a:tableStyleId>
              </a:tblPr>
              <a:tblGrid>
                <a:gridCol w="522562">
                  <a:extLst>
                    <a:ext uri="{9D8B030D-6E8A-4147-A177-3AD203B41FA5}">
                      <a16:colId xmlns:a16="http://schemas.microsoft.com/office/drawing/2014/main" val="1272709014"/>
                    </a:ext>
                  </a:extLst>
                </a:gridCol>
                <a:gridCol w="2218944">
                  <a:extLst>
                    <a:ext uri="{9D8B030D-6E8A-4147-A177-3AD203B41FA5}">
                      <a16:colId xmlns:a16="http://schemas.microsoft.com/office/drawing/2014/main" val="3401324746"/>
                    </a:ext>
                  </a:extLst>
                </a:gridCol>
                <a:gridCol w="780287">
                  <a:extLst>
                    <a:ext uri="{9D8B030D-6E8A-4147-A177-3AD203B41FA5}">
                      <a16:colId xmlns:a16="http://schemas.microsoft.com/office/drawing/2014/main" val="455997172"/>
                    </a:ext>
                  </a:extLst>
                </a:gridCol>
              </a:tblGrid>
              <a:tr h="382016">
                <a:tc>
                  <a:txBody>
                    <a:bodyPr/>
                    <a:lstStyle/>
                    <a:p>
                      <a:pPr marL="0" algn="l" defTabSz="914400" rtl="0" eaLnBrk="1" latinLnBrk="1" hangingPunct="1"/>
                      <a:r>
                        <a:rPr lang="en-US" altLang="ko-KR" sz="1200" b="1" kern="1200" dirty="0">
                          <a:solidFill>
                            <a:schemeClr val="tx1"/>
                          </a:solidFill>
                          <a:latin typeface="+mn-ea"/>
                          <a:ea typeface="+mn-ea"/>
                          <a:cs typeface="+mn-cs"/>
                        </a:rPr>
                        <a:t>#</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Permission</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rwx</a:t>
                      </a:r>
                    </a:p>
                  </a:txBody>
                  <a:tcPr anchor="ctr"/>
                </a:tc>
                <a:extLst>
                  <a:ext uri="{0D108BD9-81ED-4DB2-BD59-A6C34878D82A}">
                    <a16:rowId xmlns:a16="http://schemas.microsoft.com/office/drawing/2014/main" val="2599789522"/>
                  </a:ext>
                </a:extLst>
              </a:tr>
              <a:tr h="370840">
                <a:tc>
                  <a:txBody>
                    <a:bodyPr/>
                    <a:lstStyle/>
                    <a:p>
                      <a:pPr marL="0" algn="l" defTabSz="914400" rtl="0" eaLnBrk="1" latinLnBrk="1" hangingPunct="1"/>
                      <a:r>
                        <a:rPr lang="en-US" altLang="ko-KR" sz="1200" b="1" kern="1200" dirty="0">
                          <a:solidFill>
                            <a:schemeClr val="tx1"/>
                          </a:solidFill>
                          <a:latin typeface="+mn-ea"/>
                          <a:ea typeface="+mn-ea"/>
                          <a:cs typeface="+mn-cs"/>
                        </a:rPr>
                        <a:t>7</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read, write and execute</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rwx</a:t>
                      </a:r>
                    </a:p>
                  </a:txBody>
                  <a:tcPr anchor="ctr"/>
                </a:tc>
                <a:extLst>
                  <a:ext uri="{0D108BD9-81ED-4DB2-BD59-A6C34878D82A}">
                    <a16:rowId xmlns:a16="http://schemas.microsoft.com/office/drawing/2014/main" val="2314210183"/>
                  </a:ext>
                </a:extLst>
              </a:tr>
              <a:tr h="370840">
                <a:tc>
                  <a:txBody>
                    <a:bodyPr/>
                    <a:lstStyle/>
                    <a:p>
                      <a:pPr marL="0" algn="l" defTabSz="914400" rtl="0" eaLnBrk="1" latinLnBrk="1" hangingPunct="1"/>
                      <a:r>
                        <a:rPr lang="en-US" altLang="ko-KR" sz="1200" b="1" kern="1200" dirty="0">
                          <a:solidFill>
                            <a:schemeClr val="tx1"/>
                          </a:solidFill>
                          <a:latin typeface="+mn-ea"/>
                          <a:ea typeface="+mn-ea"/>
                          <a:cs typeface="+mn-cs"/>
                        </a:rPr>
                        <a:t>6</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read and write</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rw-</a:t>
                      </a:r>
                    </a:p>
                  </a:txBody>
                  <a:tcPr anchor="ctr"/>
                </a:tc>
                <a:extLst>
                  <a:ext uri="{0D108BD9-81ED-4DB2-BD59-A6C34878D82A}">
                    <a16:rowId xmlns:a16="http://schemas.microsoft.com/office/drawing/2014/main" val="2412667975"/>
                  </a:ext>
                </a:extLst>
              </a:tr>
              <a:tr h="370840">
                <a:tc>
                  <a:txBody>
                    <a:bodyPr/>
                    <a:lstStyle/>
                    <a:p>
                      <a:pPr marL="0" algn="l" defTabSz="914400" rtl="0" eaLnBrk="1" latinLnBrk="1" hangingPunct="1"/>
                      <a:r>
                        <a:rPr lang="en-US" altLang="ko-KR" sz="1200" b="1" kern="1200" dirty="0">
                          <a:solidFill>
                            <a:schemeClr val="tx1"/>
                          </a:solidFill>
                          <a:latin typeface="+mn-ea"/>
                          <a:ea typeface="+mn-ea"/>
                          <a:cs typeface="+mn-cs"/>
                        </a:rPr>
                        <a:t>5</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read and execute</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r-x</a:t>
                      </a:r>
                    </a:p>
                  </a:txBody>
                  <a:tcPr anchor="ctr"/>
                </a:tc>
                <a:extLst>
                  <a:ext uri="{0D108BD9-81ED-4DB2-BD59-A6C34878D82A}">
                    <a16:rowId xmlns:a16="http://schemas.microsoft.com/office/drawing/2014/main" val="3513406653"/>
                  </a:ext>
                </a:extLst>
              </a:tr>
              <a:tr h="370840">
                <a:tc>
                  <a:txBody>
                    <a:bodyPr/>
                    <a:lstStyle/>
                    <a:p>
                      <a:pPr marL="0" algn="l" defTabSz="914400" rtl="0" eaLnBrk="1" latinLnBrk="1" hangingPunct="1"/>
                      <a:r>
                        <a:rPr lang="en-US" altLang="ko-KR" sz="1200" b="1" kern="1200" dirty="0">
                          <a:solidFill>
                            <a:schemeClr val="tx1"/>
                          </a:solidFill>
                          <a:latin typeface="+mn-ea"/>
                          <a:ea typeface="+mn-ea"/>
                          <a:cs typeface="+mn-cs"/>
                        </a:rPr>
                        <a:t>4</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read only</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r--</a:t>
                      </a:r>
                    </a:p>
                  </a:txBody>
                  <a:tcPr anchor="ctr"/>
                </a:tc>
                <a:extLst>
                  <a:ext uri="{0D108BD9-81ED-4DB2-BD59-A6C34878D82A}">
                    <a16:rowId xmlns:a16="http://schemas.microsoft.com/office/drawing/2014/main" val="751576886"/>
                  </a:ext>
                </a:extLst>
              </a:tr>
              <a:tr h="370840">
                <a:tc>
                  <a:txBody>
                    <a:bodyPr/>
                    <a:lstStyle/>
                    <a:p>
                      <a:pPr marL="0" algn="l" defTabSz="914400" rtl="0" eaLnBrk="1" latinLnBrk="1" hangingPunct="1"/>
                      <a:r>
                        <a:rPr lang="en-US" altLang="ko-KR" sz="1200" b="1" kern="1200" dirty="0">
                          <a:solidFill>
                            <a:schemeClr val="tx1"/>
                          </a:solidFill>
                          <a:latin typeface="+mn-ea"/>
                          <a:ea typeface="+mn-ea"/>
                          <a:cs typeface="+mn-cs"/>
                        </a:rPr>
                        <a:t>3</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write and execute</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-wx</a:t>
                      </a:r>
                    </a:p>
                  </a:txBody>
                  <a:tcPr anchor="ctr"/>
                </a:tc>
                <a:extLst>
                  <a:ext uri="{0D108BD9-81ED-4DB2-BD59-A6C34878D82A}">
                    <a16:rowId xmlns:a16="http://schemas.microsoft.com/office/drawing/2014/main" val="1267194904"/>
                  </a:ext>
                </a:extLst>
              </a:tr>
              <a:tr h="370840">
                <a:tc>
                  <a:txBody>
                    <a:bodyPr/>
                    <a:lstStyle/>
                    <a:p>
                      <a:pPr marL="0" algn="l" defTabSz="914400" rtl="0" eaLnBrk="1" latinLnBrk="1" hangingPunct="1"/>
                      <a:r>
                        <a:rPr lang="en-US" altLang="ko-KR" sz="1200" b="1" kern="1200" dirty="0">
                          <a:solidFill>
                            <a:schemeClr val="tx1"/>
                          </a:solidFill>
                          <a:latin typeface="+mn-ea"/>
                          <a:ea typeface="+mn-ea"/>
                          <a:cs typeface="+mn-cs"/>
                        </a:rPr>
                        <a:t>2</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write only</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-w-</a:t>
                      </a:r>
                    </a:p>
                  </a:txBody>
                  <a:tcPr anchor="ctr"/>
                </a:tc>
                <a:extLst>
                  <a:ext uri="{0D108BD9-81ED-4DB2-BD59-A6C34878D82A}">
                    <a16:rowId xmlns:a16="http://schemas.microsoft.com/office/drawing/2014/main" val="3217983836"/>
                  </a:ext>
                </a:extLst>
              </a:tr>
              <a:tr h="370840">
                <a:tc>
                  <a:txBody>
                    <a:bodyPr/>
                    <a:lstStyle/>
                    <a:p>
                      <a:pPr marL="0" algn="l" defTabSz="914400" rtl="0" eaLnBrk="1" latinLnBrk="1" hangingPunct="1"/>
                      <a:r>
                        <a:rPr lang="en-US" altLang="ko-KR" sz="1200" b="1" kern="1200" dirty="0">
                          <a:solidFill>
                            <a:schemeClr val="tx1"/>
                          </a:solidFill>
                          <a:latin typeface="+mn-ea"/>
                          <a:ea typeface="+mn-ea"/>
                          <a:cs typeface="+mn-cs"/>
                        </a:rPr>
                        <a:t>1</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execute only</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--x</a:t>
                      </a:r>
                    </a:p>
                  </a:txBody>
                  <a:tcPr anchor="ctr"/>
                </a:tc>
                <a:extLst>
                  <a:ext uri="{0D108BD9-81ED-4DB2-BD59-A6C34878D82A}">
                    <a16:rowId xmlns:a16="http://schemas.microsoft.com/office/drawing/2014/main" val="1218802806"/>
                  </a:ext>
                </a:extLst>
              </a:tr>
              <a:tr h="370840">
                <a:tc>
                  <a:txBody>
                    <a:bodyPr/>
                    <a:lstStyle/>
                    <a:p>
                      <a:pPr marL="0" algn="l" defTabSz="914400" rtl="0" eaLnBrk="1" latinLnBrk="1" hangingPunct="1"/>
                      <a:r>
                        <a:rPr lang="en-US" altLang="ko-KR" sz="1200" b="1" kern="1200" dirty="0">
                          <a:solidFill>
                            <a:schemeClr val="tx1"/>
                          </a:solidFill>
                          <a:latin typeface="+mn-ea"/>
                          <a:ea typeface="+mn-ea"/>
                          <a:cs typeface="+mn-cs"/>
                        </a:rPr>
                        <a:t>0</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none</a:t>
                      </a:r>
                    </a:p>
                  </a:txBody>
                  <a:tcPr anchor="ctr"/>
                </a:tc>
                <a:tc>
                  <a:txBody>
                    <a:bodyPr/>
                    <a:lstStyle/>
                    <a:p>
                      <a:pPr marL="0" algn="l" defTabSz="914400" rtl="0" eaLnBrk="1" latinLnBrk="1" hangingPunct="1"/>
                      <a:r>
                        <a:rPr lang="en-US" altLang="ko-KR" sz="1200" b="1" kern="1200" dirty="0">
                          <a:solidFill>
                            <a:schemeClr val="tx1"/>
                          </a:solidFill>
                          <a:latin typeface="+mn-ea"/>
                          <a:ea typeface="+mn-ea"/>
                          <a:cs typeface="+mn-cs"/>
                        </a:rPr>
                        <a:t>---</a:t>
                      </a:r>
                    </a:p>
                  </a:txBody>
                  <a:tcPr anchor="ctr"/>
                </a:tc>
                <a:extLst>
                  <a:ext uri="{0D108BD9-81ED-4DB2-BD59-A6C34878D82A}">
                    <a16:rowId xmlns:a16="http://schemas.microsoft.com/office/drawing/2014/main" val="145501658"/>
                  </a:ext>
                </a:extLst>
              </a:tr>
            </a:tbl>
          </a:graphicData>
        </a:graphic>
      </p:graphicFrame>
      <p:graphicFrame>
        <p:nvGraphicFramePr>
          <p:cNvPr id="9" name="표 8"/>
          <p:cNvGraphicFramePr>
            <a:graphicFrameLocks noGrp="1"/>
          </p:cNvGraphicFramePr>
          <p:nvPr/>
        </p:nvGraphicFramePr>
        <p:xfrm>
          <a:off x="4091286" y="2756131"/>
          <a:ext cx="4908951" cy="1920240"/>
        </p:xfrm>
        <a:graphic>
          <a:graphicData uri="http://schemas.openxmlformats.org/drawingml/2006/table">
            <a:tbl>
              <a:tblPr firstRow="1" bandRow="1">
                <a:tableStyleId>{C083E6E3-FA7D-4D7B-A595-EF9225AFEA82}</a:tableStyleId>
              </a:tblPr>
              <a:tblGrid>
                <a:gridCol w="1099839">
                  <a:extLst>
                    <a:ext uri="{9D8B030D-6E8A-4147-A177-3AD203B41FA5}">
                      <a16:colId xmlns:a16="http://schemas.microsoft.com/office/drawing/2014/main" val="1738683686"/>
                    </a:ext>
                  </a:extLst>
                </a:gridCol>
                <a:gridCol w="1181231">
                  <a:extLst>
                    <a:ext uri="{9D8B030D-6E8A-4147-A177-3AD203B41FA5}">
                      <a16:colId xmlns:a16="http://schemas.microsoft.com/office/drawing/2014/main" val="2588887677"/>
                    </a:ext>
                  </a:extLst>
                </a:gridCol>
                <a:gridCol w="2627881">
                  <a:extLst>
                    <a:ext uri="{9D8B030D-6E8A-4147-A177-3AD203B41FA5}">
                      <a16:colId xmlns:a16="http://schemas.microsoft.com/office/drawing/2014/main" val="4014297876"/>
                    </a:ext>
                  </a:extLst>
                </a:gridCol>
              </a:tblGrid>
              <a:tr h="150204">
                <a:tc>
                  <a:txBody>
                    <a:bodyPr/>
                    <a:lstStyle/>
                    <a:p>
                      <a:pPr marL="0" algn="l" defTabSz="914400" rtl="0" eaLnBrk="1" latinLnBrk="1" hangingPunct="1"/>
                      <a:r>
                        <a:rPr lang="en-US" sz="1200" b="1" kern="1200" dirty="0">
                          <a:solidFill>
                            <a:schemeClr val="tx1"/>
                          </a:solidFill>
                          <a:latin typeface="+mn-ea"/>
                          <a:ea typeface="+mn-ea"/>
                          <a:cs typeface="+mn-cs"/>
                        </a:rPr>
                        <a:t>Reference</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Class</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Description</a:t>
                      </a:r>
                    </a:p>
                  </a:txBody>
                  <a:tcPr anchor="ctr"/>
                </a:tc>
                <a:extLst>
                  <a:ext uri="{0D108BD9-81ED-4DB2-BD59-A6C34878D82A}">
                    <a16:rowId xmlns:a16="http://schemas.microsoft.com/office/drawing/2014/main" val="2010879112"/>
                  </a:ext>
                </a:extLst>
              </a:tr>
              <a:tr h="150204">
                <a:tc>
                  <a:txBody>
                    <a:bodyPr/>
                    <a:lstStyle/>
                    <a:p>
                      <a:pPr marL="0" algn="l" defTabSz="914400" rtl="0" eaLnBrk="1" latinLnBrk="1" hangingPunct="1"/>
                      <a:r>
                        <a:rPr lang="en-US" sz="1200" b="1" kern="1200" dirty="0">
                          <a:solidFill>
                            <a:schemeClr val="tx1"/>
                          </a:solidFill>
                          <a:latin typeface="+mn-ea"/>
                          <a:ea typeface="+mn-ea"/>
                          <a:cs typeface="+mn-cs"/>
                        </a:rPr>
                        <a:t>u</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owner</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file's owner</a:t>
                      </a:r>
                    </a:p>
                  </a:txBody>
                  <a:tcPr anchor="ctr"/>
                </a:tc>
                <a:extLst>
                  <a:ext uri="{0D108BD9-81ED-4DB2-BD59-A6C34878D82A}">
                    <a16:rowId xmlns:a16="http://schemas.microsoft.com/office/drawing/2014/main" val="1528211685"/>
                  </a:ext>
                </a:extLst>
              </a:tr>
              <a:tr h="248706">
                <a:tc>
                  <a:txBody>
                    <a:bodyPr/>
                    <a:lstStyle/>
                    <a:p>
                      <a:pPr marL="0" algn="l" defTabSz="914400" rtl="0" eaLnBrk="1" latinLnBrk="1" hangingPunct="1"/>
                      <a:r>
                        <a:rPr lang="en-US" sz="1200" b="1" kern="1200" dirty="0">
                          <a:solidFill>
                            <a:schemeClr val="tx1"/>
                          </a:solidFill>
                          <a:latin typeface="+mn-ea"/>
                          <a:ea typeface="+mn-ea"/>
                          <a:cs typeface="+mn-cs"/>
                        </a:rPr>
                        <a:t>g</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group</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users who are members of the file's group</a:t>
                      </a:r>
                    </a:p>
                  </a:txBody>
                  <a:tcPr anchor="ctr"/>
                </a:tc>
                <a:extLst>
                  <a:ext uri="{0D108BD9-81ED-4DB2-BD59-A6C34878D82A}">
                    <a16:rowId xmlns:a16="http://schemas.microsoft.com/office/drawing/2014/main" val="3861387766"/>
                  </a:ext>
                </a:extLst>
              </a:tr>
              <a:tr h="348188">
                <a:tc>
                  <a:txBody>
                    <a:bodyPr/>
                    <a:lstStyle/>
                    <a:p>
                      <a:pPr marL="0" algn="l" defTabSz="914400" rtl="0" eaLnBrk="1" latinLnBrk="1" hangingPunct="1"/>
                      <a:r>
                        <a:rPr lang="en-US" sz="1200" b="1" kern="1200" dirty="0">
                          <a:solidFill>
                            <a:schemeClr val="tx1"/>
                          </a:solidFill>
                          <a:latin typeface="+mn-ea"/>
                          <a:ea typeface="+mn-ea"/>
                          <a:cs typeface="+mn-cs"/>
                        </a:rPr>
                        <a:t>o</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others</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users who are neither the file's owner nor members of the file's group</a:t>
                      </a:r>
                    </a:p>
                  </a:txBody>
                  <a:tcPr anchor="ctr"/>
                </a:tc>
                <a:extLst>
                  <a:ext uri="{0D108BD9-81ED-4DB2-BD59-A6C34878D82A}">
                    <a16:rowId xmlns:a16="http://schemas.microsoft.com/office/drawing/2014/main" val="2818949751"/>
                  </a:ext>
                </a:extLst>
              </a:tr>
              <a:tr h="150204">
                <a:tc>
                  <a:txBody>
                    <a:bodyPr/>
                    <a:lstStyle/>
                    <a:p>
                      <a:pPr marL="0" algn="l" defTabSz="914400" rtl="0" eaLnBrk="1" latinLnBrk="1" hangingPunct="1"/>
                      <a:r>
                        <a:rPr lang="en-US" sz="1200" b="1" kern="1200" dirty="0">
                          <a:solidFill>
                            <a:schemeClr val="tx1"/>
                          </a:solidFill>
                          <a:latin typeface="+mn-ea"/>
                          <a:ea typeface="+mn-ea"/>
                          <a:cs typeface="+mn-cs"/>
                        </a:rPr>
                        <a:t>a</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all</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all users</a:t>
                      </a:r>
                    </a:p>
                  </a:txBody>
                  <a:tcPr anchor="ctr"/>
                </a:tc>
                <a:extLst>
                  <a:ext uri="{0D108BD9-81ED-4DB2-BD59-A6C34878D82A}">
                    <a16:rowId xmlns:a16="http://schemas.microsoft.com/office/drawing/2014/main" val="4243621466"/>
                  </a:ext>
                </a:extLst>
              </a:tr>
            </a:tbl>
          </a:graphicData>
        </a:graphic>
      </p:graphicFrame>
      <p:graphicFrame>
        <p:nvGraphicFramePr>
          <p:cNvPr id="10" name="표 9"/>
          <p:cNvGraphicFramePr>
            <a:graphicFrameLocks noGrp="1"/>
          </p:cNvGraphicFramePr>
          <p:nvPr/>
        </p:nvGraphicFramePr>
        <p:xfrm>
          <a:off x="4079094" y="4957854"/>
          <a:ext cx="4921143" cy="1463040"/>
        </p:xfrm>
        <a:graphic>
          <a:graphicData uri="http://schemas.openxmlformats.org/drawingml/2006/table">
            <a:tbl>
              <a:tblPr firstRow="1" bandRow="1">
                <a:tableStyleId>{C083E6E3-FA7D-4D7B-A595-EF9225AFEA82}</a:tableStyleId>
              </a:tblPr>
              <a:tblGrid>
                <a:gridCol w="864381">
                  <a:extLst>
                    <a:ext uri="{9D8B030D-6E8A-4147-A177-3AD203B41FA5}">
                      <a16:colId xmlns:a16="http://schemas.microsoft.com/office/drawing/2014/main" val="1738683686"/>
                    </a:ext>
                  </a:extLst>
                </a:gridCol>
                <a:gridCol w="4056762">
                  <a:extLst>
                    <a:ext uri="{9D8B030D-6E8A-4147-A177-3AD203B41FA5}">
                      <a16:colId xmlns:a16="http://schemas.microsoft.com/office/drawing/2014/main" val="2588887677"/>
                    </a:ext>
                  </a:extLst>
                </a:gridCol>
              </a:tblGrid>
              <a:tr h="0">
                <a:tc>
                  <a:txBody>
                    <a:bodyPr/>
                    <a:lstStyle/>
                    <a:p>
                      <a:pPr marL="0" algn="l" defTabSz="914400" rtl="0" eaLnBrk="1" latinLnBrk="1" hangingPunct="1"/>
                      <a:r>
                        <a:rPr lang="en-US" sz="1200" b="1" kern="1200" dirty="0">
                          <a:solidFill>
                            <a:schemeClr val="tx1"/>
                          </a:solidFill>
                          <a:latin typeface="+mn-ea"/>
                          <a:ea typeface="+mn-ea"/>
                          <a:cs typeface="+mn-cs"/>
                        </a:rPr>
                        <a:t>Operator</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Description</a:t>
                      </a:r>
                    </a:p>
                  </a:txBody>
                  <a:tcPr anchor="ctr"/>
                </a:tc>
                <a:extLst>
                  <a:ext uri="{0D108BD9-81ED-4DB2-BD59-A6C34878D82A}">
                    <a16:rowId xmlns:a16="http://schemas.microsoft.com/office/drawing/2014/main" val="2010879112"/>
                  </a:ext>
                </a:extLst>
              </a:tr>
              <a:tr h="194443">
                <a:tc>
                  <a:txBody>
                    <a:bodyPr/>
                    <a:lstStyle/>
                    <a:p>
                      <a:pPr marL="0" algn="l" defTabSz="914400" rtl="0" eaLnBrk="1" latinLnBrk="1" hangingPunct="1"/>
                      <a:r>
                        <a:rPr lang="en-US" altLang="ko-KR" sz="1200" b="1" kern="1200" dirty="0">
                          <a:solidFill>
                            <a:schemeClr val="tx1"/>
                          </a:solidFill>
                          <a:latin typeface="+mn-ea"/>
                          <a:ea typeface="+mn-ea"/>
                          <a:cs typeface="+mn-cs"/>
                        </a:rPr>
                        <a:t>+</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adds the specified modes to the specified classes</a:t>
                      </a:r>
                    </a:p>
                  </a:txBody>
                  <a:tcPr anchor="ctr"/>
                </a:tc>
                <a:extLst>
                  <a:ext uri="{0D108BD9-81ED-4DB2-BD59-A6C34878D82A}">
                    <a16:rowId xmlns:a16="http://schemas.microsoft.com/office/drawing/2014/main" val="1528211685"/>
                  </a:ext>
                </a:extLst>
              </a:tr>
              <a:tr h="194443">
                <a:tc>
                  <a:txBody>
                    <a:bodyPr/>
                    <a:lstStyle/>
                    <a:p>
                      <a:pPr marL="0" algn="l" defTabSz="914400" rtl="0" eaLnBrk="1" latinLnBrk="1" hangingPunct="1"/>
                      <a:r>
                        <a:rPr lang="en-US" altLang="ko-KR" sz="1200" b="1" kern="1200" dirty="0">
                          <a:solidFill>
                            <a:schemeClr val="tx1"/>
                          </a:solidFill>
                          <a:latin typeface="+mn-ea"/>
                          <a:ea typeface="+mn-ea"/>
                          <a:cs typeface="+mn-cs"/>
                        </a:rPr>
                        <a:t>-</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removes the specified modes from the specified classes</a:t>
                      </a:r>
                    </a:p>
                  </a:txBody>
                  <a:tcPr anchor="ctr"/>
                </a:tc>
                <a:extLst>
                  <a:ext uri="{0D108BD9-81ED-4DB2-BD59-A6C34878D82A}">
                    <a16:rowId xmlns:a16="http://schemas.microsoft.com/office/drawing/2014/main" val="3861387766"/>
                  </a:ext>
                </a:extLst>
              </a:tr>
              <a:tr h="194443">
                <a:tc>
                  <a:txBody>
                    <a:bodyPr/>
                    <a:lstStyle/>
                    <a:p>
                      <a:pPr marL="0" algn="l" defTabSz="914400" rtl="0" eaLnBrk="1" latinLnBrk="1" hangingPunct="1"/>
                      <a:r>
                        <a:rPr lang="en-US" altLang="ko-KR" sz="1200" b="1" kern="1200" dirty="0">
                          <a:solidFill>
                            <a:schemeClr val="tx1"/>
                          </a:solidFill>
                          <a:latin typeface="+mn-ea"/>
                          <a:ea typeface="+mn-ea"/>
                          <a:cs typeface="+mn-cs"/>
                        </a:rPr>
                        <a:t>=</a:t>
                      </a:r>
                    </a:p>
                  </a:txBody>
                  <a:tcPr anchor="ctr"/>
                </a:tc>
                <a:tc>
                  <a:txBody>
                    <a:bodyPr/>
                    <a:lstStyle/>
                    <a:p>
                      <a:pPr marL="0" algn="l" defTabSz="914400" rtl="0" eaLnBrk="1" latinLnBrk="1" hangingPunct="1"/>
                      <a:r>
                        <a:rPr lang="en-US" sz="1200" b="1" kern="1200" dirty="0">
                          <a:solidFill>
                            <a:schemeClr val="tx1"/>
                          </a:solidFill>
                          <a:latin typeface="+mn-ea"/>
                          <a:ea typeface="+mn-ea"/>
                          <a:cs typeface="+mn-cs"/>
                        </a:rPr>
                        <a:t>the modes specified are to be made the exact modes for the specified classes</a:t>
                      </a:r>
                    </a:p>
                  </a:txBody>
                  <a:tcPr anchor="ctr"/>
                </a:tc>
                <a:extLst>
                  <a:ext uri="{0D108BD9-81ED-4DB2-BD59-A6C34878D82A}">
                    <a16:rowId xmlns:a16="http://schemas.microsoft.com/office/drawing/2014/main" val="2818949751"/>
                  </a:ext>
                </a:extLst>
              </a:tr>
            </a:tbl>
          </a:graphicData>
        </a:graphic>
      </p:graphicFrame>
      <p:sp>
        <p:nvSpPr>
          <p:cNvPr id="11" name="TextBox 10"/>
          <p:cNvSpPr txBox="1"/>
          <p:nvPr/>
        </p:nvSpPr>
        <p:spPr>
          <a:xfrm>
            <a:off x="475449" y="2355064"/>
            <a:ext cx="2905926" cy="369332"/>
          </a:xfrm>
          <a:prstGeom prst="rect">
            <a:avLst/>
          </a:prstGeom>
          <a:noFill/>
        </p:spPr>
        <p:txBody>
          <a:bodyPr wrap="square" rtlCol="0">
            <a:spAutoFit/>
          </a:bodyPr>
          <a:lstStyle/>
          <a:p>
            <a:r>
              <a:rPr lang="en-US" altLang="ko-KR" b="1" dirty="0">
                <a:latin typeface="+mn-ea"/>
              </a:rPr>
              <a:t>Numerical</a:t>
            </a:r>
            <a:r>
              <a:rPr lang="ko-KR" altLang="en-US" b="1" dirty="0">
                <a:latin typeface="+mn-ea"/>
              </a:rPr>
              <a:t> </a:t>
            </a:r>
            <a:r>
              <a:rPr lang="en-US" altLang="ko-KR" b="1" dirty="0">
                <a:latin typeface="+mn-ea"/>
              </a:rPr>
              <a:t>permissions</a:t>
            </a:r>
            <a:endParaRPr lang="ko-KR" altLang="en-US" b="1" dirty="0">
              <a:latin typeface="+mn-ea"/>
            </a:endParaRPr>
          </a:p>
        </p:txBody>
      </p:sp>
      <p:sp>
        <p:nvSpPr>
          <p:cNvPr id="12" name="TextBox 11"/>
          <p:cNvSpPr txBox="1"/>
          <p:nvPr/>
        </p:nvSpPr>
        <p:spPr>
          <a:xfrm>
            <a:off x="4079094" y="2355064"/>
            <a:ext cx="2534242" cy="369332"/>
          </a:xfrm>
          <a:prstGeom prst="rect">
            <a:avLst/>
          </a:prstGeom>
          <a:noFill/>
        </p:spPr>
        <p:txBody>
          <a:bodyPr wrap="square" rtlCol="0">
            <a:spAutoFit/>
          </a:bodyPr>
          <a:lstStyle/>
          <a:p>
            <a:r>
              <a:rPr lang="en-US" altLang="ko-KR" b="1" dirty="0">
                <a:latin typeface="+mn-ea"/>
              </a:rPr>
              <a:t>Reference</a:t>
            </a:r>
            <a:endParaRPr lang="ko-KR" altLang="en-US" b="1" dirty="0">
              <a:latin typeface="+mn-ea"/>
            </a:endParaRPr>
          </a:p>
        </p:txBody>
      </p:sp>
      <p:sp>
        <p:nvSpPr>
          <p:cNvPr id="13" name="TextBox 12"/>
          <p:cNvSpPr txBox="1"/>
          <p:nvPr/>
        </p:nvSpPr>
        <p:spPr>
          <a:xfrm>
            <a:off x="4091286" y="4642080"/>
            <a:ext cx="2534242" cy="369332"/>
          </a:xfrm>
          <a:prstGeom prst="rect">
            <a:avLst/>
          </a:prstGeom>
          <a:noFill/>
        </p:spPr>
        <p:txBody>
          <a:bodyPr wrap="square" rtlCol="0">
            <a:spAutoFit/>
          </a:bodyPr>
          <a:lstStyle/>
          <a:p>
            <a:r>
              <a:rPr lang="en-US" altLang="ko-KR" b="1" dirty="0">
                <a:latin typeface="+mn-ea"/>
              </a:rPr>
              <a:t>Operator</a:t>
            </a:r>
            <a:endParaRPr lang="ko-KR" altLang="en-US" b="1" dirty="0">
              <a:latin typeface="+mn-ea"/>
            </a:endParaRPr>
          </a:p>
        </p:txBody>
      </p:sp>
      <p:sp>
        <p:nvSpPr>
          <p:cNvPr id="15" name="TextBox 14">
            <a:extLst>
              <a:ext uri="{FF2B5EF4-FFF2-40B4-BE49-F238E27FC236}">
                <a16:creationId xmlns:a16="http://schemas.microsoft.com/office/drawing/2014/main" id="{B98D6157-8E1D-45C6-8B57-F908A5DC5ABA}"/>
              </a:ext>
            </a:extLst>
          </p:cNvPr>
          <p:cNvSpPr txBox="1"/>
          <p:nvPr/>
        </p:nvSpPr>
        <p:spPr>
          <a:xfrm>
            <a:off x="83669" y="690717"/>
            <a:ext cx="8916569" cy="1311128"/>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dirty="0"/>
              <a:t>chmod : </a:t>
            </a:r>
            <a:r>
              <a:rPr lang="en-US" altLang="ko-KR" b="0" dirty="0"/>
              <a:t>Be used to change the permissions of files or directories.</a:t>
            </a:r>
          </a:p>
          <a:p>
            <a:pPr marL="742950" lvl="1" indent="-285750">
              <a:lnSpc>
                <a:spcPct val="12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chmod [options] [permissions] [file name]</a:t>
            </a:r>
          </a:p>
          <a:p>
            <a:pPr marL="742950" lvl="1" indent="-285750">
              <a:lnSpc>
                <a:spcPct val="120000"/>
              </a:lnSpc>
              <a:buFont typeface="Wingdings" panose="05000000000000000000" pitchFamily="2" charset="2"/>
              <a:buChar char="§"/>
            </a:pPr>
            <a:r>
              <a:rPr lang="pl-PL" altLang="ko-KR" sz="1600" dirty="0">
                <a:latin typeface="Arial" panose="020B0604020202020204" pitchFamily="34" charset="0"/>
                <a:cs typeface="Arial" panose="020B0604020202020204" pitchFamily="34" charset="0"/>
              </a:rPr>
              <a:t>chmod u+x test.txt</a:t>
            </a:r>
            <a:r>
              <a:rPr lang="en-US" altLang="ko-KR" sz="1600" dirty="0">
                <a:latin typeface="Arial" panose="020B0604020202020204" pitchFamily="34" charset="0"/>
                <a:cs typeface="Arial" panose="020B0604020202020204" pitchFamily="34" charset="0"/>
              </a:rPr>
              <a:t> : Symbolic modes.</a:t>
            </a:r>
          </a:p>
          <a:p>
            <a:pPr marL="742950" lvl="1" indent="-285750">
              <a:lnSpc>
                <a:spcPct val="12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chmod 777 test.txt : Octal modes.</a:t>
            </a:r>
          </a:p>
        </p:txBody>
      </p:sp>
      <p:sp>
        <p:nvSpPr>
          <p:cNvPr id="16" name="직사각형 15">
            <a:extLst>
              <a:ext uri="{FF2B5EF4-FFF2-40B4-BE49-F238E27FC236}">
                <a16:creationId xmlns:a16="http://schemas.microsoft.com/office/drawing/2014/main" id="{1ECBDD0C-E1BB-4980-A75D-4B4DB2B52472}"/>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Permission Change</a:t>
            </a:r>
            <a:endParaRPr lang="ko-KR" altLang="en-US" sz="2800" b="1" dirty="0">
              <a:solidFill>
                <a:srgbClr val="002060"/>
              </a:solidFill>
              <a:latin typeface="+mj-ea"/>
            </a:endParaRPr>
          </a:p>
        </p:txBody>
      </p:sp>
    </p:spTree>
    <p:extLst>
      <p:ext uri="{BB962C8B-B14F-4D97-AF65-F5344CB8AC3E}">
        <p14:creationId xmlns:p14="http://schemas.microsoft.com/office/powerpoint/2010/main" val="472567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502E8493-1F8F-4CCF-9FA9-BBD93F6299AD}"/>
              </a:ext>
            </a:extLst>
          </p:cNvPr>
          <p:cNvGrpSpPr/>
          <p:nvPr/>
        </p:nvGrpSpPr>
        <p:grpSpPr>
          <a:xfrm>
            <a:off x="1287465" y="1290428"/>
            <a:ext cx="2713034" cy="1063286"/>
            <a:chOff x="5345116" y="483871"/>
            <a:chExt cx="3798884" cy="1488850"/>
          </a:xfrm>
        </p:grpSpPr>
        <p:pic>
          <p:nvPicPr>
            <p:cNvPr id="1030" name="Picture 6" descr="관련 이미지">
              <a:extLst>
                <a:ext uri="{FF2B5EF4-FFF2-40B4-BE49-F238E27FC236}">
                  <a16:creationId xmlns:a16="http://schemas.microsoft.com/office/drawing/2014/main" id="{FA223AB6-3815-451F-96B9-CE64793A7B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65" r="7773"/>
            <a:stretch/>
          </p:blipFill>
          <p:spPr bwMode="auto">
            <a:xfrm>
              <a:off x="7008816" y="483871"/>
              <a:ext cx="2135184" cy="14888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l x에 대한 이미지 검색결과">
              <a:extLst>
                <a:ext uri="{FF2B5EF4-FFF2-40B4-BE49-F238E27FC236}">
                  <a16:creationId xmlns:a16="http://schemas.microsoft.com/office/drawing/2014/main" id="{A92B0690-B2EE-46D2-9170-350CD316D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46" t="8316" r="16627" b="7265"/>
            <a:stretch/>
          </p:blipFill>
          <p:spPr bwMode="auto">
            <a:xfrm>
              <a:off x="5345116" y="483871"/>
              <a:ext cx="1663700" cy="144145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random access memory에 대한 이미지 검색결과">
            <a:extLst>
              <a:ext uri="{FF2B5EF4-FFF2-40B4-BE49-F238E27FC236}">
                <a16:creationId xmlns:a16="http://schemas.microsoft.com/office/drawing/2014/main" id="{6A5F1B57-3DF4-401F-A18F-B4C045F92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62" y="2477965"/>
            <a:ext cx="2898321" cy="193221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7DD19A83-8F55-4976-A675-0C2890A482AD}"/>
              </a:ext>
            </a:extLst>
          </p:cNvPr>
          <p:cNvGrpSpPr/>
          <p:nvPr/>
        </p:nvGrpSpPr>
        <p:grpSpPr>
          <a:xfrm>
            <a:off x="1026462" y="4410179"/>
            <a:ext cx="3253786" cy="1624104"/>
            <a:chOff x="4345396" y="4205742"/>
            <a:chExt cx="4339498" cy="2166029"/>
          </a:xfrm>
        </p:grpSpPr>
        <p:pic>
          <p:nvPicPr>
            <p:cNvPr id="1038" name="Picture 14" descr="관련 이미지">
              <a:extLst>
                <a:ext uri="{FF2B5EF4-FFF2-40B4-BE49-F238E27FC236}">
                  <a16:creationId xmlns:a16="http://schemas.microsoft.com/office/drawing/2014/main" id="{2906AFF5-6686-4EDF-B819-CC3ED778D6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396" y="4205742"/>
              <a:ext cx="2166029" cy="216602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관련 이미지">
              <a:extLst>
                <a:ext uri="{FF2B5EF4-FFF2-40B4-BE49-F238E27FC236}">
                  <a16:creationId xmlns:a16="http://schemas.microsoft.com/office/drawing/2014/main" id="{E4E8E2AC-E41F-4395-B29B-24B8BDCCF4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1425" y="4416599"/>
              <a:ext cx="2173469" cy="174431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062F6973-AFAD-46DD-9E61-5E613145A41E}"/>
              </a:ext>
            </a:extLst>
          </p:cNvPr>
          <p:cNvSpPr txBox="1"/>
          <p:nvPr/>
        </p:nvSpPr>
        <p:spPr>
          <a:xfrm>
            <a:off x="5419725" y="4794493"/>
            <a:ext cx="2324100" cy="584775"/>
          </a:xfrm>
          <a:prstGeom prst="rect">
            <a:avLst/>
          </a:prstGeom>
          <a:noFill/>
        </p:spPr>
        <p:txBody>
          <a:bodyPr wrap="square" rtlCol="0">
            <a:spAutoFit/>
          </a:bodyPr>
          <a:lstStyle/>
          <a:p>
            <a:r>
              <a:rPr lang="en-US" altLang="ko-KR" sz="3200" b="1" dirty="0"/>
              <a:t>Storage</a:t>
            </a:r>
            <a:endParaRPr lang="ko-KR" altLang="en-US" sz="3200" b="1" dirty="0"/>
          </a:p>
        </p:txBody>
      </p:sp>
      <p:sp>
        <p:nvSpPr>
          <p:cNvPr id="14" name="TextBox 13">
            <a:extLst>
              <a:ext uri="{FF2B5EF4-FFF2-40B4-BE49-F238E27FC236}">
                <a16:creationId xmlns:a16="http://schemas.microsoft.com/office/drawing/2014/main" id="{B7071E77-BB35-41E1-ABDA-563CAC7DC913}"/>
              </a:ext>
            </a:extLst>
          </p:cNvPr>
          <p:cNvSpPr txBox="1"/>
          <p:nvPr/>
        </p:nvSpPr>
        <p:spPr>
          <a:xfrm>
            <a:off x="5419725" y="3151684"/>
            <a:ext cx="2324100" cy="584775"/>
          </a:xfrm>
          <a:prstGeom prst="rect">
            <a:avLst/>
          </a:prstGeom>
          <a:noFill/>
        </p:spPr>
        <p:txBody>
          <a:bodyPr wrap="square" rtlCol="0">
            <a:spAutoFit/>
          </a:bodyPr>
          <a:lstStyle/>
          <a:p>
            <a:r>
              <a:rPr lang="en-US" altLang="ko-KR" sz="3200" b="1" dirty="0"/>
              <a:t>Memory</a:t>
            </a:r>
            <a:endParaRPr lang="ko-KR" altLang="en-US" sz="3200" b="1" dirty="0"/>
          </a:p>
        </p:txBody>
      </p:sp>
      <p:sp>
        <p:nvSpPr>
          <p:cNvPr id="15" name="TextBox 14">
            <a:extLst>
              <a:ext uri="{FF2B5EF4-FFF2-40B4-BE49-F238E27FC236}">
                <a16:creationId xmlns:a16="http://schemas.microsoft.com/office/drawing/2014/main" id="{62A29DB0-2D8A-4316-BD32-55263F17D280}"/>
              </a:ext>
            </a:extLst>
          </p:cNvPr>
          <p:cNvSpPr txBox="1"/>
          <p:nvPr/>
        </p:nvSpPr>
        <p:spPr>
          <a:xfrm>
            <a:off x="5419725" y="1508875"/>
            <a:ext cx="2324100" cy="584775"/>
          </a:xfrm>
          <a:prstGeom prst="rect">
            <a:avLst/>
          </a:prstGeom>
          <a:noFill/>
        </p:spPr>
        <p:txBody>
          <a:bodyPr wrap="square" rtlCol="0">
            <a:spAutoFit/>
          </a:bodyPr>
          <a:lstStyle/>
          <a:p>
            <a:r>
              <a:rPr lang="en-US" altLang="ko-KR" sz="3200" b="1" dirty="0"/>
              <a:t>Processor</a:t>
            </a:r>
            <a:endParaRPr lang="ko-KR" altLang="en-US" sz="3200" b="1" dirty="0"/>
          </a:p>
        </p:txBody>
      </p:sp>
      <p:sp>
        <p:nvSpPr>
          <p:cNvPr id="16" name="TextBox 15">
            <a:extLst>
              <a:ext uri="{FF2B5EF4-FFF2-40B4-BE49-F238E27FC236}">
                <a16:creationId xmlns:a16="http://schemas.microsoft.com/office/drawing/2014/main" id="{5363F9A0-67D7-4789-BB67-0DC447174494}"/>
              </a:ext>
            </a:extLst>
          </p:cNvPr>
          <p:cNvSpPr txBox="1"/>
          <p:nvPr/>
        </p:nvSpPr>
        <p:spPr>
          <a:xfrm>
            <a:off x="3540832" y="2032677"/>
            <a:ext cx="2324100" cy="461665"/>
          </a:xfrm>
          <a:prstGeom prst="rect">
            <a:avLst/>
          </a:prstGeom>
          <a:noFill/>
        </p:spPr>
        <p:txBody>
          <a:bodyPr wrap="square" rtlCol="0">
            <a:spAutoFit/>
          </a:bodyPr>
          <a:lstStyle/>
          <a:p>
            <a:r>
              <a:rPr lang="en-US" altLang="ko-KR" sz="2400" b="1" dirty="0"/>
              <a:t>CPU</a:t>
            </a:r>
            <a:endParaRPr lang="ko-KR" altLang="en-US" sz="2400" b="1" dirty="0"/>
          </a:p>
        </p:txBody>
      </p:sp>
      <p:sp>
        <p:nvSpPr>
          <p:cNvPr id="17" name="TextBox 16">
            <a:extLst>
              <a:ext uri="{FF2B5EF4-FFF2-40B4-BE49-F238E27FC236}">
                <a16:creationId xmlns:a16="http://schemas.microsoft.com/office/drawing/2014/main" id="{1FC02B9B-8F49-4737-B7B3-0C69B4E1072F}"/>
              </a:ext>
            </a:extLst>
          </p:cNvPr>
          <p:cNvSpPr txBox="1"/>
          <p:nvPr/>
        </p:nvSpPr>
        <p:spPr>
          <a:xfrm>
            <a:off x="3540832" y="3663728"/>
            <a:ext cx="2324100" cy="461665"/>
          </a:xfrm>
          <a:prstGeom prst="rect">
            <a:avLst/>
          </a:prstGeom>
          <a:noFill/>
        </p:spPr>
        <p:txBody>
          <a:bodyPr wrap="square" rtlCol="0">
            <a:spAutoFit/>
          </a:bodyPr>
          <a:lstStyle/>
          <a:p>
            <a:r>
              <a:rPr lang="en-US" altLang="ko-KR" sz="2400" b="1" dirty="0"/>
              <a:t>RAM</a:t>
            </a:r>
            <a:endParaRPr lang="ko-KR" altLang="en-US" sz="2400" b="1" dirty="0"/>
          </a:p>
        </p:txBody>
      </p:sp>
      <p:sp>
        <p:nvSpPr>
          <p:cNvPr id="18" name="TextBox 17">
            <a:extLst>
              <a:ext uri="{FF2B5EF4-FFF2-40B4-BE49-F238E27FC236}">
                <a16:creationId xmlns:a16="http://schemas.microsoft.com/office/drawing/2014/main" id="{FD2260C8-DF6A-498D-8DA5-AB60754FC3B1}"/>
              </a:ext>
            </a:extLst>
          </p:cNvPr>
          <p:cNvSpPr txBox="1"/>
          <p:nvPr/>
        </p:nvSpPr>
        <p:spPr>
          <a:xfrm>
            <a:off x="3540832" y="5803448"/>
            <a:ext cx="2324100" cy="461665"/>
          </a:xfrm>
          <a:prstGeom prst="rect">
            <a:avLst/>
          </a:prstGeom>
          <a:noFill/>
        </p:spPr>
        <p:txBody>
          <a:bodyPr wrap="square" rtlCol="0">
            <a:spAutoFit/>
          </a:bodyPr>
          <a:lstStyle/>
          <a:p>
            <a:r>
              <a:rPr lang="en-US" altLang="ko-KR" sz="2400" b="1" dirty="0"/>
              <a:t>HDD, SSD</a:t>
            </a:r>
            <a:endParaRPr lang="ko-KR" altLang="en-US" sz="2400" b="1" dirty="0"/>
          </a:p>
        </p:txBody>
      </p:sp>
      <p:sp>
        <p:nvSpPr>
          <p:cNvPr id="41" name="자유형: 도형 40">
            <a:extLst>
              <a:ext uri="{FF2B5EF4-FFF2-40B4-BE49-F238E27FC236}">
                <a16:creationId xmlns:a16="http://schemas.microsoft.com/office/drawing/2014/main" id="{4CDE708B-5649-4AAB-8646-9031D58F746C}"/>
              </a:ext>
            </a:extLst>
          </p:cNvPr>
          <p:cNvSpPr/>
          <p:nvPr/>
        </p:nvSpPr>
        <p:spPr>
          <a:xfrm>
            <a:off x="7491411" y="1998517"/>
            <a:ext cx="752477" cy="1504950"/>
          </a:xfrm>
          <a:custGeom>
            <a:avLst/>
            <a:gdLst>
              <a:gd name="connsiteX0" fmla="*/ 0 w 752477"/>
              <a:gd name="connsiteY0" fmla="*/ 0 h 1504950"/>
              <a:gd name="connsiteX1" fmla="*/ 752475 w 752477"/>
              <a:gd name="connsiteY1" fmla="*/ 752475 h 1504950"/>
              <a:gd name="connsiteX2" fmla="*/ 9525 w 752477"/>
              <a:gd name="connsiteY2" fmla="*/ 1504950 h 1504950"/>
            </a:gdLst>
            <a:ahLst/>
            <a:cxnLst>
              <a:cxn ang="0">
                <a:pos x="connsiteX0" y="connsiteY0"/>
              </a:cxn>
              <a:cxn ang="0">
                <a:pos x="connsiteX1" y="connsiteY1"/>
              </a:cxn>
              <a:cxn ang="0">
                <a:pos x="connsiteX2" y="connsiteY2"/>
              </a:cxn>
            </a:cxnLst>
            <a:rect l="l" t="t" r="r" b="b"/>
            <a:pathLst>
              <a:path w="752477" h="1504950">
                <a:moveTo>
                  <a:pt x="0" y="0"/>
                </a:moveTo>
                <a:cubicBezTo>
                  <a:pt x="375444" y="250825"/>
                  <a:pt x="750888" y="501650"/>
                  <a:pt x="752475" y="752475"/>
                </a:cubicBezTo>
                <a:cubicBezTo>
                  <a:pt x="754063" y="1003300"/>
                  <a:pt x="66675" y="1387475"/>
                  <a:pt x="9525" y="1504950"/>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자유형: 도형 48">
            <a:extLst>
              <a:ext uri="{FF2B5EF4-FFF2-40B4-BE49-F238E27FC236}">
                <a16:creationId xmlns:a16="http://schemas.microsoft.com/office/drawing/2014/main" id="{B3228169-265C-47BA-AF6E-AA8BD6B4CA45}"/>
              </a:ext>
            </a:extLst>
          </p:cNvPr>
          <p:cNvSpPr/>
          <p:nvPr/>
        </p:nvSpPr>
        <p:spPr>
          <a:xfrm>
            <a:off x="7491411" y="3641326"/>
            <a:ext cx="752477" cy="1504950"/>
          </a:xfrm>
          <a:custGeom>
            <a:avLst/>
            <a:gdLst>
              <a:gd name="connsiteX0" fmla="*/ 0 w 752477"/>
              <a:gd name="connsiteY0" fmla="*/ 0 h 1504950"/>
              <a:gd name="connsiteX1" fmla="*/ 752475 w 752477"/>
              <a:gd name="connsiteY1" fmla="*/ 752475 h 1504950"/>
              <a:gd name="connsiteX2" fmla="*/ 9525 w 752477"/>
              <a:gd name="connsiteY2" fmla="*/ 1504950 h 1504950"/>
            </a:gdLst>
            <a:ahLst/>
            <a:cxnLst>
              <a:cxn ang="0">
                <a:pos x="connsiteX0" y="connsiteY0"/>
              </a:cxn>
              <a:cxn ang="0">
                <a:pos x="connsiteX1" y="connsiteY1"/>
              </a:cxn>
              <a:cxn ang="0">
                <a:pos x="connsiteX2" y="connsiteY2"/>
              </a:cxn>
            </a:cxnLst>
            <a:rect l="l" t="t" r="r" b="b"/>
            <a:pathLst>
              <a:path w="752477" h="1504950">
                <a:moveTo>
                  <a:pt x="0" y="0"/>
                </a:moveTo>
                <a:cubicBezTo>
                  <a:pt x="375444" y="250825"/>
                  <a:pt x="750888" y="501650"/>
                  <a:pt x="752475" y="752475"/>
                </a:cubicBezTo>
                <a:cubicBezTo>
                  <a:pt x="754063" y="1003300"/>
                  <a:pt x="66675" y="1387475"/>
                  <a:pt x="9525" y="1504950"/>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직사각형 49">
            <a:extLst>
              <a:ext uri="{FF2B5EF4-FFF2-40B4-BE49-F238E27FC236}">
                <a16:creationId xmlns:a16="http://schemas.microsoft.com/office/drawing/2014/main" id="{5CC138EC-2F18-427F-9D4E-0E9D68F4C9F8}"/>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Computer processing</a:t>
            </a:r>
          </a:p>
        </p:txBody>
      </p:sp>
    </p:spTree>
    <p:extLst>
      <p:ext uri="{BB962C8B-B14F-4D97-AF65-F5344CB8AC3E}">
        <p14:creationId xmlns:p14="http://schemas.microsoft.com/office/powerpoint/2010/main" val="31447915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E1DD4C-F70A-4F90-B094-60A6832D2E3E}"/>
              </a:ext>
            </a:extLst>
          </p:cNvPr>
          <p:cNvSpPr txBox="1"/>
          <p:nvPr/>
        </p:nvSpPr>
        <p:spPr>
          <a:xfrm>
            <a:off x="83669" y="690717"/>
            <a:ext cx="8916569" cy="2118529"/>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Process is a computer program that is being executed.</a:t>
            </a:r>
          </a:p>
          <a:p>
            <a:r>
              <a:rPr lang="en-US" altLang="ko-KR" dirty="0"/>
              <a:t>All processes have unique PID (process ID) in Linux.</a:t>
            </a:r>
          </a:p>
          <a:p>
            <a:r>
              <a:rPr lang="en-US" altLang="ko-KR" dirty="0" err="1"/>
              <a:t>ps</a:t>
            </a:r>
            <a:r>
              <a:rPr lang="en-US" altLang="ko-KR" dirty="0"/>
              <a:t> : </a:t>
            </a:r>
            <a:r>
              <a:rPr lang="en-US" altLang="ko-KR" b="0" dirty="0"/>
              <a:t>Report the status of currently running processes.</a:t>
            </a:r>
          </a:p>
          <a:p>
            <a:r>
              <a:rPr lang="en-US" altLang="ko-KR" dirty="0"/>
              <a:t>top : </a:t>
            </a:r>
            <a:r>
              <a:rPr lang="en-US" altLang="ko-KR" b="0" dirty="0"/>
              <a:t>Provide a dynamic real-time view of a running system.</a:t>
            </a:r>
            <a:endParaRPr lang="en-US" altLang="ko-KR" dirty="0"/>
          </a:p>
          <a:p>
            <a:r>
              <a:rPr lang="en-US" altLang="ko-KR" dirty="0"/>
              <a:t>kill : </a:t>
            </a:r>
            <a:r>
              <a:rPr lang="en-US" altLang="ko-KR" b="0" dirty="0"/>
              <a:t>Terminate the process.</a:t>
            </a:r>
          </a:p>
        </p:txBody>
      </p:sp>
      <p:sp>
        <p:nvSpPr>
          <p:cNvPr id="8" name="직사각형 7">
            <a:extLst>
              <a:ext uri="{FF2B5EF4-FFF2-40B4-BE49-F238E27FC236}">
                <a16:creationId xmlns:a16="http://schemas.microsoft.com/office/drawing/2014/main" id="{56ADC3A3-4DEC-4FBA-BBFE-0168182E08A4}"/>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Process</a:t>
            </a:r>
          </a:p>
        </p:txBody>
      </p:sp>
      <p:pic>
        <p:nvPicPr>
          <p:cNvPr id="1025" name="_x413086904">
            <a:extLst>
              <a:ext uri="{FF2B5EF4-FFF2-40B4-BE49-F238E27FC236}">
                <a16:creationId xmlns:a16="http://schemas.microsoft.com/office/drawing/2014/main" id="{5635046D-3C74-9951-D2FD-F56FDE85F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89" t="12750" r="6407" b="5736"/>
          <a:stretch>
            <a:fillRect/>
          </a:stretch>
        </p:blipFill>
        <p:spPr bwMode="auto">
          <a:xfrm>
            <a:off x="628650" y="3128674"/>
            <a:ext cx="7343634" cy="303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349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7E86B7-CA8F-47B6-BA53-723B49AF7CD3}"/>
              </a:ext>
            </a:extLst>
          </p:cNvPr>
          <p:cNvSpPr txBox="1"/>
          <p:nvPr/>
        </p:nvSpPr>
        <p:spPr>
          <a:xfrm>
            <a:off x="83669" y="690717"/>
            <a:ext cx="8916569" cy="3365024"/>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In multitasking OS, the background is where an active program is running but not visible to the user.</a:t>
            </a:r>
          </a:p>
          <a:p>
            <a:r>
              <a:rPr lang="en-US" altLang="ko-KR" b="0" dirty="0"/>
              <a:t>For example, when listening to music while browsing the Internet, your audio program runs in the background.</a:t>
            </a:r>
          </a:p>
          <a:p>
            <a:r>
              <a:rPr lang="en-US" altLang="ko-KR" b="0" dirty="0"/>
              <a:t>In Linux, a background process refers to any process initiated by the user that runs in a Linux environment.</a:t>
            </a:r>
          </a:p>
          <a:p>
            <a:r>
              <a:rPr lang="en-US" altLang="ko-KR" b="0" dirty="0"/>
              <a:t>These processes run independently of the current user session and can continue execution even if the user logs out or switches to another program.</a:t>
            </a:r>
          </a:p>
        </p:txBody>
      </p:sp>
      <p:sp>
        <p:nvSpPr>
          <p:cNvPr id="8" name="직사각형 7">
            <a:extLst>
              <a:ext uri="{FF2B5EF4-FFF2-40B4-BE49-F238E27FC236}">
                <a16:creationId xmlns:a16="http://schemas.microsoft.com/office/drawing/2014/main" id="{4286D800-5655-4BEB-B598-018B5225F821}"/>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Background process</a:t>
            </a:r>
          </a:p>
        </p:txBody>
      </p:sp>
      <p:sp>
        <p:nvSpPr>
          <p:cNvPr id="2" name="TextBox 1">
            <a:extLst>
              <a:ext uri="{FF2B5EF4-FFF2-40B4-BE49-F238E27FC236}">
                <a16:creationId xmlns:a16="http://schemas.microsoft.com/office/drawing/2014/main" id="{6E309AE1-FAA3-422A-8F34-C2E26D3E8290}"/>
              </a:ext>
            </a:extLst>
          </p:cNvPr>
          <p:cNvSpPr txBox="1"/>
          <p:nvPr/>
        </p:nvSpPr>
        <p:spPr>
          <a:xfrm>
            <a:off x="4541953" y="4418524"/>
            <a:ext cx="3919466" cy="523220"/>
          </a:xfrm>
          <a:prstGeom prst="rect">
            <a:avLst/>
          </a:prstGeom>
          <a:noFill/>
        </p:spPr>
        <p:txBody>
          <a:bodyPr wrap="square" rtlCol="0">
            <a:spAutoFit/>
          </a:bodyPr>
          <a:lstStyle/>
          <a:p>
            <a:r>
              <a:rPr lang="en-US" altLang="ko-KR" sz="2800" b="1" dirty="0"/>
              <a:t>Foreground process</a:t>
            </a:r>
            <a:endParaRPr lang="ko-KR" altLang="en-US" sz="2800" b="1" dirty="0"/>
          </a:p>
        </p:txBody>
      </p:sp>
      <p:pic>
        <p:nvPicPr>
          <p:cNvPr id="9" name="Picture 2" descr="리눅스 백그라운드 실행에 대한 이미지 검색결과">
            <a:extLst>
              <a:ext uri="{FF2B5EF4-FFF2-40B4-BE49-F238E27FC236}">
                <a16:creationId xmlns:a16="http://schemas.microsoft.com/office/drawing/2014/main" id="{4CEEE06A-5EE6-4B29-BA7A-6EE8313E19A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34" t="17334" r="8333" b="17334"/>
          <a:stretch/>
        </p:blipFill>
        <p:spPr bwMode="auto">
          <a:xfrm>
            <a:off x="968280" y="4148633"/>
            <a:ext cx="3573673" cy="27360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95BE5AD-31A4-4662-823D-B8D04BD8FD82}"/>
              </a:ext>
            </a:extLst>
          </p:cNvPr>
          <p:cNvSpPr txBox="1"/>
          <p:nvPr/>
        </p:nvSpPr>
        <p:spPr>
          <a:xfrm>
            <a:off x="4541953" y="6089462"/>
            <a:ext cx="4458285" cy="523220"/>
          </a:xfrm>
          <a:prstGeom prst="rect">
            <a:avLst/>
          </a:prstGeom>
          <a:noFill/>
        </p:spPr>
        <p:txBody>
          <a:bodyPr wrap="square" rtlCol="0">
            <a:spAutoFit/>
          </a:bodyPr>
          <a:lstStyle/>
          <a:p>
            <a:r>
              <a:rPr lang="en-US" altLang="ko-KR" sz="2800" b="1" dirty="0"/>
              <a:t>Background process</a:t>
            </a:r>
            <a:endParaRPr lang="ko-KR" altLang="en-US" sz="2800" b="1" dirty="0"/>
          </a:p>
        </p:txBody>
      </p:sp>
    </p:spTree>
    <p:extLst>
      <p:ext uri="{BB962C8B-B14F-4D97-AF65-F5344CB8AC3E}">
        <p14:creationId xmlns:p14="http://schemas.microsoft.com/office/powerpoint/2010/main" val="2886331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ED90C6-CD15-4084-84A4-EF9653E80C57}"/>
              </a:ext>
            </a:extLst>
          </p:cNvPr>
          <p:cNvSpPr txBox="1"/>
          <p:nvPr/>
        </p:nvSpPr>
        <p:spPr>
          <a:xfrm>
            <a:off x="83669" y="690717"/>
            <a:ext cx="8916569" cy="4201150"/>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jobs : </a:t>
            </a:r>
            <a:r>
              <a:rPr lang="en-US" altLang="ko-KR" b="0" dirty="0"/>
              <a:t>Print the status of all running jobs.</a:t>
            </a:r>
          </a:p>
          <a:p>
            <a:r>
              <a:rPr lang="en-US" altLang="ko-KR" dirty="0"/>
              <a:t>bg </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Resume suspended jobs in background process. </a:t>
            </a:r>
          </a:p>
          <a:p>
            <a:pPr marL="742950" lvl="1" indent="-285750">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bg [ job ]</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Specify the job that you want to run in the background.</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Job number 1 is referred to as %1, job number 2 is referred to as %2, etc.</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 %+, or %% refers to the current job</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 or - refers to the previous job.</a:t>
            </a:r>
          </a:p>
          <a:p>
            <a:r>
              <a:rPr lang="en-US" altLang="ko-KR" dirty="0"/>
              <a:t>fg</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Resume suspended jobs in foreground process. </a:t>
            </a:r>
          </a:p>
          <a:p>
            <a:pPr marL="742950" lvl="1" indent="-285750">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fg [ job ]</a:t>
            </a:r>
          </a:p>
          <a:p>
            <a:r>
              <a:rPr lang="en-US" altLang="ko-KR" dirty="0"/>
              <a:t>Control-Z : </a:t>
            </a:r>
            <a:r>
              <a:rPr lang="en-US" altLang="ko-KR" b="0" dirty="0"/>
              <a:t>Pause a running process.</a:t>
            </a:r>
          </a:p>
          <a:p>
            <a:r>
              <a:rPr lang="en-US" altLang="ko-KR" dirty="0"/>
              <a:t>&amp;(ampersand) : </a:t>
            </a:r>
            <a:r>
              <a:rPr lang="en-US" altLang="ko-KR" b="0" dirty="0"/>
              <a:t>When a line ends with an &amp;. command execute in background.</a:t>
            </a:r>
          </a:p>
        </p:txBody>
      </p:sp>
      <p:sp>
        <p:nvSpPr>
          <p:cNvPr id="8" name="직사각형 7">
            <a:extLst>
              <a:ext uri="{FF2B5EF4-FFF2-40B4-BE49-F238E27FC236}">
                <a16:creationId xmlns:a16="http://schemas.microsoft.com/office/drawing/2014/main" id="{D646A266-8B2A-45CF-BF1C-91C11078D2A5}"/>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Job Management</a:t>
            </a:r>
          </a:p>
        </p:txBody>
      </p:sp>
    </p:spTree>
    <p:extLst>
      <p:ext uri="{BB962C8B-B14F-4D97-AF65-F5344CB8AC3E}">
        <p14:creationId xmlns:p14="http://schemas.microsoft.com/office/powerpoint/2010/main" val="4069008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799814-0EBB-47E0-A0DE-243BA79801ED}"/>
              </a:ext>
            </a:extLst>
          </p:cNvPr>
          <p:cNvSpPr txBox="1"/>
          <p:nvPr/>
        </p:nvSpPr>
        <p:spPr>
          <a:xfrm>
            <a:off x="83669" y="690717"/>
            <a:ext cx="8916569" cy="3277820"/>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VI Editor </a:t>
            </a:r>
            <a:r>
              <a:rPr lang="en-US" altLang="ko-KR" b="0" dirty="0"/>
              <a:t>is a screen-oriented text editor originally created for the Unix operating system.</a:t>
            </a:r>
          </a:p>
          <a:p>
            <a:r>
              <a:rPr lang="en-US" altLang="ko-KR" b="0" dirty="0"/>
              <a:t>This editor enables you to edit lines in context with other lines in the file</a:t>
            </a:r>
            <a:r>
              <a:rPr lang="en-US" altLang="ko-KR" dirty="0"/>
              <a:t>.</a:t>
            </a:r>
          </a:p>
          <a:p>
            <a:r>
              <a:rPr lang="en-US" altLang="ko-KR" dirty="0"/>
              <a:t>File open command</a:t>
            </a:r>
          </a:p>
          <a:p>
            <a:pPr marL="742950" lvl="1" indent="-285750">
              <a:lnSpc>
                <a:spcPct val="15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vi filename :</a:t>
            </a:r>
            <a:r>
              <a:rPr lang="en-US" altLang="ko-KR" sz="1600" dirty="0">
                <a:latin typeface="Arial" panose="020B0604020202020204" pitchFamily="34" charset="0"/>
                <a:cs typeface="Arial" panose="020B0604020202020204" pitchFamily="34" charset="0"/>
              </a:rPr>
              <a:t> create a new file if it doesn’t exist, otherwise opens an existing file.</a:t>
            </a:r>
          </a:p>
          <a:p>
            <a:pPr marL="742950" lvl="1" indent="-285750">
              <a:lnSpc>
                <a:spcPct val="15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vi –R filename :</a:t>
            </a:r>
            <a:r>
              <a:rPr lang="en-US" altLang="ko-KR" sz="1600" dirty="0">
                <a:latin typeface="Arial" panose="020B0604020202020204" pitchFamily="34" charset="0"/>
                <a:cs typeface="Arial" panose="020B0604020202020204" pitchFamily="34" charset="0"/>
              </a:rPr>
              <a:t> open an existing file in the read-only mode.</a:t>
            </a:r>
          </a:p>
          <a:p>
            <a:pPr marL="742950" lvl="1" indent="-285750">
              <a:lnSpc>
                <a:spcPct val="150000"/>
              </a:lnSpc>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view filename :</a:t>
            </a:r>
            <a:r>
              <a:rPr lang="en-US" altLang="ko-KR" sz="1600" dirty="0">
                <a:latin typeface="Arial" panose="020B0604020202020204" pitchFamily="34" charset="0"/>
                <a:cs typeface="Arial" panose="020B0604020202020204" pitchFamily="34" charset="0"/>
              </a:rPr>
              <a:t> open an existing file in the read-only mode.</a:t>
            </a:r>
          </a:p>
          <a:p>
            <a:pPr marL="0" indent="0">
              <a:buNone/>
            </a:pPr>
            <a:endParaRPr lang="en-US" altLang="ko-KR" dirty="0"/>
          </a:p>
        </p:txBody>
      </p:sp>
      <p:sp>
        <p:nvSpPr>
          <p:cNvPr id="4" name="직사각형 3">
            <a:extLst>
              <a:ext uri="{FF2B5EF4-FFF2-40B4-BE49-F238E27FC236}">
                <a16:creationId xmlns:a16="http://schemas.microsoft.com/office/drawing/2014/main" id="{A0D365F2-790A-4B41-96E0-E4D0827597DA}"/>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VI Editor</a:t>
            </a:r>
            <a:endParaRPr lang="ko-KR" altLang="en-US" sz="2800" b="1" dirty="0">
              <a:solidFill>
                <a:srgbClr val="002060"/>
              </a:solidFill>
              <a:latin typeface="+mj-ea"/>
            </a:endParaRPr>
          </a:p>
        </p:txBody>
      </p:sp>
    </p:spTree>
    <p:extLst>
      <p:ext uri="{BB962C8B-B14F-4D97-AF65-F5344CB8AC3E}">
        <p14:creationId xmlns:p14="http://schemas.microsoft.com/office/powerpoint/2010/main" val="2263918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5879D5-C5F2-4B75-A84C-E4DB731A5D75}"/>
              </a:ext>
            </a:extLst>
          </p:cNvPr>
          <p:cNvSpPr txBox="1"/>
          <p:nvPr/>
        </p:nvSpPr>
        <p:spPr>
          <a:xfrm>
            <a:off x="83669" y="690717"/>
            <a:ext cx="8916569" cy="5032147"/>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Last line mode</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This mode enables you to perform administrative tasks such as saving the files</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In command mode, press the colon key to enter the last line mode.</a:t>
            </a:r>
          </a:p>
          <a:p>
            <a:r>
              <a:rPr lang="en-US" altLang="ko-KR" dirty="0"/>
              <a:t>Insert mode.</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This mode enables you to insert text into the file. Everything that's typed in this mode is interpreted as input and placed in the file.</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Press the Esc key, which will take you back to the command mode.</a:t>
            </a:r>
            <a:endParaRPr lang="en-US" altLang="ko-KR" sz="1600" dirty="0">
              <a:solidFill>
                <a:prstClr val="black"/>
              </a:solidFill>
              <a:latin typeface="Arial" panose="020B0604020202020204" pitchFamily="34" charset="0"/>
              <a:cs typeface="Arial" panose="020B0604020202020204" pitchFamily="34" charset="0"/>
            </a:endParaRPr>
          </a:p>
          <a:p>
            <a:r>
              <a:rPr lang="en-US" altLang="ko-KR" dirty="0"/>
              <a:t>Command mode</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This mode enables you to perform administrative tasks such as executing the commands, moving the cursor, cutting and pasting the lines or words, as well as finding and replacing.</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In this mode, whatever you type is interpreted as a command.</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To enter text, you must be in the insert mode for which simply type </a:t>
            </a:r>
            <a:r>
              <a:rPr lang="en-US" altLang="ko-KR" sz="1600" b="1" dirty="0" err="1">
                <a:latin typeface="Arial" panose="020B0604020202020204" pitchFamily="34" charset="0"/>
                <a:cs typeface="Arial" panose="020B0604020202020204" pitchFamily="34" charset="0"/>
              </a:rPr>
              <a:t>i</a:t>
            </a:r>
            <a:r>
              <a:rPr lang="en-US" altLang="ko-KR" sz="1600" dirty="0">
                <a:latin typeface="Arial" panose="020B0604020202020204" pitchFamily="34" charset="0"/>
                <a:cs typeface="Arial" panose="020B0604020202020204" pitchFamily="34" charset="0"/>
              </a:rPr>
              <a:t>.</a:t>
            </a:r>
            <a:endParaRPr lang="en-US" altLang="ko-KR" sz="1600" b="1" dirty="0">
              <a:solidFill>
                <a:prstClr val="black"/>
              </a:solidFill>
              <a:latin typeface="Arial" panose="020B0604020202020204" pitchFamily="34" charset="0"/>
              <a:cs typeface="Arial" panose="020B0604020202020204" pitchFamily="34" charset="0"/>
            </a:endParaRPr>
          </a:p>
        </p:txBody>
      </p:sp>
      <p:sp>
        <p:nvSpPr>
          <p:cNvPr id="4" name="직사각형 3">
            <a:extLst>
              <a:ext uri="{FF2B5EF4-FFF2-40B4-BE49-F238E27FC236}">
                <a16:creationId xmlns:a16="http://schemas.microsoft.com/office/drawing/2014/main" id="{4A6893F3-823F-4AB0-BF12-7DE605876CB6}"/>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VI Editor</a:t>
            </a:r>
            <a:endParaRPr lang="ko-KR" altLang="en-US" sz="2800" b="1" dirty="0">
              <a:solidFill>
                <a:srgbClr val="002060"/>
              </a:solidFill>
              <a:latin typeface="+mj-ea"/>
            </a:endParaRPr>
          </a:p>
        </p:txBody>
      </p:sp>
    </p:spTree>
    <p:extLst>
      <p:ext uri="{BB962C8B-B14F-4D97-AF65-F5344CB8AC3E}">
        <p14:creationId xmlns:p14="http://schemas.microsoft.com/office/powerpoint/2010/main" val="2013360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351005" y="1238394"/>
            <a:ext cx="2191265" cy="897924"/>
          </a:xfrm>
          <a:prstGeom prst="rect">
            <a:avLst/>
          </a:prstGeom>
          <a:solidFill>
            <a:srgbClr val="0070C0"/>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2000" b="1" dirty="0">
                <a:solidFill>
                  <a:schemeClr val="bg1"/>
                </a:solidFill>
              </a:rPr>
              <a:t>Command</a:t>
            </a:r>
          </a:p>
          <a:p>
            <a:pPr algn="ctr"/>
            <a:r>
              <a:rPr lang="en-US" altLang="ko-KR" sz="2000" b="1" dirty="0">
                <a:solidFill>
                  <a:schemeClr val="bg1"/>
                </a:solidFill>
              </a:rPr>
              <a:t>mode</a:t>
            </a:r>
            <a:endParaRPr lang="ko-KR" altLang="en-US" sz="2000" b="1" dirty="0">
              <a:solidFill>
                <a:schemeClr val="bg1"/>
              </a:solidFill>
            </a:endParaRPr>
          </a:p>
        </p:txBody>
      </p:sp>
      <p:sp>
        <p:nvSpPr>
          <p:cNvPr id="9" name="직사각형 8"/>
          <p:cNvSpPr/>
          <p:nvPr/>
        </p:nvSpPr>
        <p:spPr>
          <a:xfrm>
            <a:off x="6257411" y="1238394"/>
            <a:ext cx="2191265" cy="897924"/>
          </a:xfrm>
          <a:prstGeom prst="rect">
            <a:avLst/>
          </a:prstGeom>
          <a:solidFill>
            <a:srgbClr val="0070C0"/>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2000" b="1" dirty="0">
                <a:solidFill>
                  <a:schemeClr val="bg1"/>
                </a:solidFill>
              </a:rPr>
              <a:t>Last Line</a:t>
            </a:r>
          </a:p>
          <a:p>
            <a:pPr algn="ctr"/>
            <a:r>
              <a:rPr lang="en-US" altLang="ko-KR" sz="2000" b="1" dirty="0">
                <a:solidFill>
                  <a:schemeClr val="bg1"/>
                </a:solidFill>
              </a:rPr>
              <a:t>mode</a:t>
            </a:r>
            <a:endParaRPr lang="ko-KR" altLang="en-US" sz="2000" b="1" dirty="0">
              <a:solidFill>
                <a:schemeClr val="bg1"/>
              </a:solidFill>
            </a:endParaRPr>
          </a:p>
        </p:txBody>
      </p:sp>
      <p:sp>
        <p:nvSpPr>
          <p:cNvPr id="10" name="직사각형 9"/>
          <p:cNvSpPr/>
          <p:nvPr/>
        </p:nvSpPr>
        <p:spPr>
          <a:xfrm>
            <a:off x="1351005" y="4714761"/>
            <a:ext cx="2191265" cy="897924"/>
          </a:xfrm>
          <a:prstGeom prst="rect">
            <a:avLst/>
          </a:prstGeom>
          <a:solidFill>
            <a:srgbClr val="0070C0"/>
          </a:solidFill>
          <a:ln w="762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2000" b="1" dirty="0">
                <a:solidFill>
                  <a:schemeClr val="bg1"/>
                </a:solidFill>
              </a:rPr>
              <a:t>Insert</a:t>
            </a:r>
          </a:p>
          <a:p>
            <a:pPr algn="ctr"/>
            <a:r>
              <a:rPr lang="en-US" altLang="ko-KR" sz="2000" b="1" dirty="0">
                <a:solidFill>
                  <a:schemeClr val="bg1"/>
                </a:solidFill>
              </a:rPr>
              <a:t>mode</a:t>
            </a:r>
            <a:endParaRPr lang="ko-KR" altLang="en-US" sz="2000" b="1" dirty="0">
              <a:solidFill>
                <a:schemeClr val="bg1"/>
              </a:solidFill>
            </a:endParaRPr>
          </a:p>
        </p:txBody>
      </p:sp>
      <p:cxnSp>
        <p:nvCxnSpPr>
          <p:cNvPr id="4" name="직선 화살표 연결선 3"/>
          <p:cNvCxnSpPr/>
          <p:nvPr/>
        </p:nvCxnSpPr>
        <p:spPr>
          <a:xfrm>
            <a:off x="1911178" y="2136318"/>
            <a:ext cx="0" cy="25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V="1">
            <a:off x="2924432" y="2136318"/>
            <a:ext cx="0" cy="25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3542270" y="1427864"/>
            <a:ext cx="27151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flipH="1">
            <a:off x="3542270" y="1831518"/>
            <a:ext cx="27151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924432" y="3208607"/>
            <a:ext cx="1474096" cy="307777"/>
          </a:xfrm>
          <a:prstGeom prst="rect">
            <a:avLst/>
          </a:prstGeom>
          <a:noFill/>
        </p:spPr>
        <p:txBody>
          <a:bodyPr wrap="square" rtlCol="0">
            <a:spAutoFit/>
          </a:bodyPr>
          <a:lstStyle>
            <a:defPPr>
              <a:defRPr lang="ko-KR"/>
            </a:defPPr>
            <a:lvl1pPr>
              <a:defRPr sz="1400"/>
            </a:lvl1pPr>
          </a:lstStyle>
          <a:p>
            <a:r>
              <a:rPr lang="en-US" altLang="ko-KR" dirty="0"/>
              <a:t>ESCAPE(“ESC”)</a:t>
            </a:r>
            <a:endParaRPr lang="ko-KR" altLang="en-US" dirty="0"/>
          </a:p>
        </p:txBody>
      </p:sp>
      <p:sp>
        <p:nvSpPr>
          <p:cNvPr id="19" name="TextBox 18"/>
          <p:cNvSpPr txBox="1"/>
          <p:nvPr/>
        </p:nvSpPr>
        <p:spPr>
          <a:xfrm>
            <a:off x="976184" y="2688364"/>
            <a:ext cx="856736" cy="1169551"/>
          </a:xfrm>
          <a:prstGeom prst="rect">
            <a:avLst/>
          </a:prstGeom>
          <a:noFill/>
        </p:spPr>
        <p:txBody>
          <a:bodyPr wrap="square" rtlCol="0">
            <a:spAutoFit/>
          </a:bodyPr>
          <a:lstStyle/>
          <a:p>
            <a:r>
              <a:rPr lang="en-US" altLang="ko-KR" sz="1400" dirty="0"/>
              <a:t>Insert, Append, Open. Replace, Change</a:t>
            </a:r>
            <a:endParaRPr lang="ko-KR" altLang="en-US" sz="1400" dirty="0"/>
          </a:p>
        </p:txBody>
      </p:sp>
      <p:sp>
        <p:nvSpPr>
          <p:cNvPr id="20" name="TextBox 19"/>
          <p:cNvSpPr txBox="1"/>
          <p:nvPr/>
        </p:nvSpPr>
        <p:spPr>
          <a:xfrm>
            <a:off x="4190676" y="1107914"/>
            <a:ext cx="1266244" cy="307777"/>
          </a:xfrm>
          <a:prstGeom prst="rect">
            <a:avLst/>
          </a:prstGeom>
          <a:noFill/>
        </p:spPr>
        <p:txBody>
          <a:bodyPr wrap="square" rtlCol="0">
            <a:spAutoFit/>
          </a:bodyPr>
          <a:lstStyle>
            <a:defPPr>
              <a:defRPr lang="ko-KR"/>
            </a:defPPr>
            <a:lvl1pPr>
              <a:defRPr sz="1400"/>
            </a:lvl1pPr>
          </a:lstStyle>
          <a:p>
            <a:r>
              <a:rPr lang="en-US" altLang="ko-KR" dirty="0"/>
              <a:t>Colon(“:”)</a:t>
            </a:r>
            <a:endParaRPr lang="ko-KR" altLang="en-US" dirty="0"/>
          </a:p>
        </p:txBody>
      </p:sp>
      <p:sp>
        <p:nvSpPr>
          <p:cNvPr id="21" name="TextBox 20"/>
          <p:cNvSpPr txBox="1"/>
          <p:nvPr/>
        </p:nvSpPr>
        <p:spPr>
          <a:xfrm>
            <a:off x="4190676" y="1890749"/>
            <a:ext cx="1266244" cy="307777"/>
          </a:xfrm>
          <a:prstGeom prst="rect">
            <a:avLst/>
          </a:prstGeom>
          <a:noFill/>
        </p:spPr>
        <p:txBody>
          <a:bodyPr wrap="square" rtlCol="0">
            <a:spAutoFit/>
          </a:bodyPr>
          <a:lstStyle>
            <a:defPPr>
              <a:defRPr lang="ko-KR"/>
            </a:defPPr>
            <a:lvl1pPr>
              <a:defRPr sz="1400"/>
            </a:lvl1pPr>
          </a:lstStyle>
          <a:p>
            <a:r>
              <a:rPr lang="en-US" altLang="ko-KR" dirty="0"/>
              <a:t>RETURN</a:t>
            </a:r>
            <a:endParaRPr lang="ko-KR" altLang="en-US" dirty="0"/>
          </a:p>
        </p:txBody>
      </p:sp>
      <p:sp>
        <p:nvSpPr>
          <p:cNvPr id="15" name="직사각형 14">
            <a:extLst>
              <a:ext uri="{FF2B5EF4-FFF2-40B4-BE49-F238E27FC236}">
                <a16:creationId xmlns:a16="http://schemas.microsoft.com/office/drawing/2014/main" id="{55BB4AD0-ACE0-431F-A749-D5F80C3AEFC1}"/>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VI Editor</a:t>
            </a:r>
            <a:endParaRPr lang="ko-KR" altLang="en-US" sz="2800" b="1" dirty="0">
              <a:solidFill>
                <a:srgbClr val="002060"/>
              </a:solidFill>
              <a:latin typeface="+mj-ea"/>
            </a:endParaRPr>
          </a:p>
        </p:txBody>
      </p:sp>
    </p:spTree>
    <p:extLst>
      <p:ext uri="{BB962C8B-B14F-4D97-AF65-F5344CB8AC3E}">
        <p14:creationId xmlns:p14="http://schemas.microsoft.com/office/powerpoint/2010/main" val="11521855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797592B-1D88-4822-91F1-91C1E6C17EC2}"/>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Expansion</a:t>
            </a:r>
            <a:endParaRPr lang="ko-KR" altLang="en-US" sz="2800" b="1" dirty="0">
              <a:solidFill>
                <a:srgbClr val="002060"/>
              </a:solidFill>
              <a:latin typeface="+mj-ea"/>
            </a:endParaRPr>
          </a:p>
        </p:txBody>
      </p:sp>
      <p:sp>
        <p:nvSpPr>
          <p:cNvPr id="3" name="TextBox 2">
            <a:extLst>
              <a:ext uri="{FF2B5EF4-FFF2-40B4-BE49-F238E27FC236}">
                <a16:creationId xmlns:a16="http://schemas.microsoft.com/office/drawing/2014/main" id="{63A0AAA7-563A-4673-95E0-0F37FA451628}"/>
              </a:ext>
            </a:extLst>
          </p:cNvPr>
          <p:cNvSpPr txBox="1"/>
          <p:nvPr/>
        </p:nvSpPr>
        <p:spPr>
          <a:xfrm>
            <a:off x="83669" y="690717"/>
            <a:ext cx="8916569" cy="2118529"/>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When you type a command and press the enter key in Bash, the shell performs several processes on the text before executing your command</a:t>
            </a:r>
          </a:p>
          <a:p>
            <a:r>
              <a:rPr lang="en-US" altLang="ko-KR" b="0" dirty="0"/>
              <a:t>This process is known as expansion. </a:t>
            </a:r>
          </a:p>
          <a:p>
            <a:r>
              <a:rPr lang="en-US" altLang="ko-KR" b="0" dirty="0"/>
              <a:t>With the expansion, you type something, and it is expanded into something else  before the shell takes action on it.</a:t>
            </a:r>
          </a:p>
        </p:txBody>
      </p:sp>
      <p:sp>
        <p:nvSpPr>
          <p:cNvPr id="4" name="TextBox 3">
            <a:extLst>
              <a:ext uri="{FF2B5EF4-FFF2-40B4-BE49-F238E27FC236}">
                <a16:creationId xmlns:a16="http://schemas.microsoft.com/office/drawing/2014/main" id="{937E51C1-73DD-440A-BB46-546B49D13B0F}"/>
              </a:ext>
            </a:extLst>
          </p:cNvPr>
          <p:cNvSpPr txBox="1"/>
          <p:nvPr/>
        </p:nvSpPr>
        <p:spPr>
          <a:xfrm>
            <a:off x="214200" y="3307143"/>
            <a:ext cx="8715600" cy="926529"/>
          </a:xfrm>
          <a:prstGeom prst="rect">
            <a:avLst/>
          </a:prstGeom>
          <a:solidFill>
            <a:schemeClr val="tx1"/>
          </a:solidFill>
          <a:ln>
            <a:noFill/>
          </a:ln>
        </p:spPr>
        <p:txBody>
          <a:bodyPr wrap="square" lIns="129600" tIns="129600" rIns="129600" bIns="129600"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r>
              <a:rPr lang="en-US" altLang="ko-KR" b="0" dirty="0">
                <a:solidFill>
                  <a:schemeClr val="bg1"/>
                </a:solidFill>
              </a:rPr>
              <a:t>[root@localhost]$ echo *</a:t>
            </a:r>
          </a:p>
          <a:p>
            <a:pPr marL="0" indent="0">
              <a:lnSpc>
                <a:spcPct val="120000"/>
              </a:lnSpc>
              <a:buNone/>
            </a:pPr>
            <a:r>
              <a:rPr lang="en-US" altLang="ko-KR" b="0" dirty="0">
                <a:solidFill>
                  <a:schemeClr val="bg1"/>
                </a:solidFill>
              </a:rPr>
              <a:t>Desktop Documents Music Pictures Public Templates Videos</a:t>
            </a:r>
          </a:p>
        </p:txBody>
      </p:sp>
    </p:spTree>
    <p:extLst>
      <p:ext uri="{BB962C8B-B14F-4D97-AF65-F5344CB8AC3E}">
        <p14:creationId xmlns:p14="http://schemas.microsoft.com/office/powerpoint/2010/main" val="14764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차트 1">
            <a:extLst>
              <a:ext uri="{FF2B5EF4-FFF2-40B4-BE49-F238E27FC236}">
                <a16:creationId xmlns:a16="http://schemas.microsoft.com/office/drawing/2014/main" id="{1CFD52A6-3168-46F6-A810-BF6F194B7966}"/>
              </a:ext>
            </a:extLst>
          </p:cNvPr>
          <p:cNvGraphicFramePr/>
          <p:nvPr/>
        </p:nvGraphicFramePr>
        <p:xfrm>
          <a:off x="462948" y="852254"/>
          <a:ext cx="8413420" cy="546299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7B1D0-E09A-4C25-8554-41E3C2970FCF}"/>
              </a:ext>
            </a:extLst>
          </p:cNvPr>
          <p:cNvSpPr txBox="1"/>
          <p:nvPr/>
        </p:nvSpPr>
        <p:spPr>
          <a:xfrm rot="16200000">
            <a:off x="-74185" y="3328496"/>
            <a:ext cx="878951" cy="276999"/>
          </a:xfrm>
          <a:prstGeom prst="rect">
            <a:avLst/>
          </a:prstGeom>
          <a:noFill/>
        </p:spPr>
        <p:txBody>
          <a:bodyPr wrap="square" rtlCol="0">
            <a:spAutoFit/>
          </a:bodyPr>
          <a:lstStyle/>
          <a:p>
            <a:pPr algn="ctr"/>
            <a:r>
              <a:rPr lang="en-US" altLang="ko-KR" sz="1200" b="1" dirty="0"/>
              <a:t>Share(%)</a:t>
            </a:r>
            <a:endParaRPr lang="ko-KR" altLang="en-US" sz="1200" b="1" dirty="0"/>
          </a:p>
        </p:txBody>
      </p:sp>
      <p:sp>
        <p:nvSpPr>
          <p:cNvPr id="4" name="직사각형 3">
            <a:extLst>
              <a:ext uri="{FF2B5EF4-FFF2-40B4-BE49-F238E27FC236}">
                <a16:creationId xmlns:a16="http://schemas.microsoft.com/office/drawing/2014/main" id="{C18EADAE-DD66-4282-BBEB-DBAD5E659162}"/>
              </a:ext>
            </a:extLst>
          </p:cNvPr>
          <p:cNvSpPr/>
          <p:nvPr/>
        </p:nvSpPr>
        <p:spPr>
          <a:xfrm>
            <a:off x="83669" y="123162"/>
            <a:ext cx="4017692" cy="523220"/>
          </a:xfrm>
          <a:prstGeom prst="rect">
            <a:avLst/>
          </a:prstGeom>
        </p:spPr>
        <p:txBody>
          <a:bodyPr wrap="square">
            <a:spAutoFit/>
          </a:bodyPr>
          <a:lstStyle/>
          <a:p>
            <a:r>
              <a:rPr lang="en-US" altLang="ko-KR" sz="2800" b="1" dirty="0">
                <a:solidFill>
                  <a:srgbClr val="002060"/>
                </a:solidFill>
                <a:latin typeface="+mj-ea"/>
              </a:rPr>
              <a:t>Market share in OS</a:t>
            </a:r>
          </a:p>
        </p:txBody>
      </p:sp>
    </p:spTree>
    <p:extLst>
      <p:ext uri="{BB962C8B-B14F-4D97-AF65-F5344CB8AC3E}">
        <p14:creationId xmlns:p14="http://schemas.microsoft.com/office/powerpoint/2010/main" val="36196396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797592B-1D88-4822-91F1-91C1E6C17EC2}"/>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Expansion</a:t>
            </a:r>
            <a:endParaRPr lang="ko-KR" altLang="en-US" sz="2800" b="1" dirty="0">
              <a:solidFill>
                <a:srgbClr val="002060"/>
              </a:solidFill>
              <a:latin typeface="+mj-ea"/>
            </a:endParaRPr>
          </a:p>
        </p:txBody>
      </p:sp>
      <p:sp>
        <p:nvSpPr>
          <p:cNvPr id="3" name="TextBox 2">
            <a:extLst>
              <a:ext uri="{FF2B5EF4-FFF2-40B4-BE49-F238E27FC236}">
                <a16:creationId xmlns:a16="http://schemas.microsoft.com/office/drawing/2014/main" id="{63A0AAA7-563A-4673-95E0-0F37FA451628}"/>
              </a:ext>
            </a:extLst>
          </p:cNvPr>
          <p:cNvSpPr txBox="1"/>
          <p:nvPr/>
        </p:nvSpPr>
        <p:spPr>
          <a:xfrm>
            <a:off x="83669" y="690717"/>
            <a:ext cx="8916569" cy="5124480"/>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Pathname Expansion</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The mechanism by which wildcards work is called pathname expansion.</a:t>
            </a:r>
          </a:p>
          <a:p>
            <a:r>
              <a:rPr lang="en-US" altLang="ko-KR" dirty="0"/>
              <a:t>Tilde Expansion(~)</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Tilde indicates the user’s home directory.</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If you specify a name, it represents the home directory of specified name</a:t>
            </a:r>
          </a:p>
          <a:p>
            <a:r>
              <a:rPr lang="en-US" altLang="ko-KR" dirty="0"/>
              <a:t>Arithmetic Expansion</a:t>
            </a:r>
          </a:p>
          <a:p>
            <a:pPr marL="742950" lvl="1" indent="-285750">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$((expression))</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Shell allows arithmetic to be performed by expansion.</a:t>
            </a:r>
          </a:p>
          <a:p>
            <a:r>
              <a:rPr lang="en-US" altLang="ko-KR" dirty="0"/>
              <a:t>Brace Expansion</a:t>
            </a:r>
          </a:p>
          <a:p>
            <a:pPr marL="742950" lvl="1" indent="-285750">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a:t>
            </a:r>
            <a:r>
              <a:rPr lang="en-US" altLang="ko-KR" sz="1600" b="1" dirty="0" err="1">
                <a:latin typeface="Arial" panose="020B0604020202020204" pitchFamily="34" charset="0"/>
                <a:cs typeface="Arial" panose="020B0604020202020204" pitchFamily="34" charset="0"/>
              </a:rPr>
              <a:t>a,b,c</a:t>
            </a:r>
            <a:r>
              <a:rPr lang="en-US" altLang="ko-KR" sz="1600" b="1" dirty="0">
                <a:latin typeface="Arial" panose="020B0604020202020204" pitchFamily="34" charset="0"/>
                <a:cs typeface="Arial" panose="020B0604020202020204" pitchFamily="34" charset="0"/>
              </a:rPr>
              <a:t>} or {</a:t>
            </a:r>
            <a:r>
              <a:rPr lang="en-US" altLang="ko-KR" sz="1600" b="1" dirty="0" err="1">
                <a:latin typeface="Arial" panose="020B0604020202020204" pitchFamily="34" charset="0"/>
                <a:cs typeface="Arial" panose="020B0604020202020204" pitchFamily="34" charset="0"/>
              </a:rPr>
              <a:t>a..c</a:t>
            </a:r>
            <a:r>
              <a:rPr lang="en-US" altLang="ko-KR" sz="1600" b="1" dirty="0">
                <a:latin typeface="Arial" panose="020B0604020202020204" pitchFamily="34" charset="0"/>
                <a:cs typeface="Arial" panose="020B0604020202020204" pitchFamily="34" charset="0"/>
              </a:rPr>
              <a:t>}</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Patterns to be brace expanded contain a preamble({) and a postscript(}).</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Brace expression contains either a comma-separated list of strings, or a range of integers or single characters. </a:t>
            </a:r>
          </a:p>
          <a:p>
            <a:pPr marL="742950" lvl="1" indent="-285750">
              <a:buFont typeface="Wingdings" panose="05000000000000000000" pitchFamily="2" charset="2"/>
              <a:buChar char="§"/>
            </a:pPr>
            <a:r>
              <a:rPr lang="en-US" altLang="ko-KR" sz="1600" dirty="0">
                <a:solidFill>
                  <a:srgbClr val="FF0000"/>
                </a:solidFill>
                <a:latin typeface="Arial" panose="020B0604020202020204" pitchFamily="34" charset="0"/>
                <a:cs typeface="Arial" panose="020B0604020202020204" pitchFamily="34" charset="0"/>
              </a:rPr>
              <a:t>The pattern may not contain whitespace. </a:t>
            </a:r>
          </a:p>
          <a:p>
            <a:r>
              <a:rPr lang="en-US" altLang="ko-KR" dirty="0"/>
              <a:t>Parameter Expansion</a:t>
            </a:r>
          </a:p>
          <a:p>
            <a:pPr marL="742950" lvl="1" indent="-285750">
              <a:buFont typeface="Wingdings" panose="05000000000000000000" pitchFamily="2" charset="2"/>
              <a:buChar char="§"/>
            </a:pPr>
            <a:r>
              <a:rPr lang="en-US" altLang="ko-KR" sz="1600" b="1" dirty="0">
                <a:latin typeface="Arial" panose="020B0604020202020204" pitchFamily="34" charset="0"/>
                <a:cs typeface="Arial" panose="020B0604020202020204" pitchFamily="34" charset="0"/>
              </a:rPr>
              <a:t>$variable or ${variable}</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Be used to access and manipulate the values ​​of variables and parameters.</a:t>
            </a:r>
          </a:p>
        </p:txBody>
      </p:sp>
    </p:spTree>
    <p:extLst>
      <p:ext uri="{BB962C8B-B14F-4D97-AF65-F5344CB8AC3E}">
        <p14:creationId xmlns:p14="http://schemas.microsoft.com/office/powerpoint/2010/main" val="1267790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5283979-DA21-48E5-A269-C6CAD59801CA}"/>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Command Substitution</a:t>
            </a:r>
            <a:endParaRPr lang="ko-KR" altLang="en-US" sz="2800" b="1" dirty="0">
              <a:solidFill>
                <a:srgbClr val="002060"/>
              </a:solidFill>
              <a:latin typeface="+mj-ea"/>
            </a:endParaRPr>
          </a:p>
        </p:txBody>
      </p:sp>
      <p:sp>
        <p:nvSpPr>
          <p:cNvPr id="3" name="TextBox 2">
            <a:extLst>
              <a:ext uri="{FF2B5EF4-FFF2-40B4-BE49-F238E27FC236}">
                <a16:creationId xmlns:a16="http://schemas.microsoft.com/office/drawing/2014/main" id="{1C2DCAB7-34E1-4210-8287-D922F4814D98}"/>
              </a:ext>
            </a:extLst>
          </p:cNvPr>
          <p:cNvSpPr txBox="1"/>
          <p:nvPr/>
        </p:nvSpPr>
        <p:spPr>
          <a:xfrm>
            <a:off x="83669" y="690717"/>
            <a:ext cx="8916569" cy="1949252"/>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Allow the output of a command to replace the command itself</a:t>
            </a:r>
          </a:p>
          <a:p>
            <a:r>
              <a:rPr lang="en-US" altLang="ko-KR" b="0" dirty="0"/>
              <a:t>Perform the expansion by executing and replacing the command</a:t>
            </a:r>
          </a:p>
          <a:p>
            <a:r>
              <a:rPr lang="en-US" altLang="ko-KR" b="0" dirty="0"/>
              <a:t>Occur when a command is enclosed </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$(command)  or `command`</a:t>
            </a:r>
          </a:p>
          <a:p>
            <a:endParaRPr lang="en-US" altLang="ko-KR" b="0" dirty="0"/>
          </a:p>
        </p:txBody>
      </p:sp>
      <p:sp>
        <p:nvSpPr>
          <p:cNvPr id="4" name="TextBox 3">
            <a:extLst>
              <a:ext uri="{FF2B5EF4-FFF2-40B4-BE49-F238E27FC236}">
                <a16:creationId xmlns:a16="http://schemas.microsoft.com/office/drawing/2014/main" id="{EE859C9A-104F-4FB7-99FF-5B3933AF18BC}"/>
              </a:ext>
            </a:extLst>
          </p:cNvPr>
          <p:cNvSpPr txBox="1"/>
          <p:nvPr/>
        </p:nvSpPr>
        <p:spPr>
          <a:xfrm>
            <a:off x="214200" y="2913413"/>
            <a:ext cx="8715600" cy="926529"/>
          </a:xfrm>
          <a:prstGeom prst="rect">
            <a:avLst/>
          </a:prstGeom>
          <a:solidFill>
            <a:schemeClr val="tx1"/>
          </a:solidFill>
          <a:ln>
            <a:noFill/>
          </a:ln>
        </p:spPr>
        <p:txBody>
          <a:bodyPr wrap="square" lIns="129600" tIns="129600" rIns="129600" bIns="129600"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r>
              <a:rPr lang="en-US" altLang="ko-KR" b="0" dirty="0">
                <a:solidFill>
                  <a:schemeClr val="bg1"/>
                </a:solidFill>
              </a:rPr>
              <a:t>[root@localhost]$ echo $(ls)</a:t>
            </a:r>
          </a:p>
          <a:p>
            <a:pPr marL="0" indent="0">
              <a:lnSpc>
                <a:spcPct val="120000"/>
              </a:lnSpc>
              <a:buNone/>
            </a:pPr>
            <a:r>
              <a:rPr lang="en-US" altLang="ko-KR" b="0" dirty="0">
                <a:solidFill>
                  <a:schemeClr val="bg1"/>
                </a:solidFill>
              </a:rPr>
              <a:t>Desktop Documents Music Pictures Public Templates Videos</a:t>
            </a:r>
          </a:p>
        </p:txBody>
      </p:sp>
      <p:sp>
        <p:nvSpPr>
          <p:cNvPr id="5" name="TextBox 4">
            <a:extLst>
              <a:ext uri="{FF2B5EF4-FFF2-40B4-BE49-F238E27FC236}">
                <a16:creationId xmlns:a16="http://schemas.microsoft.com/office/drawing/2014/main" id="{BBA16B86-20EC-40B0-A7CB-BDDF5046C590}"/>
              </a:ext>
            </a:extLst>
          </p:cNvPr>
          <p:cNvSpPr txBox="1"/>
          <p:nvPr/>
        </p:nvSpPr>
        <p:spPr>
          <a:xfrm>
            <a:off x="214200" y="4018209"/>
            <a:ext cx="8715600" cy="926529"/>
          </a:xfrm>
          <a:prstGeom prst="rect">
            <a:avLst/>
          </a:prstGeom>
          <a:solidFill>
            <a:schemeClr val="tx1"/>
          </a:solidFill>
          <a:ln>
            <a:noFill/>
          </a:ln>
        </p:spPr>
        <p:txBody>
          <a:bodyPr wrap="square" lIns="129600" tIns="129600" rIns="129600" bIns="129600"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marL="0" indent="0">
              <a:lnSpc>
                <a:spcPct val="120000"/>
              </a:lnSpc>
              <a:buNone/>
            </a:pPr>
            <a:r>
              <a:rPr lang="en-US" altLang="ko-KR" b="0" dirty="0">
                <a:solidFill>
                  <a:schemeClr val="bg1"/>
                </a:solidFill>
              </a:rPr>
              <a:t>[root@localhost]$ ls -l $(which cp)</a:t>
            </a:r>
          </a:p>
          <a:p>
            <a:pPr marL="0" indent="0">
              <a:lnSpc>
                <a:spcPct val="120000"/>
              </a:lnSpc>
              <a:buNone/>
            </a:pPr>
            <a:r>
              <a:rPr lang="nl-NL" altLang="ko-KR" b="0" dirty="0">
                <a:solidFill>
                  <a:schemeClr val="bg1"/>
                </a:solidFill>
              </a:rPr>
              <a:t>-rwxr-xr-x. 1 root root 155168 Nov  6  2016 </a:t>
            </a:r>
            <a:r>
              <a:rPr lang="nl-NL" altLang="ko-KR" b="0" dirty="0">
                <a:solidFill>
                  <a:srgbClr val="00FF00"/>
                </a:solidFill>
              </a:rPr>
              <a:t>/usr/bin/cp</a:t>
            </a:r>
            <a:endParaRPr lang="en-US" altLang="ko-KR" b="0" dirty="0">
              <a:solidFill>
                <a:srgbClr val="00FF00"/>
              </a:solidFill>
            </a:endParaRPr>
          </a:p>
        </p:txBody>
      </p:sp>
    </p:spTree>
    <p:extLst>
      <p:ext uri="{BB962C8B-B14F-4D97-AF65-F5344CB8AC3E}">
        <p14:creationId xmlns:p14="http://schemas.microsoft.com/office/powerpoint/2010/main" val="1875987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466883FE-5A08-4C84-A55F-48B23E06BC78}"/>
              </a:ext>
            </a:extLst>
          </p:cNvPr>
          <p:cNvGraphicFramePr>
            <a:graphicFrameLocks noGrp="1"/>
          </p:cNvGraphicFramePr>
          <p:nvPr>
            <p:extLst>
              <p:ext uri="{D42A27DB-BD31-4B8C-83A1-F6EECF244321}">
                <p14:modId xmlns:p14="http://schemas.microsoft.com/office/powerpoint/2010/main" val="127023943"/>
              </p:ext>
            </p:extLst>
          </p:nvPr>
        </p:nvGraphicFramePr>
        <p:xfrm>
          <a:off x="214200" y="3305206"/>
          <a:ext cx="8715600" cy="3021406"/>
        </p:xfrm>
        <a:graphic>
          <a:graphicData uri="http://schemas.openxmlformats.org/drawingml/2006/table">
            <a:tbl>
              <a:tblPr/>
              <a:tblGrid>
                <a:gridCol w="2087521">
                  <a:extLst>
                    <a:ext uri="{9D8B030D-6E8A-4147-A177-3AD203B41FA5}">
                      <a16:colId xmlns:a16="http://schemas.microsoft.com/office/drawing/2014/main" val="1951982645"/>
                    </a:ext>
                  </a:extLst>
                </a:gridCol>
                <a:gridCol w="662807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145440">
                <a:tc>
                  <a:txBody>
                    <a:bodyPr/>
                    <a:lstStyle/>
                    <a:p>
                      <a:pPr fontAlgn="t"/>
                      <a:r>
                        <a:rPr lang="en-US" altLang="ko-KR" sz="1200" b="0" i="0" dirty="0">
                          <a:solidFill>
                            <a:srgbClr val="FF0000"/>
                          </a:solidFill>
                          <a:effectLst/>
                          <a:latin typeface="inherit"/>
                        </a:rPr>
                        <a: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solidFill>
                            <a:srgbClr val="FF0000"/>
                          </a:solidFill>
                          <a:effectLst/>
                          <a:latin typeface="inherit"/>
                        </a:rPr>
                        <a:t>Single quote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145440">
                <a:tc>
                  <a:txBody>
                    <a:bodyPr/>
                    <a:lstStyle/>
                    <a:p>
                      <a:pPr fontAlgn="t"/>
                      <a:r>
                        <a:rPr lang="en-US" altLang="ko-KR" sz="1200" b="0" i="0" dirty="0">
                          <a:solidFill>
                            <a:srgbClr val="FF0000"/>
                          </a:solidFill>
                          <a:effectLst/>
                          <a:latin typeface="inherit"/>
                        </a:rPr>
                        <a: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solidFill>
                            <a:srgbClr val="FF0000"/>
                          </a:solidFill>
                          <a:effectLst/>
                          <a:latin typeface="inherit"/>
                        </a:rPr>
                        <a:t>Double quote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189031"/>
                  </a:ext>
                </a:extLst>
              </a:tr>
              <a:tr h="241123">
                <a:tc>
                  <a:txBody>
                    <a:bodyPr/>
                    <a:lstStyle/>
                    <a:p>
                      <a:pPr fontAlgn="t"/>
                      <a:r>
                        <a:rPr lang="en-US" sz="1200" b="0" i="0" dirty="0">
                          <a:effectLst/>
                          <a:latin typeface="inherit"/>
                        </a:rPr>
                        <a:t>\a</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Audible bell</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145440">
                <a:tc>
                  <a:txBody>
                    <a:bodyPr/>
                    <a:lstStyle/>
                    <a:p>
                      <a:pPr fontAlgn="t"/>
                      <a:r>
                        <a:rPr lang="en-US" sz="1200" b="0" i="0" dirty="0">
                          <a:effectLst/>
                          <a:latin typeface="inherit"/>
                        </a:rPr>
                        <a:t>\b</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u="none" strike="noStrike" dirty="0">
                          <a:solidFill>
                            <a:schemeClr val="tx1"/>
                          </a:solidFill>
                          <a:effectLst/>
                          <a:latin typeface="inherit"/>
                        </a:rPr>
                        <a:t>Backspace</a:t>
                      </a:r>
                      <a:endParaRPr lang="en-US" sz="1200" b="0" i="0" dirty="0">
                        <a:solidFill>
                          <a:schemeClr val="tx1"/>
                        </a:solidFill>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207395"/>
                  </a:ext>
                </a:extLst>
              </a:tr>
              <a:tr h="145440">
                <a:tc>
                  <a:txBody>
                    <a:bodyPr/>
                    <a:lstStyle/>
                    <a:p>
                      <a:pPr fontAlgn="t"/>
                      <a:r>
                        <a:rPr lang="en-US" sz="1200" b="0" i="0" dirty="0">
                          <a:effectLst/>
                          <a:latin typeface="inherit"/>
                        </a:rPr>
                        <a:t>\f</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u="none" strike="noStrike" dirty="0">
                          <a:solidFill>
                            <a:schemeClr val="tx1"/>
                          </a:solidFill>
                          <a:effectLst/>
                          <a:latin typeface="inherit"/>
                        </a:rPr>
                        <a:t>Form feed</a:t>
                      </a:r>
                      <a:endParaRPr lang="en-US" sz="1200" b="0" i="0" dirty="0">
                        <a:solidFill>
                          <a:schemeClr val="tx1"/>
                        </a:solidFill>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145440">
                <a:tc>
                  <a:txBody>
                    <a:bodyPr/>
                    <a:lstStyle/>
                    <a:p>
                      <a:pPr fontAlgn="t"/>
                      <a:r>
                        <a:rPr lang="en-US" sz="1200" b="0" i="0" dirty="0">
                          <a:solidFill>
                            <a:srgbClr val="FF0000"/>
                          </a:solidFill>
                          <a:effectLst/>
                          <a:latin typeface="inherit"/>
                        </a:rPr>
                        <a:t>\n</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u="none" strike="noStrike" dirty="0">
                          <a:solidFill>
                            <a:srgbClr val="FF0000"/>
                          </a:solidFill>
                          <a:effectLst/>
                          <a:latin typeface="inherit"/>
                        </a:rPr>
                        <a:t>Newline</a:t>
                      </a:r>
                      <a:endParaRPr lang="en-US" sz="1200" b="0" i="0" dirty="0">
                        <a:solidFill>
                          <a:srgbClr val="FF0000"/>
                        </a:solidFill>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1786414"/>
                  </a:ext>
                </a:extLst>
              </a:tr>
              <a:tr h="145440">
                <a:tc>
                  <a:txBody>
                    <a:bodyPr/>
                    <a:lstStyle/>
                    <a:p>
                      <a:pPr fontAlgn="t"/>
                      <a:r>
                        <a:rPr lang="en-US" sz="1200" b="0" i="0" dirty="0">
                          <a:effectLst/>
                          <a:latin typeface="inherit"/>
                        </a:rPr>
                        <a:t>\r</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u="none" strike="noStrike" dirty="0">
                          <a:solidFill>
                            <a:schemeClr val="tx1"/>
                          </a:solidFill>
                          <a:effectLst/>
                          <a:latin typeface="inherit"/>
                        </a:rPr>
                        <a:t>Carriage return</a:t>
                      </a:r>
                      <a:endParaRPr lang="en-US" sz="1200" b="0" i="0" dirty="0">
                        <a:solidFill>
                          <a:schemeClr val="tx1"/>
                        </a:solidFill>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r h="145440">
                <a:tc>
                  <a:txBody>
                    <a:bodyPr/>
                    <a:lstStyle/>
                    <a:p>
                      <a:pPr fontAlgn="t"/>
                      <a:r>
                        <a:rPr lang="en-US" sz="1200" b="0" i="0" dirty="0">
                          <a:effectLst/>
                          <a:latin typeface="inherit"/>
                        </a:rPr>
                        <a:t>\s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solidFill>
                            <a:schemeClr val="tx1"/>
                          </a:solidFill>
                          <a:effectLst/>
                          <a:latin typeface="inherit"/>
                        </a:rPr>
                        <a:t>A space or </a:t>
                      </a:r>
                      <a:r>
                        <a:rPr lang="en-US" sz="1200" b="0" i="0" u="none" strike="noStrike" dirty="0">
                          <a:solidFill>
                            <a:schemeClr val="tx1"/>
                          </a:solidFill>
                          <a:effectLst/>
                          <a:latin typeface="inherit"/>
                        </a:rPr>
                        <a:t>white space</a:t>
                      </a:r>
                      <a:endParaRPr lang="en-US" sz="1200" b="0" i="0" dirty="0">
                        <a:solidFill>
                          <a:schemeClr val="tx1"/>
                        </a:solidFill>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0225384"/>
                  </a:ext>
                </a:extLst>
              </a:tr>
              <a:tr h="0">
                <a:tc>
                  <a:txBody>
                    <a:bodyPr/>
                    <a:lstStyle/>
                    <a:p>
                      <a:pPr fontAlgn="t"/>
                      <a:r>
                        <a:rPr lang="en-US" sz="1200" b="0" i="0" dirty="0">
                          <a:solidFill>
                            <a:srgbClr val="FF0000"/>
                          </a:solidFill>
                          <a:effectLst/>
                          <a:latin typeface="inherit"/>
                        </a:rPr>
                        <a:t>\t</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u="none" strike="noStrike" dirty="0">
                          <a:solidFill>
                            <a:srgbClr val="FF0000"/>
                          </a:solidFill>
                          <a:effectLst/>
                          <a:latin typeface="inherit"/>
                        </a:rPr>
                        <a:t>Horizontal tab</a:t>
                      </a:r>
                      <a:endParaRPr lang="en-US" sz="1200" b="0" i="0" dirty="0">
                        <a:solidFill>
                          <a:srgbClr val="FF0000"/>
                        </a:solidFill>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596900"/>
                  </a:ext>
                </a:extLst>
              </a:tr>
            </a:tbl>
          </a:graphicData>
        </a:graphic>
      </p:graphicFrame>
      <p:sp>
        <p:nvSpPr>
          <p:cNvPr id="5" name="TextBox 4">
            <a:extLst>
              <a:ext uri="{FF2B5EF4-FFF2-40B4-BE49-F238E27FC236}">
                <a16:creationId xmlns:a16="http://schemas.microsoft.com/office/drawing/2014/main" id="{9FA195C0-2D53-4B16-906C-32CAADC8C704}"/>
              </a:ext>
            </a:extLst>
          </p:cNvPr>
          <p:cNvSpPr txBox="1"/>
          <p:nvPr/>
        </p:nvSpPr>
        <p:spPr>
          <a:xfrm>
            <a:off x="83669" y="690717"/>
            <a:ext cx="8916569" cy="2169825"/>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Escape sequence is two or more characters that often begin with an </a:t>
            </a:r>
            <a:r>
              <a:rPr lang="en-US" altLang="ko-KR" dirty="0">
                <a:solidFill>
                  <a:srgbClr val="FF0000"/>
                </a:solidFill>
              </a:rPr>
              <a:t>escape character(\)</a:t>
            </a:r>
            <a:r>
              <a:rPr lang="en-US" altLang="ko-KR" dirty="0"/>
              <a:t> </a:t>
            </a:r>
            <a:r>
              <a:rPr lang="en-US" altLang="ko-KR" b="0" dirty="0"/>
              <a:t>that tells the computer or software program to perform a function or command. </a:t>
            </a:r>
          </a:p>
          <a:p>
            <a:r>
              <a:rPr lang="en-US" altLang="ko-KR" b="0" dirty="0"/>
              <a:t>Below is a listing of some of the commonly used and available escape sequences used in programming languages and some text editors.</a:t>
            </a:r>
            <a:endParaRPr lang="ko-KR" altLang="en-US" b="0" dirty="0"/>
          </a:p>
        </p:txBody>
      </p:sp>
      <p:sp>
        <p:nvSpPr>
          <p:cNvPr id="6" name="직사각형 5">
            <a:extLst>
              <a:ext uri="{FF2B5EF4-FFF2-40B4-BE49-F238E27FC236}">
                <a16:creationId xmlns:a16="http://schemas.microsoft.com/office/drawing/2014/main" id="{2ABE1AE4-88DC-487F-9F28-006CCA1D7420}"/>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Escape sequence</a:t>
            </a:r>
            <a:endParaRPr lang="ko-KR" altLang="en-US" sz="2800" b="1" dirty="0">
              <a:solidFill>
                <a:srgbClr val="002060"/>
              </a:solidFill>
              <a:latin typeface="+mj-ea"/>
            </a:endParaRPr>
          </a:p>
        </p:txBody>
      </p:sp>
    </p:spTree>
    <p:extLst>
      <p:ext uri="{BB962C8B-B14F-4D97-AF65-F5344CB8AC3E}">
        <p14:creationId xmlns:p14="http://schemas.microsoft.com/office/powerpoint/2010/main" val="1987165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4B15E4-DDC6-444A-B1DB-D443B7D1062D}"/>
              </a:ext>
            </a:extLst>
          </p:cNvPr>
          <p:cNvSpPr txBox="1"/>
          <p:nvPr/>
        </p:nvSpPr>
        <p:spPr>
          <a:xfrm>
            <a:off x="83669" y="690717"/>
            <a:ext cx="8916569" cy="2949525"/>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Sometimes, we want to run many commands together and/or make use of control flow expressions such as conditionals and loops.</a:t>
            </a:r>
            <a:endParaRPr lang="en-US" altLang="ko-KR" b="0" dirty="0">
              <a:solidFill>
                <a:srgbClr val="FF0000"/>
              </a:solidFill>
            </a:endParaRPr>
          </a:p>
          <a:p>
            <a:r>
              <a:rPr lang="en-US" altLang="ko-KR" b="0" dirty="0">
                <a:solidFill>
                  <a:srgbClr val="FF0000"/>
                </a:solidFill>
              </a:rPr>
              <a:t>Script</a:t>
            </a:r>
            <a:r>
              <a:rPr lang="en-US" altLang="ko-KR" b="0" dirty="0"/>
              <a:t> is a text file that is usually executed by an interpreter which is a computer program or environment that directly executes commands.</a:t>
            </a:r>
          </a:p>
          <a:p>
            <a:r>
              <a:rPr lang="en-US" altLang="ko-KR" b="0" dirty="0">
                <a:solidFill>
                  <a:srgbClr val="FF0000"/>
                </a:solidFill>
              </a:rPr>
              <a:t>Shell script </a:t>
            </a:r>
            <a:r>
              <a:rPr lang="en-US" altLang="ko-KR" b="0" dirty="0"/>
              <a:t>is a computer program designed to be run by the Unix shell.</a:t>
            </a:r>
          </a:p>
          <a:p>
            <a:r>
              <a:rPr lang="en-US" altLang="ko-KR" b="0" dirty="0"/>
              <a:t>Complex</a:t>
            </a:r>
            <a:r>
              <a:rPr lang="ko-KR" altLang="en-US" b="0" dirty="0"/>
              <a:t> </a:t>
            </a:r>
            <a:r>
              <a:rPr lang="en-US" altLang="ko-KR" b="0" dirty="0"/>
              <a:t>commands</a:t>
            </a:r>
            <a:r>
              <a:rPr lang="ko-KR" altLang="en-US" b="0" dirty="0"/>
              <a:t> </a:t>
            </a:r>
            <a:r>
              <a:rPr lang="en-US" altLang="ko-KR" b="0" dirty="0"/>
              <a:t>are</a:t>
            </a:r>
            <a:r>
              <a:rPr lang="ko-KR" altLang="en-US" b="0" dirty="0"/>
              <a:t> </a:t>
            </a:r>
            <a:r>
              <a:rPr lang="en-US" altLang="ko-KR" b="0" dirty="0"/>
              <a:t>executed</a:t>
            </a:r>
            <a:r>
              <a:rPr lang="ko-KR" altLang="en-US" b="0" dirty="0"/>
              <a:t> </a:t>
            </a:r>
            <a:r>
              <a:rPr lang="en-US" altLang="ko-KR" b="0" dirty="0"/>
              <a:t>in</a:t>
            </a:r>
            <a:r>
              <a:rPr lang="ko-KR" altLang="en-US" b="0" dirty="0"/>
              <a:t> </a:t>
            </a:r>
            <a:r>
              <a:rPr lang="en-US" altLang="ko-KR" b="0" dirty="0"/>
              <a:t>one</a:t>
            </a:r>
            <a:r>
              <a:rPr lang="ko-KR" altLang="en-US" b="0" dirty="0"/>
              <a:t> </a:t>
            </a:r>
            <a:r>
              <a:rPr lang="en-US" altLang="ko-KR" b="0" dirty="0"/>
              <a:t>script.</a:t>
            </a:r>
          </a:p>
          <a:p>
            <a:r>
              <a:rPr lang="en-US" altLang="ko-KR" b="0" dirty="0"/>
              <a:t>Script syntax depends on the shell type.</a:t>
            </a:r>
          </a:p>
        </p:txBody>
      </p:sp>
      <p:sp>
        <p:nvSpPr>
          <p:cNvPr id="3" name="직사각형 2">
            <a:extLst>
              <a:ext uri="{FF2B5EF4-FFF2-40B4-BE49-F238E27FC236}">
                <a16:creationId xmlns:a16="http://schemas.microsoft.com/office/drawing/2014/main" id="{590E627A-F573-4AB3-9D29-88F25ECE11EC}"/>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What is the shell script?</a:t>
            </a:r>
          </a:p>
        </p:txBody>
      </p:sp>
    </p:spTree>
    <p:extLst>
      <p:ext uri="{BB962C8B-B14F-4D97-AF65-F5344CB8AC3E}">
        <p14:creationId xmlns:p14="http://schemas.microsoft.com/office/powerpoint/2010/main" val="28455388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9E5CD0-1C9A-8E7E-2BB7-E7A8022CBEB9}"/>
              </a:ext>
            </a:extLst>
          </p:cNvPr>
          <p:cNvSpPr txBox="1"/>
          <p:nvPr/>
        </p:nvSpPr>
        <p:spPr>
          <a:xfrm>
            <a:off x="142875" y="767269"/>
            <a:ext cx="8667750" cy="4832092"/>
          </a:xfrm>
          <a:prstGeom prst="rect">
            <a:avLst/>
          </a:prstGeom>
          <a:noFill/>
        </p:spPr>
        <p:txBody>
          <a:bodyPr wrap="square">
            <a:spAutoFit/>
          </a:bodyPr>
          <a:lstStyle/>
          <a:p>
            <a:pPr marL="285750" indent="-285750">
              <a:buFont typeface="Arial" panose="020B0604020202020204" pitchFamily="34" charset="0"/>
              <a:buChar char="•"/>
            </a:pPr>
            <a:r>
              <a:rPr lang="ko-KR" altLang="en-US" sz="1400" b="1" dirty="0" err="1">
                <a:latin typeface="Arial" panose="020B0604020202020204" pitchFamily="34" charset="0"/>
                <a:cs typeface="Arial" panose="020B0604020202020204" pitchFamily="34" charset="0"/>
              </a:rPr>
              <a:t>Bourne</a:t>
            </a:r>
            <a:r>
              <a:rPr lang="ko-KR" altLang="en-US" sz="1400" b="1" dirty="0">
                <a:latin typeface="Arial" panose="020B0604020202020204" pitchFamily="34" charset="0"/>
                <a:cs typeface="Arial" panose="020B0604020202020204" pitchFamily="34" charset="0"/>
              </a:rPr>
              <a:t> </a:t>
            </a:r>
            <a:r>
              <a:rPr lang="ko-KR" altLang="en-US" sz="1400" b="1" dirty="0" err="1">
                <a:latin typeface="Arial" panose="020B0604020202020204" pitchFamily="34" charset="0"/>
                <a:cs typeface="Arial" panose="020B0604020202020204" pitchFamily="34" charset="0"/>
              </a:rPr>
              <a:t>Shell</a:t>
            </a:r>
            <a:r>
              <a:rPr lang="ko-KR" altLang="en-US" sz="1400" b="1" dirty="0">
                <a:latin typeface="Arial" panose="020B0604020202020204" pitchFamily="34" charset="0"/>
                <a:cs typeface="Arial" panose="020B0604020202020204" pitchFamily="34" charset="0"/>
              </a:rPr>
              <a:t> (</a:t>
            </a:r>
            <a:r>
              <a:rPr lang="ko-KR" altLang="en-US" sz="1400" b="1" dirty="0" err="1">
                <a:latin typeface="Arial" panose="020B0604020202020204" pitchFamily="34" charset="0"/>
                <a:cs typeface="Arial" panose="020B0604020202020204" pitchFamily="34" charset="0"/>
              </a:rPr>
              <a:t>sh</a:t>
            </a:r>
            <a:r>
              <a:rPr lang="ko-KR" altLang="en-US" sz="1400" b="1" dirty="0">
                <a:latin typeface="Arial" panose="020B0604020202020204" pitchFamily="34" charset="0"/>
                <a:cs typeface="Arial" panose="020B0604020202020204" pitchFamily="34" charset="0"/>
              </a:rPr>
              <a:t>)</a:t>
            </a:r>
          </a:p>
          <a:p>
            <a:pPr marL="542925" lvl="1" indent="-200025">
              <a:buFont typeface="Arial" panose="020B0604020202020204" pitchFamily="34" charset="0"/>
              <a:buChar char="•"/>
            </a:pPr>
            <a:r>
              <a:rPr lang="ko-KR" altLang="en-US" sz="1400" dirty="0">
                <a:latin typeface="Arial" panose="020B0604020202020204" pitchFamily="34" charset="0"/>
                <a:cs typeface="Arial" panose="020B0604020202020204" pitchFamily="34" charset="0"/>
              </a:rPr>
              <a:t>The </a:t>
            </a:r>
            <a:r>
              <a:rPr lang="ko-KR" altLang="en-US" sz="1400" dirty="0" err="1">
                <a:latin typeface="Arial" panose="020B0604020202020204" pitchFamily="34" charset="0"/>
                <a:cs typeface="Arial" panose="020B0604020202020204" pitchFamily="34" charset="0"/>
              </a:rPr>
              <a:t>Bourne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Shell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the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original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Unix</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shell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created</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by</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Stephen</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Bourne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at</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Labs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It</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introduced</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many</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features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found</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in</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modern</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shells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such</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command</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substitution</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variables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control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structures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if-then-else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loops</a:t>
            </a:r>
            <a:r>
              <a:rPr lang="ko-KR" altLang="en-US" sz="1400" dirty="0">
                <a:latin typeface="Arial" panose="020B0604020202020204" pitchFamily="34" charset="0"/>
                <a:cs typeface="Arial" panose="020B0604020202020204" pitchFamily="34" charset="0"/>
              </a:rPr>
              <a:t>), and </a:t>
            </a:r>
            <a:r>
              <a:rPr lang="ko-KR" altLang="en-US" sz="1400" dirty="0" err="1">
                <a:latin typeface="Arial" panose="020B0604020202020204" pitchFamily="34" charset="0"/>
                <a:cs typeface="Arial" panose="020B0604020202020204" pitchFamily="34" charset="0"/>
              </a:rPr>
              <a:t>functions</a:t>
            </a:r>
            <a:r>
              <a:rPr lang="ko-KR" altLang="en-US" sz="14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ko-KR" alt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ko-KR" altLang="en-US" sz="1400" b="1" dirty="0">
                <a:latin typeface="Arial" panose="020B0604020202020204" pitchFamily="34" charset="0"/>
                <a:cs typeface="Arial" panose="020B0604020202020204" pitchFamily="34" charset="0"/>
              </a:rPr>
              <a:t>C </a:t>
            </a:r>
            <a:r>
              <a:rPr lang="ko-KR" altLang="en-US" sz="1400" b="1" dirty="0" err="1">
                <a:latin typeface="Arial" panose="020B0604020202020204" pitchFamily="34" charset="0"/>
                <a:cs typeface="Arial" panose="020B0604020202020204" pitchFamily="34" charset="0"/>
              </a:rPr>
              <a:t>Shell</a:t>
            </a:r>
            <a:r>
              <a:rPr lang="ko-KR" altLang="en-US" sz="1400" b="1" dirty="0">
                <a:latin typeface="Arial" panose="020B0604020202020204" pitchFamily="34" charset="0"/>
                <a:cs typeface="Arial" panose="020B0604020202020204" pitchFamily="34" charset="0"/>
              </a:rPr>
              <a:t> (</a:t>
            </a:r>
            <a:r>
              <a:rPr lang="ko-KR" altLang="en-US" sz="1400" b="1" dirty="0" err="1">
                <a:latin typeface="Arial" panose="020B0604020202020204" pitchFamily="34" charset="0"/>
                <a:cs typeface="Arial" panose="020B0604020202020204" pitchFamily="34" charset="0"/>
              </a:rPr>
              <a:t>csh</a:t>
            </a:r>
            <a:r>
              <a:rPr lang="ko-KR" altLang="en-US" sz="1400" b="1" dirty="0">
                <a:latin typeface="Arial" panose="020B0604020202020204" pitchFamily="34" charset="0"/>
                <a:cs typeface="Arial" panose="020B0604020202020204" pitchFamily="34" charset="0"/>
              </a:rPr>
              <a:t>)</a:t>
            </a:r>
          </a:p>
          <a:p>
            <a:pPr marL="542925" lvl="1" indent="-200025">
              <a:buFont typeface="Arial" panose="020B0604020202020204" pitchFamily="34" charset="0"/>
              <a:buChar char="•"/>
            </a:pPr>
            <a:r>
              <a:rPr lang="ko-KR" altLang="en-US" sz="1400" dirty="0">
                <a:latin typeface="Arial" panose="020B0604020202020204" pitchFamily="34" charset="0"/>
                <a:cs typeface="Arial" panose="020B0604020202020204" pitchFamily="34" charset="0"/>
              </a:rPr>
              <a:t>The C </a:t>
            </a:r>
            <a:r>
              <a:rPr lang="ko-KR" altLang="en-US" sz="1400" dirty="0" err="1">
                <a:latin typeface="Arial" panose="020B0604020202020204" pitchFamily="34" charset="0"/>
                <a:cs typeface="Arial" panose="020B0604020202020204" pitchFamily="34" charset="0"/>
              </a:rPr>
              <a:t>Shell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was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developed</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by</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Bill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Joy</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at</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the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University</a:t>
            </a:r>
            <a:r>
              <a:rPr lang="ko-KR" altLang="en-US" sz="1400" dirty="0">
                <a:latin typeface="Arial" panose="020B0604020202020204" pitchFamily="34" charset="0"/>
                <a:cs typeface="Arial" panose="020B0604020202020204" pitchFamily="34" charset="0"/>
              </a:rPr>
              <a:t> of </a:t>
            </a:r>
            <a:r>
              <a:rPr lang="ko-KR" altLang="en-US" sz="1400" dirty="0" err="1">
                <a:latin typeface="Arial" panose="020B0604020202020204" pitchFamily="34" charset="0"/>
                <a:cs typeface="Arial" panose="020B0604020202020204" pitchFamily="34" charset="0"/>
              </a:rPr>
              <a:t>California</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Berkeley</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Its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syntax</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more</a:t>
            </a:r>
            <a:r>
              <a:rPr lang="ko-KR" altLang="en-US" sz="1400" dirty="0">
                <a:latin typeface="Arial" panose="020B0604020202020204" pitchFamily="34" charset="0"/>
                <a:cs typeface="Arial" panose="020B0604020202020204" pitchFamily="34" charset="0"/>
              </a:rPr>
              <a:t> C-</a:t>
            </a:r>
            <a:r>
              <a:rPr lang="ko-KR" altLang="en-US" sz="1400" dirty="0" err="1">
                <a:latin typeface="Arial" panose="020B0604020202020204" pitchFamily="34" charset="0"/>
                <a:cs typeface="Arial" panose="020B0604020202020204" pitchFamily="34" charset="0"/>
              </a:rPr>
              <a:t>like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than</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the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Bourne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Shell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which</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can</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make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it</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more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intuitive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for</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programmers</a:t>
            </a:r>
            <a:endParaRPr lang="en-US" altLang="ko-KR" sz="1400" dirty="0">
              <a:latin typeface="Arial" panose="020B0604020202020204" pitchFamily="34" charset="0"/>
              <a:cs typeface="Arial" panose="020B0604020202020204" pitchFamily="34" charset="0"/>
            </a:endParaRPr>
          </a:p>
          <a:p>
            <a:pPr marL="542925" lvl="1" indent="-200025">
              <a:buFont typeface="Arial" panose="020B0604020202020204" pitchFamily="34" charset="0"/>
              <a:buChar char="•"/>
            </a:pPr>
            <a:endParaRPr lang="ko-KR" alt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ko-KR" altLang="en-US" sz="1400" b="1" dirty="0" err="1">
                <a:latin typeface="Arial" panose="020B0604020202020204" pitchFamily="34" charset="0"/>
                <a:cs typeface="Arial" panose="020B0604020202020204" pitchFamily="34" charset="0"/>
              </a:rPr>
              <a:t>Korn</a:t>
            </a:r>
            <a:r>
              <a:rPr lang="ko-KR" altLang="en-US" sz="1400" b="1" dirty="0">
                <a:latin typeface="Arial" panose="020B0604020202020204" pitchFamily="34" charset="0"/>
                <a:cs typeface="Arial" panose="020B0604020202020204" pitchFamily="34" charset="0"/>
              </a:rPr>
              <a:t> </a:t>
            </a:r>
            <a:r>
              <a:rPr lang="ko-KR" altLang="en-US" sz="1400" b="1" dirty="0" err="1">
                <a:latin typeface="Arial" panose="020B0604020202020204" pitchFamily="34" charset="0"/>
                <a:cs typeface="Arial" panose="020B0604020202020204" pitchFamily="34" charset="0"/>
              </a:rPr>
              <a:t>Shell</a:t>
            </a:r>
            <a:r>
              <a:rPr lang="ko-KR" altLang="en-US" sz="1400" b="1" dirty="0">
                <a:latin typeface="Arial" panose="020B0604020202020204" pitchFamily="34" charset="0"/>
                <a:cs typeface="Arial" panose="020B0604020202020204" pitchFamily="34" charset="0"/>
              </a:rPr>
              <a:t> (</a:t>
            </a:r>
            <a:r>
              <a:rPr lang="ko-KR" altLang="en-US" sz="1400" b="1" dirty="0" err="1">
                <a:latin typeface="Arial" panose="020B0604020202020204" pitchFamily="34" charset="0"/>
                <a:cs typeface="Arial" panose="020B0604020202020204" pitchFamily="34" charset="0"/>
              </a:rPr>
              <a:t>ksh</a:t>
            </a:r>
            <a:r>
              <a:rPr lang="ko-KR" altLang="en-US" sz="1400" b="1" dirty="0">
                <a:latin typeface="Arial" panose="020B0604020202020204" pitchFamily="34" charset="0"/>
                <a:cs typeface="Arial" panose="020B0604020202020204" pitchFamily="34" charset="0"/>
              </a:rPr>
              <a:t>)</a:t>
            </a:r>
          </a:p>
          <a:p>
            <a:pPr marL="542925" lvl="1" indent="-200025">
              <a:buFont typeface="Arial" panose="020B0604020202020204" pitchFamily="34" charset="0"/>
              <a:buChar char="•"/>
            </a:pPr>
            <a:r>
              <a:rPr lang="ko-KR" altLang="en-US" sz="1400" dirty="0">
                <a:latin typeface="Arial" panose="020B0604020202020204" pitchFamily="34" charset="0"/>
                <a:cs typeface="Arial" panose="020B0604020202020204" pitchFamily="34" charset="0"/>
              </a:rPr>
              <a:t>The </a:t>
            </a:r>
            <a:r>
              <a:rPr lang="ko-KR" altLang="en-US" sz="1400" dirty="0" err="1">
                <a:latin typeface="Arial" panose="020B0604020202020204" pitchFamily="34" charset="0"/>
                <a:cs typeface="Arial" panose="020B0604020202020204" pitchFamily="34" charset="0"/>
              </a:rPr>
              <a:t>Korn</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Shell</a:t>
            </a:r>
            <a:r>
              <a:rPr lang="ko-KR" altLang="en-US" sz="1400" dirty="0">
                <a:latin typeface="Arial" panose="020B0604020202020204" pitchFamily="34" charset="0"/>
                <a:cs typeface="Arial" panose="020B0604020202020204" pitchFamily="34" charset="0"/>
              </a:rPr>
              <a:t> </a:t>
            </a:r>
            <a:r>
              <a:rPr lang="en-US" altLang="ko-KR" sz="1400" dirty="0">
                <a:latin typeface="Arial" panose="020B0604020202020204" pitchFamily="34" charset="0"/>
                <a:cs typeface="Arial" panose="020B0604020202020204" pitchFamily="34" charset="0"/>
              </a:rPr>
              <a:t>was </a:t>
            </a:r>
            <a:r>
              <a:rPr lang="ko-KR" altLang="en-US" sz="1400" dirty="0" err="1">
                <a:latin typeface="Arial" panose="020B0604020202020204" pitchFamily="34" charset="0"/>
                <a:cs typeface="Arial" panose="020B0604020202020204" pitchFamily="34" charset="0"/>
              </a:rPr>
              <a:t>developed</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by</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David</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Korn</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at</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Labs</a:t>
            </a:r>
            <a:r>
              <a:rPr lang="ko-KR" altLang="en-US" sz="1400" dirty="0">
                <a:latin typeface="Arial" panose="020B0604020202020204" pitchFamily="34" charset="0"/>
                <a:cs typeface="Arial" panose="020B0604020202020204" pitchFamily="34" charset="0"/>
              </a:rPr>
              <a:t>. </a:t>
            </a:r>
            <a:r>
              <a:rPr lang="en-US" altLang="ko-KR" sz="1400" dirty="0">
                <a:latin typeface="Arial" panose="020B0604020202020204" pitchFamily="34" charset="0"/>
                <a:cs typeface="Arial" panose="020B0604020202020204" pitchFamily="34" charset="0"/>
              </a:rPr>
              <a:t>It includes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many</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features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from</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the</a:t>
            </a:r>
            <a:r>
              <a:rPr lang="ko-KR" altLang="en-US" sz="1400" dirty="0">
                <a:latin typeface="Arial" panose="020B0604020202020204" pitchFamily="34" charset="0"/>
                <a:cs typeface="Arial" panose="020B0604020202020204" pitchFamily="34" charset="0"/>
              </a:rPr>
              <a:t> C </a:t>
            </a:r>
            <a:r>
              <a:rPr lang="ko-KR" altLang="en-US" sz="1400" dirty="0" err="1">
                <a:latin typeface="Arial" panose="020B0604020202020204" pitchFamily="34" charset="0"/>
                <a:cs typeface="Arial" panose="020B0604020202020204" pitchFamily="34" charset="0"/>
              </a:rPr>
              <a:t>Shell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well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additional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features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like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command-line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editing</a:t>
            </a:r>
            <a:r>
              <a:rPr lang="ko-KR" altLang="en-US" sz="1400" dirty="0">
                <a:latin typeface="Arial" panose="020B0604020202020204" pitchFamily="34" charset="0"/>
                <a:cs typeface="Arial" panose="020B0604020202020204" pitchFamily="34" charset="0"/>
              </a:rPr>
              <a:t> and </a:t>
            </a:r>
            <a:r>
              <a:rPr lang="ko-KR" altLang="en-US" sz="1400" dirty="0" err="1">
                <a:latin typeface="Arial" panose="020B0604020202020204" pitchFamily="34" charset="0"/>
                <a:cs typeface="Arial" panose="020B0604020202020204" pitchFamily="34" charset="0"/>
              </a:rPr>
              <a:t>command</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recall</a:t>
            </a:r>
            <a:r>
              <a:rPr lang="ko-KR" altLang="en-US" sz="1400" dirty="0">
                <a:latin typeface="Arial" panose="020B0604020202020204" pitchFamily="34" charset="0"/>
                <a:cs typeface="Arial" panose="020B0604020202020204" pitchFamily="34" charset="0"/>
              </a:rPr>
              <a:t>.</a:t>
            </a:r>
          </a:p>
          <a:p>
            <a:pPr marL="285750" indent="-285750" algn="ctr">
              <a:buFont typeface="Arial" panose="020B0604020202020204" pitchFamily="34" charset="0"/>
              <a:buChar char="•"/>
            </a:pPr>
            <a:endParaRPr lang="ko-KR" alt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ko-KR" altLang="en-US" sz="1400" b="1" dirty="0" err="1">
                <a:solidFill>
                  <a:srgbClr val="FF0000"/>
                </a:solidFill>
                <a:latin typeface="Arial" panose="020B0604020202020204" pitchFamily="34" charset="0"/>
                <a:cs typeface="Arial" panose="020B0604020202020204" pitchFamily="34" charset="0"/>
              </a:rPr>
              <a:t>Bourne</a:t>
            </a:r>
            <a:r>
              <a:rPr lang="ko-KR" altLang="en-US" sz="1400" b="1" dirty="0">
                <a:solidFill>
                  <a:srgbClr val="FF0000"/>
                </a:solidFill>
                <a:latin typeface="Arial" panose="020B0604020202020204" pitchFamily="34" charset="0"/>
                <a:cs typeface="Arial" panose="020B0604020202020204" pitchFamily="34" charset="0"/>
              </a:rPr>
              <a:t> </a:t>
            </a:r>
            <a:r>
              <a:rPr lang="ko-KR" altLang="en-US" sz="1400" b="1" dirty="0" err="1">
                <a:solidFill>
                  <a:srgbClr val="FF0000"/>
                </a:solidFill>
                <a:latin typeface="Arial" panose="020B0604020202020204" pitchFamily="34" charset="0"/>
                <a:cs typeface="Arial" panose="020B0604020202020204" pitchFamily="34" charset="0"/>
              </a:rPr>
              <a:t>Again</a:t>
            </a:r>
            <a:r>
              <a:rPr lang="ko-KR" altLang="en-US" sz="1400" b="1" dirty="0">
                <a:solidFill>
                  <a:srgbClr val="FF0000"/>
                </a:solidFill>
                <a:latin typeface="Arial" panose="020B0604020202020204" pitchFamily="34" charset="0"/>
                <a:cs typeface="Arial" panose="020B0604020202020204" pitchFamily="34" charset="0"/>
              </a:rPr>
              <a:t> </a:t>
            </a:r>
            <a:r>
              <a:rPr lang="ko-KR" altLang="en-US" sz="1400" b="1" dirty="0" err="1">
                <a:solidFill>
                  <a:srgbClr val="FF0000"/>
                </a:solidFill>
                <a:latin typeface="Arial" panose="020B0604020202020204" pitchFamily="34" charset="0"/>
                <a:cs typeface="Arial" panose="020B0604020202020204" pitchFamily="34" charset="0"/>
              </a:rPr>
              <a:t>Shell</a:t>
            </a:r>
            <a:r>
              <a:rPr lang="ko-KR" altLang="en-US" sz="1400" b="1" dirty="0">
                <a:solidFill>
                  <a:srgbClr val="FF0000"/>
                </a:solidFill>
                <a:latin typeface="Arial" panose="020B0604020202020204" pitchFamily="34" charset="0"/>
                <a:cs typeface="Arial" panose="020B0604020202020204" pitchFamily="34" charset="0"/>
              </a:rPr>
              <a:t> (</a:t>
            </a:r>
            <a:r>
              <a:rPr lang="ko-KR" altLang="en-US" sz="1400" b="1" dirty="0" err="1">
                <a:solidFill>
                  <a:srgbClr val="FF0000"/>
                </a:solidFill>
                <a:latin typeface="Arial" panose="020B0604020202020204" pitchFamily="34" charset="0"/>
                <a:cs typeface="Arial" panose="020B0604020202020204" pitchFamily="34" charset="0"/>
              </a:rPr>
              <a:t>bash</a:t>
            </a:r>
            <a:r>
              <a:rPr lang="ko-KR" altLang="en-US" sz="1400" b="1" dirty="0">
                <a:solidFill>
                  <a:srgbClr val="FF0000"/>
                </a:solidFill>
                <a:latin typeface="Arial" panose="020B0604020202020204" pitchFamily="34" charset="0"/>
                <a:cs typeface="Arial" panose="020B0604020202020204" pitchFamily="34" charset="0"/>
              </a:rPr>
              <a:t>)</a:t>
            </a:r>
          </a:p>
          <a:p>
            <a:pPr marL="542925" lvl="1" indent="-200025">
              <a:buFont typeface="Arial" panose="020B0604020202020204" pitchFamily="34" charset="0"/>
              <a:buChar char="•"/>
            </a:pPr>
            <a:r>
              <a:rPr lang="ko-KR" altLang="en-US" sz="1400" dirty="0">
                <a:latin typeface="Arial" panose="020B0604020202020204" pitchFamily="34" charset="0"/>
                <a:cs typeface="Arial" panose="020B0604020202020204" pitchFamily="34" charset="0"/>
              </a:rPr>
              <a:t>The </a:t>
            </a:r>
            <a:r>
              <a:rPr lang="ko-KR" altLang="en-US" sz="1400" dirty="0" err="1">
                <a:latin typeface="Arial" panose="020B0604020202020204" pitchFamily="34" charset="0"/>
                <a:cs typeface="Arial" panose="020B0604020202020204" pitchFamily="34" charset="0"/>
              </a:rPr>
              <a:t>Bourne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Again</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Shell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free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software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replacement</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for</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the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Bourne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Shell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It</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was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created</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for</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the</a:t>
            </a:r>
            <a:r>
              <a:rPr lang="ko-KR" altLang="en-US" sz="1400" dirty="0">
                <a:latin typeface="Arial" panose="020B0604020202020204" pitchFamily="34" charset="0"/>
                <a:cs typeface="Arial" panose="020B0604020202020204" pitchFamily="34" charset="0"/>
              </a:rPr>
              <a:t> GNU Project and </a:t>
            </a:r>
            <a:r>
              <a:rPr lang="ko-KR" altLang="en-US" sz="1400" dirty="0" err="1">
                <a:latin typeface="Arial" panose="020B0604020202020204" pitchFamily="34" charset="0"/>
                <a:cs typeface="Arial" panose="020B0604020202020204" pitchFamily="34" charset="0"/>
              </a:rPr>
              <a:t>is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the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default</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shell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for</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most</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Linux</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distributions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It's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fully</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compatible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with</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sh</a:t>
            </a:r>
            <a:r>
              <a:rPr lang="ko-KR" altLang="en-US" sz="1400" dirty="0">
                <a:latin typeface="Arial" panose="020B0604020202020204" pitchFamily="34" charset="0"/>
                <a:cs typeface="Arial" panose="020B0604020202020204" pitchFamily="34" charset="0"/>
              </a:rPr>
              <a:t> and </a:t>
            </a:r>
            <a:r>
              <a:rPr lang="ko-KR" altLang="en-US" sz="1400" dirty="0" err="1">
                <a:latin typeface="Arial" panose="020B0604020202020204" pitchFamily="34" charset="0"/>
                <a:cs typeface="Arial" panose="020B0604020202020204" pitchFamily="34" charset="0"/>
              </a:rPr>
              <a:t>includes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features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from</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ksh</a:t>
            </a:r>
            <a:r>
              <a:rPr lang="ko-KR" altLang="en-US" sz="1400" dirty="0">
                <a:latin typeface="Arial" panose="020B0604020202020204" pitchFamily="34" charset="0"/>
                <a:cs typeface="Arial" panose="020B0604020202020204" pitchFamily="34" charset="0"/>
              </a:rPr>
              <a:t> and </a:t>
            </a:r>
            <a:r>
              <a:rPr lang="ko-KR" altLang="en-US" sz="1400" dirty="0" err="1">
                <a:latin typeface="Arial" panose="020B0604020202020204" pitchFamily="34" charset="0"/>
                <a:cs typeface="Arial" panose="020B0604020202020204" pitchFamily="34" charset="0"/>
              </a:rPr>
              <a:t>csh</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well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additional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features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like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command</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auto-completion</a:t>
            </a:r>
            <a:r>
              <a:rPr lang="ko-KR" altLang="en-US" sz="14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ko-KR" alt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ko-KR" altLang="en-US" sz="1400" b="1" dirty="0" err="1">
                <a:latin typeface="Arial" panose="020B0604020202020204" pitchFamily="34" charset="0"/>
                <a:cs typeface="Arial" panose="020B0604020202020204" pitchFamily="34" charset="0"/>
              </a:rPr>
              <a:t>Z</a:t>
            </a:r>
            <a:r>
              <a:rPr lang="ko-KR" altLang="en-US" sz="1400" b="1" dirty="0">
                <a:latin typeface="Arial" panose="020B0604020202020204" pitchFamily="34" charset="0"/>
                <a:cs typeface="Arial" panose="020B0604020202020204" pitchFamily="34" charset="0"/>
              </a:rPr>
              <a:t> </a:t>
            </a:r>
            <a:r>
              <a:rPr lang="ko-KR" altLang="en-US" sz="1400" b="1" dirty="0" err="1">
                <a:latin typeface="Arial" panose="020B0604020202020204" pitchFamily="34" charset="0"/>
                <a:cs typeface="Arial" panose="020B0604020202020204" pitchFamily="34" charset="0"/>
              </a:rPr>
              <a:t>Shell</a:t>
            </a:r>
            <a:r>
              <a:rPr lang="ko-KR" altLang="en-US" sz="1400" b="1" dirty="0">
                <a:latin typeface="Arial" panose="020B0604020202020204" pitchFamily="34" charset="0"/>
                <a:cs typeface="Arial" panose="020B0604020202020204" pitchFamily="34" charset="0"/>
              </a:rPr>
              <a:t> (</a:t>
            </a:r>
            <a:r>
              <a:rPr lang="ko-KR" altLang="en-US" sz="1400" b="1" dirty="0" err="1">
                <a:latin typeface="Arial" panose="020B0604020202020204" pitchFamily="34" charset="0"/>
                <a:cs typeface="Arial" panose="020B0604020202020204" pitchFamily="34" charset="0"/>
              </a:rPr>
              <a:t>zsh</a:t>
            </a:r>
            <a:r>
              <a:rPr lang="ko-KR" altLang="en-US" sz="1400" b="1" dirty="0">
                <a:latin typeface="Arial" panose="020B0604020202020204" pitchFamily="34" charset="0"/>
                <a:cs typeface="Arial" panose="020B0604020202020204" pitchFamily="34" charset="0"/>
              </a:rPr>
              <a:t>)</a:t>
            </a:r>
          </a:p>
          <a:p>
            <a:pPr marL="542925" lvl="1" indent="-200025">
              <a:buFont typeface="Arial" panose="020B0604020202020204" pitchFamily="34" charset="0"/>
              <a:buChar char="•"/>
            </a:pPr>
            <a:r>
              <a:rPr lang="ko-KR" altLang="en-US" sz="1400" dirty="0">
                <a:latin typeface="Arial" panose="020B0604020202020204" pitchFamily="34" charset="0"/>
                <a:cs typeface="Arial" panose="020B0604020202020204" pitchFamily="34" charset="0"/>
              </a:rPr>
              <a:t>The </a:t>
            </a:r>
            <a:r>
              <a:rPr lang="ko-KR" altLang="en-US" sz="1400" dirty="0" err="1">
                <a:latin typeface="Arial" panose="020B0604020202020204" pitchFamily="34" charset="0"/>
                <a:cs typeface="Arial" panose="020B0604020202020204" pitchFamily="34" charset="0"/>
              </a:rPr>
              <a:t>Z</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Shell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shell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that's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similar</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to</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bash</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but</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includes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many</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enhancements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Features</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include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spelling</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correction</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programmable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command-line</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auto-completion</a:t>
            </a:r>
            <a:r>
              <a:rPr lang="ko-KR" altLang="en-US" sz="1400" dirty="0">
                <a:latin typeface="Arial" panose="020B0604020202020204" pitchFamily="34" charset="0"/>
                <a:cs typeface="Arial" panose="020B0604020202020204" pitchFamily="34" charset="0"/>
              </a:rPr>
              <a:t>, and </a:t>
            </a:r>
            <a:r>
              <a:rPr lang="ko-KR" altLang="en-US" sz="1400" dirty="0" err="1">
                <a:latin typeface="Arial" panose="020B0604020202020204" pitchFamily="34" charset="0"/>
                <a:cs typeface="Arial" panose="020B0604020202020204" pitchFamily="34" charset="0"/>
              </a:rPr>
              <a:t>a</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powerful</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scripting</a:t>
            </a:r>
            <a:r>
              <a:rPr lang="ko-KR" altLang="en-US" sz="1400" dirty="0">
                <a:latin typeface="Arial" panose="020B0604020202020204" pitchFamily="34" charset="0"/>
                <a:cs typeface="Arial" panose="020B0604020202020204" pitchFamily="34" charset="0"/>
              </a:rPr>
              <a:t> </a:t>
            </a:r>
            <a:r>
              <a:rPr lang="ko-KR" altLang="en-US" sz="1400" dirty="0" err="1">
                <a:latin typeface="Arial" panose="020B0604020202020204" pitchFamily="34" charset="0"/>
                <a:cs typeface="Arial" panose="020B0604020202020204" pitchFamily="34" charset="0"/>
              </a:rPr>
              <a:t>language</a:t>
            </a:r>
            <a:r>
              <a:rPr lang="ko-KR" altLang="en-US" sz="14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ko-KR" altLang="en-US" sz="1400" dirty="0">
              <a:latin typeface="Arial" panose="020B0604020202020204" pitchFamily="34" charset="0"/>
              <a:cs typeface="Arial" panose="020B0604020202020204" pitchFamily="34" charset="0"/>
            </a:endParaRPr>
          </a:p>
        </p:txBody>
      </p:sp>
      <p:sp>
        <p:nvSpPr>
          <p:cNvPr id="7" name="직사각형 6">
            <a:extLst>
              <a:ext uri="{FF2B5EF4-FFF2-40B4-BE49-F238E27FC236}">
                <a16:creationId xmlns:a16="http://schemas.microsoft.com/office/drawing/2014/main" id="{BB1FDF89-703E-F6C1-C2D8-9C4731A1B838}"/>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The types of shell</a:t>
            </a:r>
            <a:endParaRPr lang="ko-KR" altLang="en-US" sz="2800" b="1" dirty="0">
              <a:solidFill>
                <a:srgbClr val="002060"/>
              </a:solidFill>
              <a:latin typeface="+mj-ea"/>
            </a:endParaRPr>
          </a:p>
        </p:txBody>
      </p:sp>
    </p:spTree>
    <p:extLst>
      <p:ext uri="{BB962C8B-B14F-4D97-AF65-F5344CB8AC3E}">
        <p14:creationId xmlns:p14="http://schemas.microsoft.com/office/powerpoint/2010/main" val="3290880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EB301C-7687-AA73-4D49-6B990EE711C0}"/>
              </a:ext>
            </a:extLst>
          </p:cNvPr>
          <p:cNvSpPr txBox="1"/>
          <p:nvPr/>
        </p:nvSpPr>
        <p:spPr>
          <a:xfrm>
            <a:off x="227431" y="864043"/>
            <a:ext cx="8675311" cy="29495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dirty="0">
                <a:latin typeface="Arial" panose="020B0604020202020204" pitchFamily="34" charset="0"/>
                <a:cs typeface="Arial" panose="020B0604020202020204" pitchFamily="34" charset="0"/>
              </a:rPr>
              <a:t>Script must begin with #!(shebang) to identify which shell to be executed.</a:t>
            </a:r>
          </a:p>
          <a:p>
            <a:pPr marL="742950" lvl="1" indent="-285750">
              <a:lnSpc>
                <a:spcPct val="150000"/>
              </a:lnSpc>
              <a:buFont typeface="Wingdings" panose="05000000000000000000" pitchFamily="2" charset="2"/>
              <a:buChar char="§"/>
            </a:pPr>
            <a:r>
              <a:rPr lang="en-US" altLang="ko-KR" dirty="0">
                <a:latin typeface="Arial" panose="020B0604020202020204" pitchFamily="34" charset="0"/>
                <a:cs typeface="Arial" panose="020B0604020202020204" pitchFamily="34" charset="0"/>
              </a:rPr>
              <a:t>#!/bin/bash</a:t>
            </a:r>
          </a:p>
          <a:p>
            <a:pPr marL="742950" lvl="1" indent="-285750">
              <a:lnSpc>
                <a:spcPct val="150000"/>
              </a:lnSpc>
              <a:buFont typeface="Wingdings" panose="05000000000000000000" pitchFamily="2" charset="2"/>
              <a:buChar char="§"/>
            </a:pPr>
            <a:r>
              <a:rPr lang="en-US" altLang="ko-KR" dirty="0">
                <a:latin typeface="Arial" panose="020B0604020202020204" pitchFamily="34" charset="0"/>
                <a:cs typeface="Arial" panose="020B0604020202020204" pitchFamily="34" charset="0"/>
              </a:rPr>
              <a:t>#!/bin/sh</a:t>
            </a:r>
          </a:p>
          <a:p>
            <a:pPr marL="285750" indent="-285750">
              <a:lnSpc>
                <a:spcPct val="150000"/>
              </a:lnSpc>
              <a:buFont typeface="Arial" panose="020B0604020202020204" pitchFamily="34" charset="0"/>
              <a:buChar char="•"/>
            </a:pPr>
            <a:r>
              <a:rPr lang="en-US" altLang="ko-KR" dirty="0">
                <a:latin typeface="Arial" panose="020B0604020202020204" pitchFamily="34" charset="0"/>
                <a:cs typeface="Arial" panose="020B0604020202020204" pitchFamily="34" charset="0"/>
              </a:rPr>
              <a:t>Shebang is a special character that defines which interpreter should be used to run the script.</a:t>
            </a:r>
          </a:p>
          <a:p>
            <a:pPr marL="285750" indent="-285750">
              <a:lnSpc>
                <a:spcPct val="150000"/>
              </a:lnSpc>
              <a:buFont typeface="Arial" panose="020B0604020202020204" pitchFamily="34" charset="0"/>
              <a:buChar char="•"/>
            </a:pPr>
            <a:r>
              <a:rPr lang="en-US" altLang="ko-KR" dirty="0">
                <a:latin typeface="Arial" panose="020B0604020202020204" pitchFamily="34" charset="0"/>
                <a:cs typeface="Arial" panose="020B0604020202020204" pitchFamily="34" charset="0"/>
              </a:rPr>
              <a:t>The form of a shebang interpreter directive is as follows</a:t>
            </a:r>
          </a:p>
          <a:p>
            <a:pPr marL="742950" lvl="1" indent="-285750">
              <a:lnSpc>
                <a:spcPct val="150000"/>
              </a:lnSpc>
              <a:buFont typeface="Arial" panose="020B0604020202020204" pitchFamily="34" charset="0"/>
              <a:buChar char="•"/>
            </a:pPr>
            <a:r>
              <a:rPr lang="en-US" altLang="ko-KR" dirty="0">
                <a:latin typeface="Arial" panose="020B0604020202020204" pitchFamily="34" charset="0"/>
                <a:cs typeface="Arial" panose="020B0604020202020204" pitchFamily="34" charset="0"/>
              </a:rPr>
              <a:t>#! interpreter [optional-</a:t>
            </a:r>
            <a:r>
              <a:rPr lang="en-US" altLang="ko-KR" dirty="0" err="1">
                <a:latin typeface="Arial" panose="020B0604020202020204" pitchFamily="34" charset="0"/>
                <a:cs typeface="Arial" panose="020B0604020202020204" pitchFamily="34" charset="0"/>
              </a:rPr>
              <a:t>arg</a:t>
            </a:r>
            <a:r>
              <a:rPr lang="en-US" altLang="ko-KR" dirty="0">
                <a:latin typeface="Arial" panose="020B0604020202020204" pitchFamily="34" charset="0"/>
                <a:cs typeface="Arial" panose="020B0604020202020204" pitchFamily="34" charset="0"/>
              </a:rPr>
              <a:t>]</a:t>
            </a:r>
          </a:p>
        </p:txBody>
      </p:sp>
      <p:sp>
        <p:nvSpPr>
          <p:cNvPr id="5" name="직사각형 4">
            <a:extLst>
              <a:ext uri="{FF2B5EF4-FFF2-40B4-BE49-F238E27FC236}">
                <a16:creationId xmlns:a16="http://schemas.microsoft.com/office/drawing/2014/main" id="{1D7BCA56-AA0B-93C0-FA1D-DFFAF76B0DEF}"/>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Shebang</a:t>
            </a:r>
          </a:p>
        </p:txBody>
      </p:sp>
      <p:sp>
        <p:nvSpPr>
          <p:cNvPr id="6" name="TextBox 5">
            <a:extLst>
              <a:ext uri="{FF2B5EF4-FFF2-40B4-BE49-F238E27FC236}">
                <a16:creationId xmlns:a16="http://schemas.microsoft.com/office/drawing/2014/main" id="{AF7BDCB3-12B3-6964-97A5-F3CFDD67FD96}"/>
              </a:ext>
            </a:extLst>
          </p:cNvPr>
          <p:cNvSpPr txBox="1"/>
          <p:nvPr/>
        </p:nvSpPr>
        <p:spPr>
          <a:xfrm>
            <a:off x="482203" y="4124236"/>
            <a:ext cx="8179595" cy="1200329"/>
          </a:xfrm>
          <a:prstGeom prst="rect">
            <a:avLst/>
          </a:prstGeom>
          <a:solidFill>
            <a:schemeClr val="tx2">
              <a:lumMod val="50000"/>
            </a:schemeClr>
          </a:solidFill>
        </p:spPr>
        <p:txBody>
          <a:bodyPr wrap="square">
            <a:spAutoFit/>
          </a:bodyPr>
          <a:lstStyle/>
          <a:p>
            <a:r>
              <a:rPr lang="en-US" altLang="ko-KR" b="0" dirty="0">
                <a:solidFill>
                  <a:srgbClr val="6A9955"/>
                </a:solidFill>
                <a:effectLst/>
                <a:latin typeface="Consolas" panose="020B0609020204030204" pitchFamily="49" charset="0"/>
              </a:rPr>
              <a:t>#!/bin/bash</a:t>
            </a:r>
            <a:endParaRPr lang="en-US" altLang="ko-KR" b="0" dirty="0">
              <a:solidFill>
                <a:srgbClr val="CCCCCC"/>
              </a:solidFill>
              <a:effectLst/>
              <a:latin typeface="Consolas" panose="020B0609020204030204" pitchFamily="49" charset="0"/>
            </a:endParaRPr>
          </a:p>
          <a:p>
            <a:br>
              <a:rPr lang="en-US" altLang="ko-KR" b="0" dirty="0">
                <a:solidFill>
                  <a:srgbClr val="CCCCCC"/>
                </a:solidFill>
                <a:effectLst/>
                <a:latin typeface="Consolas" panose="020B0609020204030204" pitchFamily="49" charset="0"/>
              </a:rPr>
            </a:br>
            <a:r>
              <a:rPr lang="en-US" altLang="ko-KR" b="0" dirty="0">
                <a:solidFill>
                  <a:srgbClr val="DCDCAA"/>
                </a:solidFill>
                <a:effectLst/>
                <a:latin typeface="Consolas" panose="020B0609020204030204" pitchFamily="49" charset="0"/>
              </a:rPr>
              <a:t>echo</a:t>
            </a:r>
            <a:r>
              <a:rPr lang="en-US" altLang="ko-KR" b="0" dirty="0">
                <a:solidFill>
                  <a:srgbClr val="CCCCCC"/>
                </a:solidFill>
                <a:effectLst/>
                <a:latin typeface="Consolas" panose="020B0609020204030204" pitchFamily="49" charset="0"/>
              </a:rPr>
              <a:t> </a:t>
            </a:r>
            <a:r>
              <a:rPr lang="en-US" altLang="ko-KR" b="0" dirty="0">
                <a:solidFill>
                  <a:srgbClr val="CE9178"/>
                </a:solidFill>
                <a:effectLst/>
                <a:latin typeface="Consolas" panose="020B0609020204030204" pitchFamily="49" charset="0"/>
              </a:rPr>
              <a:t>“hello</a:t>
            </a:r>
            <a:r>
              <a:rPr lang="en-US" altLang="ko-KR" b="0" dirty="0">
                <a:solidFill>
                  <a:srgbClr val="CCCCCC"/>
                </a:solidFill>
                <a:effectLst/>
                <a:latin typeface="Consolas" panose="020B0609020204030204" pitchFamily="49" charset="0"/>
              </a:rPr>
              <a:t> </a:t>
            </a:r>
            <a:r>
              <a:rPr lang="en-US" altLang="ko-KR" b="0" dirty="0">
                <a:solidFill>
                  <a:srgbClr val="CE9178"/>
                </a:solidFill>
                <a:effectLst/>
                <a:latin typeface="Consolas" panose="020B0609020204030204" pitchFamily="49" charset="0"/>
              </a:rPr>
              <a:t>word”</a:t>
            </a:r>
            <a:br>
              <a:rPr lang="en-US" altLang="ko-KR" b="0" dirty="0">
                <a:solidFill>
                  <a:srgbClr val="CCCCCC"/>
                </a:solidFill>
                <a:effectLst/>
                <a:latin typeface="Consolas" panose="020B0609020204030204" pitchFamily="49" charset="0"/>
              </a:rPr>
            </a:br>
            <a:endParaRPr lang="en-US" altLang="ko-KR"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4062800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1845DC-9BA6-400B-BE28-6143471E9192}"/>
              </a:ext>
            </a:extLst>
          </p:cNvPr>
          <p:cNvSpPr txBox="1"/>
          <p:nvPr/>
        </p:nvSpPr>
        <p:spPr>
          <a:xfrm>
            <a:off x="83669" y="690717"/>
            <a:ext cx="8916569" cy="5596404"/>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Variable is the value that can change, depending on conditions or on information passed to the program.</a:t>
            </a:r>
          </a:p>
          <a:p>
            <a:r>
              <a:rPr lang="en-US" altLang="ko-KR" dirty="0"/>
              <a:t>Shell variable</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Be used only in the currently logged in shell.</a:t>
            </a:r>
          </a:p>
          <a:p>
            <a:pPr marL="742950" lvl="1" indent="-285750">
              <a:buFont typeface="Wingdings" panose="05000000000000000000" pitchFamily="2" charset="2"/>
              <a:buChar char="§"/>
            </a:pPr>
            <a:r>
              <a:rPr lang="en-US" altLang="ko-KR" sz="1600" dirty="0">
                <a:solidFill>
                  <a:srgbClr val="FF0000"/>
                </a:solidFill>
                <a:latin typeface="Arial" panose="020B0604020202020204" pitchFamily="34" charset="0"/>
                <a:cs typeface="Arial" panose="020B0604020202020204" pitchFamily="34" charset="0"/>
              </a:rPr>
              <a:t>NAME=VALUE</a:t>
            </a:r>
          </a:p>
          <a:p>
            <a:r>
              <a:rPr lang="en-US" altLang="ko-KR" dirty="0"/>
              <a:t>Environment variable</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Be used in the derived shell as well as the currently logged in shell.</a:t>
            </a:r>
          </a:p>
          <a:p>
            <a:pPr marL="742950" lvl="1" indent="-285750">
              <a:buFont typeface="Wingdings" panose="05000000000000000000" pitchFamily="2" charset="2"/>
              <a:buChar char="§"/>
            </a:pPr>
            <a:r>
              <a:rPr lang="en-US" altLang="ko-KR" sz="1600" dirty="0">
                <a:solidFill>
                  <a:srgbClr val="FF0000"/>
                </a:solidFill>
                <a:latin typeface="Arial" panose="020B0604020202020204" pitchFamily="34" charset="0"/>
                <a:cs typeface="Arial" panose="020B0604020202020204" pitchFamily="34" charset="0"/>
              </a:rPr>
              <a:t>export NAME=VALUE</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printenv : Prints specified environment variables</a:t>
            </a:r>
          </a:p>
        </p:txBody>
      </p:sp>
      <p:sp>
        <p:nvSpPr>
          <p:cNvPr id="3" name="직사각형 2">
            <a:extLst>
              <a:ext uri="{FF2B5EF4-FFF2-40B4-BE49-F238E27FC236}">
                <a16:creationId xmlns:a16="http://schemas.microsoft.com/office/drawing/2014/main" id="{66DB504B-3E3C-4C5C-BCDD-2A5D49C3591C}"/>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Variable</a:t>
            </a:r>
          </a:p>
        </p:txBody>
      </p:sp>
      <p:graphicFrame>
        <p:nvGraphicFramePr>
          <p:cNvPr id="4" name="표 3">
            <a:extLst>
              <a:ext uri="{FF2B5EF4-FFF2-40B4-BE49-F238E27FC236}">
                <a16:creationId xmlns:a16="http://schemas.microsoft.com/office/drawing/2014/main" id="{F80A3CAA-81BB-4AAC-8352-03F4D847C792}"/>
              </a:ext>
            </a:extLst>
          </p:cNvPr>
          <p:cNvGraphicFramePr>
            <a:graphicFrameLocks noGrp="1"/>
          </p:cNvGraphicFramePr>
          <p:nvPr/>
        </p:nvGraphicFramePr>
        <p:xfrm>
          <a:off x="681318" y="3489234"/>
          <a:ext cx="7781364" cy="2223646"/>
        </p:xfrm>
        <a:graphic>
          <a:graphicData uri="http://schemas.openxmlformats.org/drawingml/2006/table">
            <a:tbl>
              <a:tblPr/>
              <a:tblGrid>
                <a:gridCol w="762794">
                  <a:extLst>
                    <a:ext uri="{9D8B030D-6E8A-4147-A177-3AD203B41FA5}">
                      <a16:colId xmlns:a16="http://schemas.microsoft.com/office/drawing/2014/main" val="1951982645"/>
                    </a:ext>
                  </a:extLst>
                </a:gridCol>
                <a:gridCol w="7018570">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200" b="1" i="0" kern="1200" dirty="0">
                          <a:solidFill>
                            <a:schemeClr val="tx1"/>
                          </a:solidFill>
                          <a:effectLst/>
                          <a:latin typeface="inherit"/>
                          <a:ea typeface="+mn-ea"/>
                          <a:cs typeface="+mn-cs"/>
                        </a:rPr>
                        <a:t>Variable</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200" b="1" i="0" kern="1200" dirty="0">
                          <a:solidFill>
                            <a:schemeClr val="tx1"/>
                          </a:solidFill>
                          <a:effectLst/>
                          <a:latin typeface="inherit"/>
                          <a:ea typeface="+mn-ea"/>
                          <a:cs typeface="+mn-cs"/>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fontAlgn="t"/>
                      <a:r>
                        <a:rPr lang="en-US" altLang="ko-KR" sz="1200" b="0" i="0" dirty="0">
                          <a:effectLst/>
                          <a:latin typeface="inherit"/>
                        </a:rPr>
                        <a:t>SHELL</a:t>
                      </a:r>
                      <a:endParaRPr lang="ko-KR" alt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This describes the shell that will be interpreting any commands you type in. In most cases, this will be bash by default, but other values can be set if you prefer other options.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fontAlgn="t"/>
                      <a:r>
                        <a:rPr lang="en-US" altLang="ko-KR" sz="1200" b="0" i="0" dirty="0">
                          <a:effectLst/>
                          <a:latin typeface="inherit"/>
                        </a:rPr>
                        <a:t>SHLVL</a:t>
                      </a:r>
                      <a:endParaRPr lang="ko-KR" alt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The current shell level.</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145440">
                <a:tc>
                  <a:txBody>
                    <a:bodyPr/>
                    <a:lstStyle/>
                    <a:p>
                      <a:pPr fontAlgn="t"/>
                      <a:r>
                        <a:rPr lang="en-US" altLang="ko-KR" sz="1200" b="1" i="0" dirty="0">
                          <a:solidFill>
                            <a:srgbClr val="FF0000"/>
                          </a:solidFill>
                          <a:effectLst/>
                          <a:latin typeface="inherit"/>
                        </a:rPr>
                        <a:t>PATH</a:t>
                      </a:r>
                      <a:endParaRPr lang="ko-KR" altLang="en-US" sz="1200" b="1" i="0" dirty="0">
                        <a:solidFill>
                          <a:srgbClr val="FF0000"/>
                        </a:solidFill>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A list of directories that the system will check when looking for commands. When a user types in a command, </a:t>
                      </a:r>
                    </a:p>
                    <a:p>
                      <a:pPr fontAlgn="t"/>
                      <a:r>
                        <a:rPr lang="en-US" sz="1200" b="0" i="0" dirty="0">
                          <a:effectLst/>
                          <a:latin typeface="inherit"/>
                        </a:rPr>
                        <a:t>the system will check directories in this order for the executable.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145440">
                <a:tc>
                  <a:txBody>
                    <a:bodyPr/>
                    <a:lstStyle/>
                    <a:p>
                      <a:pPr fontAlgn="t"/>
                      <a:r>
                        <a:rPr lang="en-US" altLang="ko-KR" sz="1200" b="0" i="0" dirty="0">
                          <a:effectLst/>
                          <a:latin typeface="inherit"/>
                        </a:rPr>
                        <a:t>HOME</a:t>
                      </a:r>
                      <a:endParaRPr lang="ko-KR" altLang="en-US" sz="1200" b="0" i="0" dirty="0">
                        <a:effectLst/>
                        <a:latin typeface="inherit"/>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The current user's home directory.</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0894107"/>
                  </a:ext>
                </a:extLst>
              </a:tr>
              <a:tr h="145440">
                <a:tc>
                  <a:txBody>
                    <a:bodyPr/>
                    <a:lstStyle/>
                    <a:p>
                      <a:pPr fontAlgn="t"/>
                      <a:r>
                        <a:rPr lang="en-US" sz="1200" b="0" i="0" dirty="0">
                          <a:effectLst/>
                          <a:latin typeface="inherit"/>
                        </a:rPr>
                        <a:t>USER</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b="0" i="0" dirty="0">
                          <a:effectLst/>
                          <a:latin typeface="inherit"/>
                        </a:rPr>
                        <a:t>The current logged in user.</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bl>
          </a:graphicData>
        </a:graphic>
      </p:graphicFrame>
    </p:spTree>
    <p:extLst>
      <p:ext uri="{BB962C8B-B14F-4D97-AF65-F5344CB8AC3E}">
        <p14:creationId xmlns:p14="http://schemas.microsoft.com/office/powerpoint/2010/main" val="38871871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5A0E5C-8A94-16E8-6EF5-588D37BFDAB0}"/>
              </a:ext>
            </a:extLst>
          </p:cNvPr>
          <p:cNvSpPr txBox="1"/>
          <p:nvPr/>
        </p:nvSpPr>
        <p:spPr>
          <a:xfrm>
            <a:off x="113715" y="705957"/>
            <a:ext cx="8916569" cy="4002699"/>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ts val="2800"/>
              </a:lnSpc>
            </a:pPr>
            <a:r>
              <a:rPr lang="en-US" altLang="ko-KR" b="0" i="0" dirty="0">
                <a:solidFill>
                  <a:srgbClr val="000000"/>
                </a:solidFill>
                <a:effectLst/>
                <a:latin typeface="Nunito" panose="020F0502020204030204" pitchFamily="2" charset="0"/>
              </a:rPr>
              <a:t>Variables are defined with equals sign “=“ and </a:t>
            </a:r>
            <a:r>
              <a:rPr lang="en-US" altLang="ko-KR" b="0" i="0" dirty="0">
                <a:solidFill>
                  <a:srgbClr val="3A343A"/>
                </a:solidFill>
                <a:effectLst/>
                <a:latin typeface="Europa"/>
              </a:rPr>
              <a:t>there is no space around the equals</a:t>
            </a:r>
            <a:endParaRPr lang="en-US" altLang="ko-KR" b="0" i="0" dirty="0">
              <a:solidFill>
                <a:srgbClr val="000000"/>
              </a:solidFill>
              <a:effectLst/>
              <a:latin typeface="Nunito" panose="020F0502020204030204" pitchFamily="2" charset="0"/>
            </a:endParaRPr>
          </a:p>
          <a:p>
            <a:pPr marL="742950" lvl="1" indent="-285750">
              <a:lnSpc>
                <a:spcPts val="2800"/>
              </a:lnSpc>
              <a:buFont typeface="Arial" panose="020B0604020202020204" pitchFamily="34" charset="0"/>
              <a:buChar char="•"/>
            </a:pPr>
            <a:r>
              <a:rPr lang="en-US" altLang="ko-KR" dirty="0"/>
              <a:t>key</a:t>
            </a:r>
            <a:r>
              <a:rPr lang="en-US" altLang="ko-KR" b="0" dirty="0">
                <a:solidFill>
                  <a:srgbClr val="000000"/>
                </a:solidFill>
                <a:latin typeface="Nunito" panose="020F0502020204030204" pitchFamily="2" charset="0"/>
              </a:rPr>
              <a:t>=value ex) </a:t>
            </a:r>
            <a:r>
              <a:rPr lang="en-US" altLang="ko-KR" dirty="0"/>
              <a:t>key</a:t>
            </a:r>
            <a:r>
              <a:rPr lang="en-US" altLang="ko-KR" b="0" dirty="0">
                <a:solidFill>
                  <a:srgbClr val="000000"/>
                </a:solidFill>
                <a:latin typeface="Nunito" panose="020F0502020204030204" pitchFamily="2" charset="0"/>
              </a:rPr>
              <a:t>=”Another value”</a:t>
            </a:r>
          </a:p>
          <a:p>
            <a:pPr>
              <a:lnSpc>
                <a:spcPts val="2800"/>
              </a:lnSpc>
            </a:pPr>
            <a:r>
              <a:rPr lang="en-US" altLang="ko-KR" b="0" i="0" dirty="0">
                <a:solidFill>
                  <a:srgbClr val="000000"/>
                </a:solidFill>
                <a:effectLst/>
                <a:latin typeface="Nunito" panose="020F0502020204030204" pitchFamily="2" charset="0"/>
              </a:rPr>
              <a:t>To access the value stored in a variable, prefix its name with the dollar sign (</a:t>
            </a:r>
            <a:r>
              <a:rPr lang="en-US" altLang="ko-KR" b="1" i="0" dirty="0">
                <a:solidFill>
                  <a:srgbClr val="000000"/>
                </a:solidFill>
                <a:effectLst/>
                <a:latin typeface="Nunito" panose="020F0502020204030204" pitchFamily="2" charset="0"/>
              </a:rPr>
              <a:t>$</a:t>
            </a:r>
            <a:r>
              <a:rPr lang="en-US" altLang="ko-KR" b="0" i="0" dirty="0">
                <a:solidFill>
                  <a:srgbClr val="000000"/>
                </a:solidFill>
                <a:effectLst/>
                <a:latin typeface="Nunito" panose="020F0502020204030204" pitchFamily="2" charset="0"/>
              </a:rPr>
              <a:t>) </a:t>
            </a:r>
          </a:p>
          <a:p>
            <a:pPr marL="742950" lvl="1" indent="-285750">
              <a:lnSpc>
                <a:spcPts val="2800"/>
              </a:lnSpc>
              <a:buFont typeface="Arial" panose="020B0604020202020204" pitchFamily="34" charset="0"/>
              <a:buChar char="•"/>
            </a:pPr>
            <a:r>
              <a:rPr lang="en-US" altLang="ko-KR" dirty="0"/>
              <a:t>echo $key</a:t>
            </a:r>
          </a:p>
          <a:p>
            <a:pPr>
              <a:lnSpc>
                <a:spcPts val="2800"/>
              </a:lnSpc>
            </a:pPr>
            <a:r>
              <a:rPr lang="en-US" altLang="ko-KR" b="0" dirty="0"/>
              <a:t>In a Unix or Linux shell, both </a:t>
            </a:r>
            <a:r>
              <a:rPr lang="en-US" altLang="ko-KR" dirty="0"/>
              <a:t>$key </a:t>
            </a:r>
            <a:r>
              <a:rPr lang="en-US" altLang="ko-KR" b="0" dirty="0"/>
              <a:t>and </a:t>
            </a:r>
            <a:r>
              <a:rPr lang="en-US" altLang="ko-KR" dirty="0"/>
              <a:t>${key} </a:t>
            </a:r>
            <a:r>
              <a:rPr lang="en-US" altLang="ko-KR" b="0" dirty="0"/>
              <a:t>are used to access the value of a variable. However, there are subtle differences between them:</a:t>
            </a:r>
          </a:p>
          <a:p>
            <a:pPr marL="742950" lvl="1" indent="-285750">
              <a:lnSpc>
                <a:spcPts val="2800"/>
              </a:lnSpc>
              <a:buFont typeface="Arial" panose="020B0604020202020204" pitchFamily="34" charset="0"/>
              <a:buChar char="•"/>
            </a:pPr>
            <a:r>
              <a:rPr lang="en-US" altLang="ko-KR" b="1" dirty="0"/>
              <a:t>$key </a:t>
            </a:r>
            <a:r>
              <a:rPr lang="en-US" altLang="ko-KR" dirty="0"/>
              <a:t>: This is the simplest way to access the value of a variable named 'key’. </a:t>
            </a:r>
          </a:p>
          <a:p>
            <a:pPr marL="742950" lvl="1" indent="-285750">
              <a:lnSpc>
                <a:spcPts val="2800"/>
              </a:lnSpc>
              <a:buFont typeface="Arial" panose="020B0604020202020204" pitchFamily="34" charset="0"/>
              <a:buChar char="•"/>
            </a:pPr>
            <a:r>
              <a:rPr lang="en-US" altLang="ko-KR" b="1" dirty="0"/>
              <a:t>${key} </a:t>
            </a:r>
            <a:r>
              <a:rPr lang="en-US" altLang="ko-KR" dirty="0"/>
              <a:t>: This is similar to $key but provides more flexibility. It's particularly useful when your variable is being used in the middle of a string or immediately adjacent to other characters where it may be unclear where the variable name ends.</a:t>
            </a:r>
          </a:p>
        </p:txBody>
      </p:sp>
      <p:sp>
        <p:nvSpPr>
          <p:cNvPr id="9" name="TextBox 8">
            <a:extLst>
              <a:ext uri="{FF2B5EF4-FFF2-40B4-BE49-F238E27FC236}">
                <a16:creationId xmlns:a16="http://schemas.microsoft.com/office/drawing/2014/main" id="{6E460924-FAD8-8D20-FB38-052ADC679C5B}"/>
              </a:ext>
            </a:extLst>
          </p:cNvPr>
          <p:cNvSpPr txBox="1"/>
          <p:nvPr/>
        </p:nvSpPr>
        <p:spPr>
          <a:xfrm>
            <a:off x="425449" y="4703513"/>
            <a:ext cx="8293100" cy="2031325"/>
          </a:xfrm>
          <a:prstGeom prst="rect">
            <a:avLst/>
          </a:prstGeom>
          <a:solidFill>
            <a:srgbClr val="282C34"/>
          </a:solidFill>
        </p:spPr>
        <p:txBody>
          <a:bodyPr wrap="square">
            <a:spAutoFit/>
          </a:bodyPr>
          <a:lstStyle/>
          <a:p>
            <a:r>
              <a:rPr lang="en-US" altLang="ko-KR" b="0" dirty="0">
                <a:solidFill>
                  <a:srgbClr val="6A9955"/>
                </a:solidFill>
                <a:effectLst/>
                <a:latin typeface="Consolas" panose="020B0609020204030204" pitchFamily="49" charset="0"/>
              </a:rPr>
              <a:t>#!/usr/bin/bash</a:t>
            </a:r>
            <a:endParaRPr lang="en-US" altLang="ko-KR" b="0" dirty="0">
              <a:solidFill>
                <a:srgbClr val="CCCCCC"/>
              </a:solidFill>
              <a:effectLst/>
              <a:latin typeface="Consolas" panose="020B0609020204030204" pitchFamily="49" charset="0"/>
            </a:endParaRPr>
          </a:p>
          <a:p>
            <a:br>
              <a:rPr lang="en-US" altLang="ko-KR" b="0" dirty="0">
                <a:solidFill>
                  <a:srgbClr val="CCCCCC"/>
                </a:solidFill>
                <a:effectLst/>
                <a:latin typeface="Consolas" panose="020B0609020204030204" pitchFamily="49" charset="0"/>
              </a:rPr>
            </a:br>
            <a:r>
              <a:rPr lang="en-US" altLang="ko-KR" b="0" dirty="0">
                <a:solidFill>
                  <a:srgbClr val="9CDCFE"/>
                </a:solidFill>
                <a:effectLst/>
                <a:latin typeface="Consolas" panose="020B0609020204030204" pitchFamily="49" charset="0"/>
              </a:rPr>
              <a:t>name</a:t>
            </a:r>
            <a:r>
              <a:rPr lang="en-US" altLang="ko-KR" b="0" dirty="0">
                <a:solidFill>
                  <a:srgbClr val="D4D4D4"/>
                </a:solidFill>
                <a:effectLst/>
                <a:latin typeface="Consolas" panose="020B0609020204030204" pitchFamily="49" charset="0"/>
              </a:rPr>
              <a:t>=</a:t>
            </a:r>
            <a:r>
              <a:rPr lang="en-US" altLang="ko-KR" b="0" dirty="0">
                <a:solidFill>
                  <a:srgbClr val="CE9178"/>
                </a:solidFill>
                <a:effectLst/>
                <a:latin typeface="Consolas" panose="020B0609020204030204" pitchFamily="49" charset="0"/>
              </a:rPr>
              <a:t>“</a:t>
            </a:r>
            <a:r>
              <a:rPr lang="en-US" altLang="ko-KR" b="0" dirty="0" err="1">
                <a:solidFill>
                  <a:srgbClr val="CE9178"/>
                </a:solidFill>
                <a:effectLst/>
                <a:latin typeface="Consolas" panose="020B0609020204030204" pitchFamily="49" charset="0"/>
              </a:rPr>
              <a:t>js</a:t>
            </a:r>
            <a:r>
              <a:rPr lang="en-US" altLang="ko-KR" b="0" dirty="0">
                <a:solidFill>
                  <a:srgbClr val="CE9178"/>
                </a:solidFill>
                <a:effectLst/>
                <a:latin typeface="Consolas" panose="020B0609020204030204" pitchFamily="49" charset="0"/>
              </a:rPr>
              <a:t>"</a:t>
            </a:r>
            <a:endParaRPr lang="en-US" altLang="ko-KR" b="0" dirty="0">
              <a:solidFill>
                <a:srgbClr val="CCCCCC"/>
              </a:solidFill>
              <a:effectLst/>
              <a:latin typeface="Consolas" panose="020B0609020204030204" pitchFamily="49" charset="0"/>
            </a:endParaRPr>
          </a:p>
          <a:p>
            <a:br>
              <a:rPr lang="en-US" altLang="ko-KR" b="0" dirty="0">
                <a:solidFill>
                  <a:srgbClr val="CCCCCC"/>
                </a:solidFill>
                <a:effectLst/>
                <a:latin typeface="Consolas" panose="020B0609020204030204" pitchFamily="49" charset="0"/>
              </a:rPr>
            </a:br>
            <a:r>
              <a:rPr lang="en-US" altLang="ko-KR" b="0" dirty="0">
                <a:solidFill>
                  <a:srgbClr val="DCDCAA"/>
                </a:solidFill>
                <a:effectLst/>
                <a:latin typeface="Consolas" panose="020B0609020204030204" pitchFamily="49" charset="0"/>
              </a:rPr>
              <a:t>echo</a:t>
            </a:r>
            <a:r>
              <a:rPr lang="en-US" altLang="ko-KR" b="0" dirty="0">
                <a:solidFill>
                  <a:srgbClr val="CCCCCC"/>
                </a:solidFill>
                <a:effectLst/>
                <a:latin typeface="Consolas" panose="020B0609020204030204" pitchFamily="49" charset="0"/>
              </a:rPr>
              <a:t> </a:t>
            </a:r>
            <a:r>
              <a:rPr lang="en-US" altLang="ko-KR" b="0" dirty="0">
                <a:solidFill>
                  <a:srgbClr val="9CDCFE"/>
                </a:solidFill>
                <a:effectLst/>
                <a:latin typeface="Consolas" panose="020B0609020204030204" pitchFamily="49" charset="0"/>
              </a:rPr>
              <a:t>$name</a:t>
            </a:r>
            <a:endParaRPr lang="en-US" altLang="ko-KR" b="0" dirty="0">
              <a:solidFill>
                <a:srgbClr val="CCCCCC"/>
              </a:solidFill>
              <a:effectLst/>
              <a:latin typeface="Consolas" panose="020B0609020204030204" pitchFamily="49" charset="0"/>
            </a:endParaRPr>
          </a:p>
          <a:p>
            <a:r>
              <a:rPr lang="en-US" altLang="ko-KR" b="0" dirty="0">
                <a:solidFill>
                  <a:srgbClr val="DCDCAA"/>
                </a:solidFill>
                <a:effectLst/>
                <a:latin typeface="Consolas" panose="020B0609020204030204" pitchFamily="49" charset="0"/>
              </a:rPr>
              <a:t>echo</a:t>
            </a:r>
            <a:r>
              <a:rPr lang="en-US" altLang="ko-KR" b="0" dirty="0">
                <a:solidFill>
                  <a:srgbClr val="CCCCCC"/>
                </a:solidFill>
                <a:effectLst/>
                <a:latin typeface="Consolas" panose="020B0609020204030204" pitchFamily="49" charset="0"/>
              </a:rPr>
              <a:t> </a:t>
            </a:r>
            <a:r>
              <a:rPr lang="en-US" altLang="ko-KR" b="0" dirty="0">
                <a:solidFill>
                  <a:srgbClr val="CE9178"/>
                </a:solidFill>
                <a:effectLst/>
                <a:latin typeface="Consolas" panose="020B0609020204030204" pitchFamily="49" charset="0"/>
              </a:rPr>
              <a:t>my</a:t>
            </a:r>
            <a:r>
              <a:rPr lang="en-US" altLang="ko-KR" b="0" dirty="0">
                <a:solidFill>
                  <a:srgbClr val="CCCCCC"/>
                </a:solidFill>
                <a:effectLst/>
                <a:latin typeface="Consolas" panose="020B0609020204030204" pitchFamily="49" charset="0"/>
              </a:rPr>
              <a:t> </a:t>
            </a:r>
            <a:r>
              <a:rPr lang="en-US" altLang="ko-KR" b="0" dirty="0">
                <a:solidFill>
                  <a:srgbClr val="CE9178"/>
                </a:solidFill>
                <a:effectLst/>
                <a:latin typeface="Consolas" panose="020B0609020204030204" pitchFamily="49" charset="0"/>
              </a:rPr>
              <a:t>name</a:t>
            </a:r>
            <a:r>
              <a:rPr lang="en-US" altLang="ko-KR" b="0" dirty="0">
                <a:solidFill>
                  <a:srgbClr val="CCCCCC"/>
                </a:solidFill>
                <a:effectLst/>
                <a:latin typeface="Consolas" panose="020B0609020204030204" pitchFamily="49" charset="0"/>
              </a:rPr>
              <a:t> </a:t>
            </a:r>
            <a:r>
              <a:rPr lang="en-US" altLang="ko-KR" b="0" dirty="0">
                <a:solidFill>
                  <a:srgbClr val="CE9178"/>
                </a:solidFill>
                <a:effectLst/>
                <a:latin typeface="Consolas" panose="020B0609020204030204" pitchFamily="49" charset="0"/>
              </a:rPr>
              <a:t>is</a:t>
            </a:r>
            <a:r>
              <a:rPr lang="en-US" altLang="ko-KR" b="0" dirty="0">
                <a:solidFill>
                  <a:srgbClr val="CCCCCC"/>
                </a:solidFill>
                <a:effectLst/>
                <a:latin typeface="Consolas" panose="020B0609020204030204" pitchFamily="49" charset="0"/>
              </a:rPr>
              <a:t> </a:t>
            </a:r>
            <a:r>
              <a:rPr lang="en-US" altLang="ko-KR" b="0" dirty="0">
                <a:solidFill>
                  <a:srgbClr val="9CDCFE"/>
                </a:solidFill>
                <a:effectLst/>
                <a:latin typeface="Consolas" panose="020B0609020204030204" pitchFamily="49" charset="0"/>
              </a:rPr>
              <a:t>$</a:t>
            </a:r>
            <a:r>
              <a:rPr lang="en-US" altLang="ko-KR" b="0" dirty="0" err="1">
                <a:solidFill>
                  <a:srgbClr val="9CDCFE"/>
                </a:solidFill>
                <a:effectLst/>
                <a:latin typeface="Consolas" panose="020B0609020204030204" pitchFamily="49" charset="0"/>
              </a:rPr>
              <a:t>name</a:t>
            </a:r>
            <a:r>
              <a:rPr lang="en-US" altLang="ko-KR" b="0" dirty="0" err="1">
                <a:solidFill>
                  <a:srgbClr val="CE9178"/>
                </a:solidFill>
                <a:effectLst/>
                <a:latin typeface="Consolas" panose="020B0609020204030204" pitchFamily="49" charset="0"/>
              </a:rPr>
              <a:t>Park</a:t>
            </a:r>
            <a:r>
              <a:rPr lang="en-US" altLang="ko-KR" b="0" dirty="0">
                <a:solidFill>
                  <a:srgbClr val="CE9178"/>
                </a:solidFill>
                <a:effectLst/>
                <a:latin typeface="Consolas" panose="020B0609020204030204" pitchFamily="49" charset="0"/>
              </a:rPr>
              <a:t>.</a:t>
            </a:r>
            <a:endParaRPr lang="en-US" altLang="ko-KR" b="0" dirty="0">
              <a:solidFill>
                <a:srgbClr val="CCCCCC"/>
              </a:solidFill>
              <a:effectLst/>
              <a:latin typeface="Consolas" panose="020B0609020204030204" pitchFamily="49" charset="0"/>
            </a:endParaRPr>
          </a:p>
          <a:p>
            <a:r>
              <a:rPr lang="en-US" altLang="ko-KR" b="0" dirty="0">
                <a:solidFill>
                  <a:srgbClr val="DCDCAA"/>
                </a:solidFill>
                <a:effectLst/>
                <a:latin typeface="Consolas" panose="020B0609020204030204" pitchFamily="49" charset="0"/>
              </a:rPr>
              <a:t>echo</a:t>
            </a:r>
            <a:r>
              <a:rPr lang="en-US" altLang="ko-KR" b="0" dirty="0">
                <a:solidFill>
                  <a:srgbClr val="CCCCCC"/>
                </a:solidFill>
                <a:effectLst/>
                <a:latin typeface="Consolas" panose="020B0609020204030204" pitchFamily="49" charset="0"/>
              </a:rPr>
              <a:t> </a:t>
            </a:r>
            <a:r>
              <a:rPr lang="en-US" altLang="ko-KR" b="0" dirty="0">
                <a:solidFill>
                  <a:srgbClr val="CE9178"/>
                </a:solidFill>
                <a:effectLst/>
                <a:latin typeface="Consolas" panose="020B0609020204030204" pitchFamily="49" charset="0"/>
              </a:rPr>
              <a:t>my name is ${</a:t>
            </a:r>
            <a:r>
              <a:rPr lang="en-US" altLang="ko-KR" b="0" dirty="0">
                <a:solidFill>
                  <a:srgbClr val="9CDCFE"/>
                </a:solidFill>
                <a:effectLst/>
                <a:latin typeface="Consolas" panose="020B0609020204030204" pitchFamily="49" charset="0"/>
              </a:rPr>
              <a:t>name</a:t>
            </a:r>
            <a:r>
              <a:rPr lang="en-US" altLang="ko-KR" b="0" dirty="0">
                <a:solidFill>
                  <a:srgbClr val="CE9178"/>
                </a:solidFill>
                <a:effectLst/>
                <a:latin typeface="Consolas" panose="020B0609020204030204" pitchFamily="49" charset="0"/>
              </a:rPr>
              <a:t>}Park.</a:t>
            </a:r>
            <a:endParaRPr lang="en-US" altLang="ko-KR" b="0" dirty="0">
              <a:solidFill>
                <a:srgbClr val="CCCCCC"/>
              </a:solidFill>
              <a:effectLst/>
              <a:latin typeface="Consolas" panose="020B0609020204030204" pitchFamily="49" charset="0"/>
            </a:endParaRPr>
          </a:p>
        </p:txBody>
      </p:sp>
      <p:sp>
        <p:nvSpPr>
          <p:cNvPr id="10" name="직사각형 9">
            <a:extLst>
              <a:ext uri="{FF2B5EF4-FFF2-40B4-BE49-F238E27FC236}">
                <a16:creationId xmlns:a16="http://schemas.microsoft.com/office/drawing/2014/main" id="{FE5548F5-00B6-0375-78C7-B96BC3B7CE20}"/>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Variable</a:t>
            </a:r>
          </a:p>
        </p:txBody>
      </p:sp>
    </p:spTree>
    <p:extLst>
      <p:ext uri="{BB962C8B-B14F-4D97-AF65-F5344CB8AC3E}">
        <p14:creationId xmlns:p14="http://schemas.microsoft.com/office/powerpoint/2010/main" val="21318935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7B4EA4B0-AA26-433E-9CE5-5F86AB298858}"/>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“IF” Statement (Conditional statement)</a:t>
            </a:r>
          </a:p>
        </p:txBody>
      </p:sp>
      <p:sp>
        <p:nvSpPr>
          <p:cNvPr id="6" name="TextBox 5">
            <a:extLst>
              <a:ext uri="{FF2B5EF4-FFF2-40B4-BE49-F238E27FC236}">
                <a16:creationId xmlns:a16="http://schemas.microsoft.com/office/drawing/2014/main" id="{E7A31F35-409C-4CB0-872C-6C56F685CA88}"/>
              </a:ext>
            </a:extLst>
          </p:cNvPr>
          <p:cNvSpPr txBox="1"/>
          <p:nvPr/>
        </p:nvSpPr>
        <p:spPr>
          <a:xfrm>
            <a:off x="83668" y="670753"/>
            <a:ext cx="8916569" cy="1723805"/>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b="0" dirty="0"/>
              <a:t>Allows us to control the flow of the script by executing different code blocks based on whether a condition is true or false.</a:t>
            </a:r>
          </a:p>
          <a:p>
            <a:pPr>
              <a:lnSpc>
                <a:spcPct val="120000"/>
              </a:lnSpc>
            </a:pPr>
            <a:r>
              <a:rPr lang="en-US" altLang="ko-KR" b="0" dirty="0"/>
              <a:t>Condition is enclosed within square brackets ([]) and can be evaluated as true or false.</a:t>
            </a:r>
          </a:p>
          <a:p>
            <a:pPr>
              <a:lnSpc>
                <a:spcPct val="120000"/>
              </a:lnSpc>
            </a:pPr>
            <a:r>
              <a:rPr lang="en-US" altLang="ko-KR" b="0" dirty="0"/>
              <a:t>Brackets must have a space before and after them.</a:t>
            </a:r>
          </a:p>
        </p:txBody>
      </p:sp>
      <p:sp>
        <p:nvSpPr>
          <p:cNvPr id="7" name="TextBox 6">
            <a:extLst>
              <a:ext uri="{FF2B5EF4-FFF2-40B4-BE49-F238E27FC236}">
                <a16:creationId xmlns:a16="http://schemas.microsoft.com/office/drawing/2014/main" id="{8E87404C-4C74-B5A2-40D0-0BF077BC9413}"/>
              </a:ext>
            </a:extLst>
          </p:cNvPr>
          <p:cNvSpPr txBox="1"/>
          <p:nvPr/>
        </p:nvSpPr>
        <p:spPr>
          <a:xfrm>
            <a:off x="306457" y="2788961"/>
            <a:ext cx="8531086" cy="1384995"/>
          </a:xfrm>
          <a:prstGeom prst="rect">
            <a:avLst/>
          </a:prstGeom>
          <a:solidFill>
            <a:schemeClr val="tx2">
              <a:lumMod val="50000"/>
            </a:schemeClr>
          </a:solidFill>
        </p:spPr>
        <p:txBody>
          <a:bodyPr wrap="square">
            <a:spAutoFit/>
          </a:bodyPr>
          <a:lstStyle/>
          <a:p>
            <a:r>
              <a:rPr lang="en-US" altLang="ko-KR" sz="1400" b="0" dirty="0">
                <a:solidFill>
                  <a:srgbClr val="C586C0"/>
                </a:solidFill>
                <a:effectLst/>
                <a:latin typeface="Consolas" panose="020B0609020204030204" pitchFamily="49" charset="0"/>
              </a:rPr>
              <a:t>if</a:t>
            </a:r>
            <a:r>
              <a:rPr lang="en-US" altLang="ko-KR" sz="1400" b="0" dirty="0">
                <a:solidFill>
                  <a:srgbClr val="CCCCCC"/>
                </a:solidFill>
                <a:effectLst/>
                <a:latin typeface="Consolas" panose="020B0609020204030204" pitchFamily="49" charset="0"/>
              </a:rPr>
              <a:t> [ condition ]</a:t>
            </a:r>
          </a:p>
          <a:p>
            <a:r>
              <a:rPr lang="en-US" altLang="ko-KR" sz="1400" b="0" dirty="0">
                <a:solidFill>
                  <a:srgbClr val="C586C0"/>
                </a:solidFill>
                <a:effectLst/>
                <a:latin typeface="Consolas" panose="020B0609020204030204" pitchFamily="49" charset="0"/>
              </a:rPr>
              <a:t>then</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6A9955"/>
                </a:solidFill>
                <a:effectLst/>
                <a:latin typeface="Consolas" panose="020B0609020204030204" pitchFamily="49" charset="0"/>
              </a:rPr>
              <a:t># Code block executed when the condition is true</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else</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6A9955"/>
                </a:solidFill>
                <a:effectLst/>
                <a:latin typeface="Consolas" panose="020B0609020204030204" pitchFamily="49" charset="0"/>
              </a:rPr>
              <a:t># Code block executed when the condition is false</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fi</a:t>
            </a:r>
            <a:endParaRPr lang="en-US" altLang="ko-KR" sz="1400" b="0" dirty="0">
              <a:solidFill>
                <a:srgbClr val="CCCCCC"/>
              </a:solidFill>
              <a:effectLst/>
              <a:latin typeface="Consolas" panose="020B0609020204030204" pitchFamily="49" charset="0"/>
            </a:endParaRPr>
          </a:p>
        </p:txBody>
      </p:sp>
      <p:sp>
        <p:nvSpPr>
          <p:cNvPr id="9" name="TextBox 8">
            <a:extLst>
              <a:ext uri="{FF2B5EF4-FFF2-40B4-BE49-F238E27FC236}">
                <a16:creationId xmlns:a16="http://schemas.microsoft.com/office/drawing/2014/main" id="{7B919E33-D2AB-7DB5-FA45-ADE410321A7B}"/>
              </a:ext>
            </a:extLst>
          </p:cNvPr>
          <p:cNvSpPr txBox="1"/>
          <p:nvPr/>
        </p:nvSpPr>
        <p:spPr>
          <a:xfrm>
            <a:off x="306457" y="2419629"/>
            <a:ext cx="3045076" cy="369332"/>
          </a:xfrm>
          <a:prstGeom prst="rect">
            <a:avLst/>
          </a:prstGeom>
          <a:noFill/>
        </p:spPr>
        <p:txBody>
          <a:bodyPr wrap="square" rtlCol="0">
            <a:spAutoFit/>
          </a:bodyPr>
          <a:lstStyle/>
          <a:p>
            <a:r>
              <a:rPr lang="en-US" altLang="ko-KR" b="1" dirty="0"/>
              <a:t>If…else statement</a:t>
            </a:r>
            <a:endParaRPr lang="ko-KR" altLang="en-US" b="1" dirty="0"/>
          </a:p>
        </p:txBody>
      </p:sp>
      <p:sp>
        <p:nvSpPr>
          <p:cNvPr id="11" name="TextBox 10">
            <a:extLst>
              <a:ext uri="{FF2B5EF4-FFF2-40B4-BE49-F238E27FC236}">
                <a16:creationId xmlns:a16="http://schemas.microsoft.com/office/drawing/2014/main" id="{EC93E49C-E256-6012-B430-15BC596280C1}"/>
              </a:ext>
            </a:extLst>
          </p:cNvPr>
          <p:cNvSpPr txBox="1"/>
          <p:nvPr/>
        </p:nvSpPr>
        <p:spPr>
          <a:xfrm>
            <a:off x="306457" y="4703513"/>
            <a:ext cx="8531086" cy="2031325"/>
          </a:xfrm>
          <a:prstGeom prst="rect">
            <a:avLst/>
          </a:prstGeom>
          <a:solidFill>
            <a:schemeClr val="tx2">
              <a:lumMod val="50000"/>
            </a:schemeClr>
          </a:solidFill>
        </p:spPr>
        <p:txBody>
          <a:bodyPr wrap="square">
            <a:spAutoFit/>
          </a:bodyPr>
          <a:lstStyle/>
          <a:p>
            <a:r>
              <a:rPr lang="en-US" altLang="ko-KR" sz="1400" b="0" dirty="0">
                <a:solidFill>
                  <a:srgbClr val="C586C0"/>
                </a:solidFill>
                <a:effectLst/>
                <a:latin typeface="Consolas" panose="020B0609020204030204" pitchFamily="49" charset="0"/>
              </a:rPr>
              <a:t>if</a:t>
            </a:r>
            <a:r>
              <a:rPr lang="en-US" altLang="ko-KR" sz="1400" b="0" dirty="0">
                <a:solidFill>
                  <a:srgbClr val="CCCCCC"/>
                </a:solidFill>
                <a:effectLst/>
                <a:latin typeface="Consolas" panose="020B0609020204030204" pitchFamily="49" charset="0"/>
              </a:rPr>
              <a:t> [ condition1 ]</a:t>
            </a:r>
          </a:p>
          <a:p>
            <a:r>
              <a:rPr lang="en-US" altLang="ko-KR" sz="1400" b="0" dirty="0">
                <a:solidFill>
                  <a:srgbClr val="C586C0"/>
                </a:solidFill>
                <a:effectLst/>
                <a:latin typeface="Consolas" panose="020B0609020204030204" pitchFamily="49" charset="0"/>
              </a:rPr>
              <a:t>then</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6A9955"/>
                </a:solidFill>
                <a:effectLst/>
                <a:latin typeface="Consolas" panose="020B0609020204030204" pitchFamily="49" charset="0"/>
              </a:rPr>
              <a:t># Code block executed when condition1 is true</a:t>
            </a:r>
            <a:endParaRPr lang="en-US" altLang="ko-KR" sz="1400" b="0" dirty="0">
              <a:solidFill>
                <a:srgbClr val="CCCCCC"/>
              </a:solidFill>
              <a:effectLst/>
              <a:latin typeface="Consolas" panose="020B0609020204030204" pitchFamily="49" charset="0"/>
            </a:endParaRPr>
          </a:p>
          <a:p>
            <a:r>
              <a:rPr lang="en-US" altLang="ko-KR" sz="1400" b="0" dirty="0" err="1">
                <a:solidFill>
                  <a:srgbClr val="C586C0"/>
                </a:solidFill>
                <a:effectLst/>
                <a:latin typeface="Consolas" panose="020B0609020204030204" pitchFamily="49" charset="0"/>
              </a:rPr>
              <a:t>elif</a:t>
            </a:r>
            <a:r>
              <a:rPr lang="en-US" altLang="ko-KR" sz="1400" b="0" dirty="0">
                <a:solidFill>
                  <a:srgbClr val="CCCCCC"/>
                </a:solidFill>
                <a:effectLst/>
                <a:latin typeface="Consolas" panose="020B0609020204030204" pitchFamily="49" charset="0"/>
              </a:rPr>
              <a:t> [ condition2 ]</a:t>
            </a:r>
          </a:p>
          <a:p>
            <a:r>
              <a:rPr lang="en-US" altLang="ko-KR" sz="1400" b="0" dirty="0">
                <a:solidFill>
                  <a:srgbClr val="C586C0"/>
                </a:solidFill>
                <a:effectLst/>
                <a:latin typeface="Consolas" panose="020B0609020204030204" pitchFamily="49" charset="0"/>
              </a:rPr>
              <a:t>then</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6A9955"/>
                </a:solidFill>
                <a:effectLst/>
                <a:latin typeface="Consolas" panose="020B0609020204030204" pitchFamily="49" charset="0"/>
              </a:rPr>
              <a:t># Code block executed when condition2 is true</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else</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6A9955"/>
                </a:solidFill>
                <a:effectLst/>
                <a:latin typeface="Consolas" panose="020B0609020204030204" pitchFamily="49" charset="0"/>
              </a:rPr>
              <a:t># Code block executed when all conditions are false</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fi</a:t>
            </a:r>
            <a:endParaRPr lang="en-US" altLang="ko-KR" sz="1400" b="0" dirty="0">
              <a:solidFill>
                <a:srgbClr val="CCCCCC"/>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D271E6F8-F05D-21BE-CB28-D95A26AB5CBC}"/>
              </a:ext>
            </a:extLst>
          </p:cNvPr>
          <p:cNvSpPr txBox="1"/>
          <p:nvPr/>
        </p:nvSpPr>
        <p:spPr>
          <a:xfrm>
            <a:off x="306457" y="4334181"/>
            <a:ext cx="3045076" cy="369332"/>
          </a:xfrm>
          <a:prstGeom prst="rect">
            <a:avLst/>
          </a:prstGeom>
          <a:noFill/>
        </p:spPr>
        <p:txBody>
          <a:bodyPr wrap="square" rtlCol="0">
            <a:spAutoFit/>
          </a:bodyPr>
          <a:lstStyle/>
          <a:p>
            <a:r>
              <a:rPr lang="en-US" altLang="ko-KR" b="1" dirty="0"/>
              <a:t>If…</a:t>
            </a:r>
            <a:r>
              <a:rPr lang="en-US" altLang="ko-KR" b="1" dirty="0" err="1"/>
              <a:t>elif</a:t>
            </a:r>
            <a:r>
              <a:rPr lang="en-US" altLang="ko-KR" b="1" dirty="0"/>
              <a:t>…else statement</a:t>
            </a:r>
            <a:endParaRPr lang="ko-KR" altLang="en-US" b="1" dirty="0"/>
          </a:p>
        </p:txBody>
      </p:sp>
    </p:spTree>
    <p:extLst>
      <p:ext uri="{BB962C8B-B14F-4D97-AF65-F5344CB8AC3E}">
        <p14:creationId xmlns:p14="http://schemas.microsoft.com/office/powerpoint/2010/main" val="19935620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36F45659-6AE6-3417-0D46-B94AEBE21AC5}"/>
              </a:ext>
            </a:extLst>
          </p:cNvPr>
          <p:cNvGraphicFramePr>
            <a:graphicFrameLocks noGrp="1"/>
          </p:cNvGraphicFramePr>
          <p:nvPr>
            <p:extLst>
              <p:ext uri="{D42A27DB-BD31-4B8C-83A1-F6EECF244321}">
                <p14:modId xmlns:p14="http://schemas.microsoft.com/office/powerpoint/2010/main" val="1942520852"/>
              </p:ext>
            </p:extLst>
          </p:nvPr>
        </p:nvGraphicFramePr>
        <p:xfrm>
          <a:off x="567438" y="1979882"/>
          <a:ext cx="7425941" cy="4151806"/>
        </p:xfrm>
        <a:graphic>
          <a:graphicData uri="http://schemas.openxmlformats.org/drawingml/2006/table">
            <a:tbl>
              <a:tblPr/>
              <a:tblGrid>
                <a:gridCol w="2687482">
                  <a:extLst>
                    <a:ext uri="{9D8B030D-6E8A-4147-A177-3AD203B41FA5}">
                      <a16:colId xmlns:a16="http://schemas.microsoft.com/office/drawing/2014/main" val="1951982645"/>
                    </a:ext>
                  </a:extLst>
                </a:gridCol>
                <a:gridCol w="4738459">
                  <a:extLst>
                    <a:ext uri="{9D8B030D-6E8A-4147-A177-3AD203B41FA5}">
                      <a16:colId xmlns:a16="http://schemas.microsoft.com/office/drawing/2014/main" val="1311674835"/>
                    </a:ext>
                  </a:extLst>
                </a:gridCol>
              </a:tblGrid>
              <a:tr h="0">
                <a:tc>
                  <a:txBody>
                    <a:bodyPr/>
                    <a:lstStyle/>
                    <a:p>
                      <a:pPr marL="0" algn="l" defTabSz="914400" rtl="0" eaLnBrk="1" fontAlgn="t" latinLnBrk="1" hangingPunct="1"/>
                      <a:r>
                        <a:rPr lang="en-US" sz="1500" b="1" i="0" kern="1200" dirty="0">
                          <a:solidFill>
                            <a:schemeClr val="tx1"/>
                          </a:solidFill>
                          <a:effectLst/>
                          <a:latin typeface="Arial" panose="020B0604020202020204" pitchFamily="34" charset="0"/>
                          <a:ea typeface="+mn-ea"/>
                          <a:cs typeface="Arial" panose="020B0604020202020204" pitchFamily="34" charset="0"/>
                        </a:rPr>
                        <a:t>option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t" latinLnBrk="1" hangingPunct="1"/>
                      <a:r>
                        <a:rPr lang="en-US" sz="1500" b="1" i="0" kern="1200" dirty="0">
                          <a:solidFill>
                            <a:schemeClr val="tx1"/>
                          </a:solidFill>
                          <a:effectLst/>
                          <a:latin typeface="Arial" panose="020B0604020202020204" pitchFamily="34" charset="0"/>
                          <a:ea typeface="+mn-ea"/>
                          <a:cs typeface="Arial" panose="020B0604020202020204" pitchFamily="34" charset="0"/>
                        </a:rPr>
                        <a:t>Description</a:t>
                      </a:r>
                    </a:p>
                  </a:txBody>
                  <a:tcPr marL="110303" marR="110303" marT="110303" marB="11030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0262378"/>
                  </a:ext>
                </a:extLst>
              </a:tr>
              <a:tr h="0">
                <a:tc>
                  <a:txBody>
                    <a:bodyPr/>
                    <a:lstStyle/>
                    <a:p>
                      <a:pPr fontAlgn="t"/>
                      <a:r>
                        <a:rPr lang="en-US" altLang="ko-KR" sz="1500" b="0" i="0" dirty="0">
                          <a:solidFill>
                            <a:schemeClr val="tx1"/>
                          </a:solidFill>
                          <a:effectLst/>
                          <a:latin typeface="Arial" panose="020B0604020202020204" pitchFamily="34" charset="0"/>
                          <a:cs typeface="Arial" panose="020B0604020202020204" pitchFamily="34" charset="0"/>
                        </a:rPr>
                        <a:t>-f File</a:t>
                      </a:r>
                      <a:endParaRPr lang="ko-KR" altLang="en-US" sz="1500" b="0" i="0" dirty="0">
                        <a:solidFill>
                          <a:schemeClr val="tx1"/>
                        </a:solidFill>
                        <a:effectLst/>
                        <a:latin typeface="Arial" panose="020B0604020202020204" pitchFamily="34" charset="0"/>
                        <a:cs typeface="Arial" panose="020B0604020202020204" pitchFamily="34" charset="0"/>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FILE exists and is a regular file.</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7040864"/>
                  </a:ext>
                </a:extLst>
              </a:tr>
              <a:tr h="0">
                <a:tc>
                  <a:txBody>
                    <a:bodyPr/>
                    <a:lstStyle/>
                    <a:p>
                      <a:pPr fontAlgn="t"/>
                      <a:r>
                        <a:rPr lang="en-US" altLang="ko-KR" sz="1500" b="0" i="0" dirty="0">
                          <a:solidFill>
                            <a:schemeClr val="tx1"/>
                          </a:solidFill>
                          <a:effectLst/>
                          <a:latin typeface="Arial" panose="020B0604020202020204" pitchFamily="34" charset="0"/>
                          <a:cs typeface="Arial" panose="020B0604020202020204" pitchFamily="34" charset="0"/>
                        </a:rPr>
                        <a:t>-d File</a:t>
                      </a:r>
                      <a:endParaRPr lang="ko-KR" altLang="en-US" sz="1500" b="0" i="0" dirty="0">
                        <a:solidFill>
                          <a:schemeClr val="tx1"/>
                        </a:solidFill>
                        <a:effectLst/>
                        <a:latin typeface="Arial" panose="020B0604020202020204" pitchFamily="34" charset="0"/>
                        <a:cs typeface="Arial" panose="020B0604020202020204" pitchFamily="34" charset="0"/>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FILE exists and is a directory.</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45564"/>
                  </a:ext>
                </a:extLst>
              </a:tr>
              <a:tr h="145440">
                <a:tc>
                  <a:txBody>
                    <a:bodyPr/>
                    <a:lstStyle/>
                    <a:p>
                      <a:pPr fontAlgn="t"/>
                      <a:r>
                        <a:rPr lang="en-US" altLang="ko-KR" sz="1500" b="0" i="0" dirty="0">
                          <a:solidFill>
                            <a:schemeClr val="tx1"/>
                          </a:solidFill>
                          <a:effectLst/>
                          <a:latin typeface="Arial" panose="020B0604020202020204" pitchFamily="34" charset="0"/>
                          <a:cs typeface="Arial" panose="020B0604020202020204" pitchFamily="34" charset="0"/>
                        </a:rPr>
                        <a:t>-e File</a:t>
                      </a:r>
                      <a:endParaRPr lang="ko-KR" altLang="en-US" sz="1500" b="0" i="0" dirty="0">
                        <a:solidFill>
                          <a:schemeClr val="tx1"/>
                        </a:solidFill>
                        <a:effectLst/>
                        <a:latin typeface="Arial" panose="020B0604020202020204" pitchFamily="34" charset="0"/>
                        <a:cs typeface="Arial" panose="020B0604020202020204" pitchFamily="34" charset="0"/>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FILE exists</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3947991"/>
                  </a:ext>
                </a:extLst>
              </a:tr>
              <a:tr h="145440">
                <a:tc>
                  <a:txBody>
                    <a:bodyPr/>
                    <a:lstStyle/>
                    <a:p>
                      <a:pPr fontAlgn="t"/>
                      <a:r>
                        <a:rPr lang="en-US" altLang="ko-KR" sz="1500" b="0" i="0" dirty="0">
                          <a:solidFill>
                            <a:schemeClr val="tx1"/>
                          </a:solidFill>
                          <a:effectLst/>
                          <a:latin typeface="Arial" panose="020B0604020202020204" pitchFamily="34" charset="0"/>
                          <a:cs typeface="Arial" panose="020B0604020202020204" pitchFamily="34" charset="0"/>
                        </a:rPr>
                        <a:t>STRING1 = STRING2</a:t>
                      </a:r>
                      <a:endParaRPr lang="ko-KR" altLang="en-US" sz="1500" b="0" i="0" dirty="0">
                        <a:solidFill>
                          <a:schemeClr val="tx1"/>
                        </a:solidFill>
                        <a:effectLst/>
                        <a:latin typeface="Arial" panose="020B0604020202020204" pitchFamily="34" charset="0"/>
                        <a:cs typeface="Arial" panose="020B0604020202020204" pitchFamily="34" charset="0"/>
                      </a:endParaRP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the strings are equal.</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0894107"/>
                  </a:ext>
                </a:extLst>
              </a:tr>
              <a:tr h="145440">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STRING1 != STRING2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the strings are not equal.</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556858"/>
                  </a:ext>
                </a:extLst>
              </a:tr>
              <a:tr h="0">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INTEGER1 -eq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is equal to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3901059"/>
                  </a:ext>
                </a:extLst>
              </a:tr>
              <a:tr h="218160">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INTEGER1 -ge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is greater than or equal to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5940689"/>
                  </a:ext>
                </a:extLst>
              </a:tr>
              <a:tr h="145440">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INTEGER1 -gt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is greater than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011868"/>
                  </a:ext>
                </a:extLst>
              </a:tr>
              <a:tr h="145440">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INTEGER1 -le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is less than or equal to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3409585"/>
                  </a:ext>
                </a:extLst>
              </a:tr>
              <a:tr h="145440">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INTEGER1 -lt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is less than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887148"/>
                  </a:ext>
                </a:extLst>
              </a:tr>
              <a:tr h="145440">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INTEGER1 -ne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500" b="0" i="0" dirty="0">
                          <a:solidFill>
                            <a:schemeClr val="tx1"/>
                          </a:solidFill>
                          <a:effectLst/>
                          <a:latin typeface="Arial" panose="020B0604020202020204" pitchFamily="34" charset="0"/>
                          <a:cs typeface="Arial" panose="020B0604020202020204" pitchFamily="34" charset="0"/>
                        </a:rPr>
                        <a:t>INTEGER1 is not equal to INTEGER2</a:t>
                      </a:r>
                    </a:p>
                  </a:txBody>
                  <a:tcPr marL="114300" marR="114300" marT="54000" marB="54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6003818"/>
                  </a:ext>
                </a:extLst>
              </a:tr>
            </a:tbl>
          </a:graphicData>
        </a:graphic>
      </p:graphicFrame>
      <p:sp>
        <p:nvSpPr>
          <p:cNvPr id="5" name="TextBox 4">
            <a:extLst>
              <a:ext uri="{FF2B5EF4-FFF2-40B4-BE49-F238E27FC236}">
                <a16:creationId xmlns:a16="http://schemas.microsoft.com/office/drawing/2014/main" id="{9BF01AFA-0647-76F6-F3EE-284B15DA7431}"/>
              </a:ext>
            </a:extLst>
          </p:cNvPr>
          <p:cNvSpPr txBox="1"/>
          <p:nvPr/>
        </p:nvSpPr>
        <p:spPr>
          <a:xfrm>
            <a:off x="83668" y="1013653"/>
            <a:ext cx="8916569" cy="726609"/>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b="0" dirty="0"/>
              <a:t>The condition in the "if" statement is an expression or test that determines whether a particular condition is true or false.</a:t>
            </a:r>
          </a:p>
        </p:txBody>
      </p:sp>
      <p:sp>
        <p:nvSpPr>
          <p:cNvPr id="6" name="직사각형 5">
            <a:extLst>
              <a:ext uri="{FF2B5EF4-FFF2-40B4-BE49-F238E27FC236}">
                <a16:creationId xmlns:a16="http://schemas.microsoft.com/office/drawing/2014/main" id="{945D4356-5D07-45E1-C6A6-95706251A195}"/>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“IF” Statement (Conditional statement)</a:t>
            </a:r>
          </a:p>
        </p:txBody>
      </p:sp>
    </p:spTree>
    <p:extLst>
      <p:ext uri="{BB962C8B-B14F-4D97-AF65-F5344CB8AC3E}">
        <p14:creationId xmlns:p14="http://schemas.microsoft.com/office/powerpoint/2010/main" val="1748614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01D62331-A2B1-44ED-A815-A38C17553287}"/>
              </a:ext>
            </a:extLst>
          </p:cNvPr>
          <p:cNvGrpSpPr/>
          <p:nvPr/>
        </p:nvGrpSpPr>
        <p:grpSpPr>
          <a:xfrm>
            <a:off x="347830" y="1988376"/>
            <a:ext cx="7939867" cy="2881248"/>
            <a:chOff x="131641" y="1574835"/>
            <a:chExt cx="7939867" cy="2881248"/>
          </a:xfrm>
        </p:grpSpPr>
        <p:sp>
          <p:nvSpPr>
            <p:cNvPr id="2" name="TextBox 1">
              <a:extLst>
                <a:ext uri="{FF2B5EF4-FFF2-40B4-BE49-F238E27FC236}">
                  <a16:creationId xmlns:a16="http://schemas.microsoft.com/office/drawing/2014/main" id="{6AEF8D77-1B81-4898-A629-74ABEE7F9377}"/>
                </a:ext>
              </a:extLst>
            </p:cNvPr>
            <p:cNvSpPr txBox="1"/>
            <p:nvPr/>
          </p:nvSpPr>
          <p:spPr>
            <a:xfrm>
              <a:off x="3278593" y="3809752"/>
              <a:ext cx="4792915" cy="646331"/>
            </a:xfrm>
            <a:prstGeom prst="rect">
              <a:avLst/>
            </a:prstGeom>
            <a:noFill/>
          </p:spPr>
          <p:txBody>
            <a:bodyPr wrap="none" rtlCol="0">
              <a:spAutoFit/>
            </a:bodyPr>
            <a:lstStyle/>
            <a:p>
              <a:r>
                <a:rPr lang="en-US" altLang="ko-KR" sz="3600" b="1" dirty="0"/>
                <a:t>should we learn Linux??</a:t>
              </a:r>
              <a:endParaRPr lang="ko-KR" altLang="en-US" sz="3600" b="1" dirty="0"/>
            </a:p>
          </p:txBody>
        </p:sp>
        <p:sp>
          <p:nvSpPr>
            <p:cNvPr id="3" name="직사각형 2">
              <a:extLst>
                <a:ext uri="{FF2B5EF4-FFF2-40B4-BE49-F238E27FC236}">
                  <a16:creationId xmlns:a16="http://schemas.microsoft.com/office/drawing/2014/main" id="{4A010AFC-0727-46B0-B8F1-C5FB9AB4CE0C}"/>
                </a:ext>
              </a:extLst>
            </p:cNvPr>
            <p:cNvSpPr/>
            <p:nvPr/>
          </p:nvSpPr>
          <p:spPr>
            <a:xfrm>
              <a:off x="131641" y="1574835"/>
              <a:ext cx="5099538" cy="2215991"/>
            </a:xfrm>
            <a:prstGeom prst="rect">
              <a:avLst/>
            </a:prstGeom>
          </p:spPr>
          <p:txBody>
            <a:bodyPr wrap="none">
              <a:spAutoFit/>
            </a:bodyPr>
            <a:lstStyle/>
            <a:p>
              <a:r>
                <a:rPr lang="en-US" altLang="ko-KR" sz="13800" b="1" dirty="0">
                  <a:solidFill>
                    <a:srgbClr val="FF0000"/>
                  </a:solidFill>
                </a:rPr>
                <a:t>Why!!</a:t>
              </a:r>
              <a:r>
                <a:rPr lang="ko-KR" altLang="en-US" sz="13800" b="1" dirty="0">
                  <a:solidFill>
                    <a:srgbClr val="FF0000"/>
                  </a:solidFill>
                </a:rPr>
                <a:t> </a:t>
              </a:r>
              <a:endParaRPr lang="ko-KR" altLang="en-US" sz="13800" dirty="0">
                <a:solidFill>
                  <a:srgbClr val="FF0000"/>
                </a:solidFill>
              </a:endParaRPr>
            </a:p>
          </p:txBody>
        </p:sp>
      </p:grpSp>
    </p:spTree>
    <p:extLst>
      <p:ext uri="{BB962C8B-B14F-4D97-AF65-F5344CB8AC3E}">
        <p14:creationId xmlns:p14="http://schemas.microsoft.com/office/powerpoint/2010/main" val="10675520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A25309-82F8-13BB-B564-4F4AE5930B8D}"/>
              </a:ext>
            </a:extLst>
          </p:cNvPr>
          <p:cNvSpPr txBox="1"/>
          <p:nvPr/>
        </p:nvSpPr>
        <p:spPr>
          <a:xfrm>
            <a:off x="5273040" y="1143982"/>
            <a:ext cx="3413760" cy="4401205"/>
          </a:xfrm>
          <a:prstGeom prst="rect">
            <a:avLst/>
          </a:prstGeom>
          <a:solidFill>
            <a:schemeClr val="tx2">
              <a:lumMod val="50000"/>
            </a:schemeClr>
          </a:solidFill>
        </p:spPr>
        <p:txBody>
          <a:bodyPr wrap="square">
            <a:spAutoFit/>
          </a:bodyPr>
          <a:lstStyle/>
          <a:p>
            <a:r>
              <a:rPr lang="en-US" altLang="ko-KR" sz="1400" b="0" dirty="0">
                <a:solidFill>
                  <a:srgbClr val="6A9955"/>
                </a:solidFill>
                <a:effectLst/>
                <a:latin typeface="Consolas" panose="020B0609020204030204" pitchFamily="49" charset="0"/>
              </a:rPr>
              <a:t>#!/bin/bash</a:t>
            </a:r>
            <a:endParaRPr lang="en-US" altLang="ko-KR" sz="1400" b="0" dirty="0">
              <a:solidFill>
                <a:srgbClr val="CCCCCC"/>
              </a:solidFill>
              <a:effectLst/>
              <a:latin typeface="Consolas" panose="020B0609020204030204" pitchFamily="49" charset="0"/>
            </a:endParaRPr>
          </a:p>
          <a:p>
            <a:br>
              <a:rPr lang="en-US" altLang="ko-KR" sz="1400" b="0" dirty="0">
                <a:solidFill>
                  <a:srgbClr val="CCCCCC"/>
                </a:solidFill>
                <a:effectLst/>
                <a:latin typeface="Consolas" panose="020B0609020204030204" pitchFamily="49" charset="0"/>
              </a:rPr>
            </a:br>
            <a:r>
              <a:rPr lang="en-US" altLang="ko-KR" sz="1400" b="0" dirty="0">
                <a:solidFill>
                  <a:srgbClr val="6A9955"/>
                </a:solidFill>
                <a:effectLst/>
                <a:latin typeface="Consolas" panose="020B0609020204030204" pitchFamily="49" charset="0"/>
              </a:rPr>
              <a:t># Check the grade based on a student's score</a:t>
            </a:r>
            <a:endParaRPr lang="en-US" altLang="ko-KR" sz="1400" b="0" dirty="0">
              <a:solidFill>
                <a:srgbClr val="CCCCCC"/>
              </a:solidFill>
              <a:effectLst/>
              <a:latin typeface="Consolas" panose="020B0609020204030204" pitchFamily="49" charset="0"/>
            </a:endParaRPr>
          </a:p>
          <a:p>
            <a:r>
              <a:rPr lang="en-US" altLang="ko-KR" sz="1400" b="0" dirty="0">
                <a:solidFill>
                  <a:srgbClr val="9CDCFE"/>
                </a:solidFill>
                <a:effectLst/>
                <a:latin typeface="Consolas" panose="020B0609020204030204" pitchFamily="49" charset="0"/>
              </a:rPr>
              <a:t>score</a:t>
            </a:r>
            <a:r>
              <a:rPr lang="en-US" altLang="ko-KR" sz="1400" b="0" dirty="0">
                <a:solidFill>
                  <a:srgbClr val="D4D4D4"/>
                </a:solidFill>
                <a:effectLst/>
                <a:latin typeface="Consolas" panose="020B0609020204030204" pitchFamily="49" charset="0"/>
              </a:rPr>
              <a:t>=</a:t>
            </a:r>
            <a:r>
              <a:rPr lang="en-US" altLang="ko-KR" sz="1400" b="0" dirty="0">
                <a:solidFill>
                  <a:srgbClr val="B5CEA8"/>
                </a:solidFill>
                <a:effectLst/>
                <a:latin typeface="Consolas" panose="020B0609020204030204" pitchFamily="49" charset="0"/>
              </a:rPr>
              <a:t>85</a:t>
            </a:r>
            <a:endParaRPr lang="en-US" altLang="ko-KR" sz="1400" b="0" dirty="0">
              <a:solidFill>
                <a:srgbClr val="CCCCCC"/>
              </a:solidFill>
              <a:effectLst/>
              <a:latin typeface="Consolas" panose="020B0609020204030204" pitchFamily="49" charset="0"/>
            </a:endParaRPr>
          </a:p>
          <a:p>
            <a:br>
              <a:rPr lang="en-US" altLang="ko-KR" sz="1400" b="0" dirty="0">
                <a:solidFill>
                  <a:srgbClr val="CCCCCC"/>
                </a:solidFill>
                <a:effectLst/>
                <a:latin typeface="Consolas" panose="020B0609020204030204" pitchFamily="49" charset="0"/>
              </a:rPr>
            </a:br>
            <a:r>
              <a:rPr lang="en-US" altLang="ko-KR" sz="1400" b="0" dirty="0">
                <a:solidFill>
                  <a:srgbClr val="C586C0"/>
                </a:solidFill>
                <a:effectLst/>
                <a:latin typeface="Consolas" panose="020B0609020204030204" pitchFamily="49" charset="0"/>
              </a:rPr>
              <a:t>if</a:t>
            </a:r>
            <a:r>
              <a:rPr lang="en-US" altLang="ko-KR" sz="1400" b="0" dirty="0">
                <a:solidFill>
                  <a:srgbClr val="CCCCCC"/>
                </a:solidFill>
                <a:effectLst/>
                <a:latin typeface="Consolas" panose="020B0609020204030204" pitchFamily="49" charset="0"/>
              </a:rPr>
              <a:t> [ </a:t>
            </a:r>
            <a:r>
              <a:rPr lang="en-US" altLang="ko-KR" sz="1400" b="0" dirty="0">
                <a:solidFill>
                  <a:srgbClr val="9CDCFE"/>
                </a:solidFill>
                <a:effectLst/>
                <a:latin typeface="Consolas" panose="020B0609020204030204" pitchFamily="49" charset="0"/>
              </a:rPr>
              <a:t>$score</a:t>
            </a:r>
            <a:r>
              <a:rPr lang="en-US" altLang="ko-KR" sz="1400" b="0" dirty="0">
                <a:solidFill>
                  <a:srgbClr val="CCCCCC"/>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a:t>
            </a:r>
            <a:r>
              <a:rPr lang="en-US" altLang="ko-KR" sz="1400" b="0" dirty="0" err="1">
                <a:solidFill>
                  <a:srgbClr val="D4D4D4"/>
                </a:solidFill>
                <a:effectLst/>
                <a:latin typeface="Consolas" panose="020B0609020204030204" pitchFamily="49" charset="0"/>
              </a:rPr>
              <a:t>ge</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90</a:t>
            </a:r>
            <a:r>
              <a:rPr lang="en-US" altLang="ko-KR" sz="1400" b="0" dirty="0">
                <a:solidFill>
                  <a:srgbClr val="CCCCCC"/>
                </a:solidFill>
                <a:effectLst/>
                <a:latin typeface="Consolas" panose="020B0609020204030204" pitchFamily="49" charset="0"/>
              </a:rPr>
              <a:t> ]</a:t>
            </a:r>
          </a:p>
          <a:p>
            <a:r>
              <a:rPr lang="en-US" altLang="ko-KR" sz="1400" b="0" dirty="0">
                <a:solidFill>
                  <a:srgbClr val="C586C0"/>
                </a:solidFill>
                <a:effectLst/>
                <a:latin typeface="Consolas" panose="020B0609020204030204" pitchFamily="49" charset="0"/>
              </a:rPr>
              <a:t>then</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echo</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"Grade: A"</a:t>
            </a:r>
            <a:endParaRPr lang="en-US" altLang="ko-KR" sz="1400" b="0" dirty="0">
              <a:solidFill>
                <a:srgbClr val="CCCCCC"/>
              </a:solidFill>
              <a:effectLst/>
              <a:latin typeface="Consolas" panose="020B0609020204030204" pitchFamily="49" charset="0"/>
            </a:endParaRPr>
          </a:p>
          <a:p>
            <a:r>
              <a:rPr lang="en-US" altLang="ko-KR" sz="1400" b="0" dirty="0" err="1">
                <a:solidFill>
                  <a:srgbClr val="C586C0"/>
                </a:solidFill>
                <a:effectLst/>
                <a:latin typeface="Consolas" panose="020B0609020204030204" pitchFamily="49" charset="0"/>
              </a:rPr>
              <a:t>elif</a:t>
            </a:r>
            <a:r>
              <a:rPr lang="en-US" altLang="ko-KR" sz="1400" b="0" dirty="0">
                <a:solidFill>
                  <a:srgbClr val="CCCCCC"/>
                </a:solidFill>
                <a:effectLst/>
                <a:latin typeface="Consolas" panose="020B0609020204030204" pitchFamily="49" charset="0"/>
              </a:rPr>
              <a:t> [ </a:t>
            </a:r>
            <a:r>
              <a:rPr lang="en-US" altLang="ko-KR" sz="1400" b="0" dirty="0">
                <a:solidFill>
                  <a:srgbClr val="9CDCFE"/>
                </a:solidFill>
                <a:effectLst/>
                <a:latin typeface="Consolas" panose="020B0609020204030204" pitchFamily="49" charset="0"/>
              </a:rPr>
              <a:t>$score</a:t>
            </a:r>
            <a:r>
              <a:rPr lang="en-US" altLang="ko-KR" sz="1400" b="0" dirty="0">
                <a:solidFill>
                  <a:srgbClr val="CCCCCC"/>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a:t>
            </a:r>
            <a:r>
              <a:rPr lang="en-US" altLang="ko-KR" sz="1400" b="0" dirty="0" err="1">
                <a:solidFill>
                  <a:srgbClr val="D4D4D4"/>
                </a:solidFill>
                <a:effectLst/>
                <a:latin typeface="Consolas" panose="020B0609020204030204" pitchFamily="49" charset="0"/>
              </a:rPr>
              <a:t>ge</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80</a:t>
            </a:r>
            <a:r>
              <a:rPr lang="en-US" altLang="ko-KR" sz="1400" b="0" dirty="0">
                <a:solidFill>
                  <a:srgbClr val="CCCCCC"/>
                </a:solidFill>
                <a:effectLst/>
                <a:latin typeface="Consolas" panose="020B0609020204030204" pitchFamily="49" charset="0"/>
              </a:rPr>
              <a:t> ]</a:t>
            </a:r>
          </a:p>
          <a:p>
            <a:r>
              <a:rPr lang="en-US" altLang="ko-KR" sz="1400" b="0" dirty="0">
                <a:solidFill>
                  <a:srgbClr val="C586C0"/>
                </a:solidFill>
                <a:effectLst/>
                <a:latin typeface="Consolas" panose="020B0609020204030204" pitchFamily="49" charset="0"/>
              </a:rPr>
              <a:t>then</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echo</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"Grade: B"</a:t>
            </a:r>
            <a:endParaRPr lang="en-US" altLang="ko-KR" sz="1400" b="0" dirty="0">
              <a:solidFill>
                <a:srgbClr val="CCCCCC"/>
              </a:solidFill>
              <a:effectLst/>
              <a:latin typeface="Consolas" panose="020B0609020204030204" pitchFamily="49" charset="0"/>
            </a:endParaRPr>
          </a:p>
          <a:p>
            <a:r>
              <a:rPr lang="en-US" altLang="ko-KR" sz="1400" b="0" dirty="0" err="1">
                <a:solidFill>
                  <a:srgbClr val="C586C0"/>
                </a:solidFill>
                <a:effectLst/>
                <a:latin typeface="Consolas" panose="020B0609020204030204" pitchFamily="49" charset="0"/>
              </a:rPr>
              <a:t>elif</a:t>
            </a:r>
            <a:r>
              <a:rPr lang="en-US" altLang="ko-KR" sz="1400" b="0" dirty="0">
                <a:solidFill>
                  <a:srgbClr val="CCCCCC"/>
                </a:solidFill>
                <a:effectLst/>
                <a:latin typeface="Consolas" panose="020B0609020204030204" pitchFamily="49" charset="0"/>
              </a:rPr>
              <a:t> [ </a:t>
            </a:r>
            <a:r>
              <a:rPr lang="en-US" altLang="ko-KR" sz="1400" b="0" dirty="0">
                <a:solidFill>
                  <a:srgbClr val="9CDCFE"/>
                </a:solidFill>
                <a:effectLst/>
                <a:latin typeface="Consolas" panose="020B0609020204030204" pitchFamily="49" charset="0"/>
              </a:rPr>
              <a:t>$score</a:t>
            </a:r>
            <a:r>
              <a:rPr lang="en-US" altLang="ko-KR" sz="1400" b="0" dirty="0">
                <a:solidFill>
                  <a:srgbClr val="CCCCCC"/>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a:t>
            </a:r>
            <a:r>
              <a:rPr lang="en-US" altLang="ko-KR" sz="1400" b="0" dirty="0" err="1">
                <a:solidFill>
                  <a:srgbClr val="D4D4D4"/>
                </a:solidFill>
                <a:effectLst/>
                <a:latin typeface="Consolas" panose="020B0609020204030204" pitchFamily="49" charset="0"/>
              </a:rPr>
              <a:t>ge</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70</a:t>
            </a:r>
            <a:r>
              <a:rPr lang="en-US" altLang="ko-KR" sz="1400" b="0" dirty="0">
                <a:solidFill>
                  <a:srgbClr val="CCCCCC"/>
                </a:solidFill>
                <a:effectLst/>
                <a:latin typeface="Consolas" panose="020B0609020204030204" pitchFamily="49" charset="0"/>
              </a:rPr>
              <a:t> ]</a:t>
            </a:r>
          </a:p>
          <a:p>
            <a:r>
              <a:rPr lang="en-US" altLang="ko-KR" sz="1400" b="0" dirty="0">
                <a:solidFill>
                  <a:srgbClr val="C586C0"/>
                </a:solidFill>
                <a:effectLst/>
                <a:latin typeface="Consolas" panose="020B0609020204030204" pitchFamily="49" charset="0"/>
              </a:rPr>
              <a:t>then</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echo</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"Grade: C"</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else</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echo</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"Grade: F"</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fi</a:t>
            </a:r>
            <a:endParaRPr lang="en-US" altLang="ko-KR" sz="1400" b="0" dirty="0">
              <a:solidFill>
                <a:srgbClr val="CCCCCC"/>
              </a:solidFill>
              <a:effectLst/>
              <a:latin typeface="Consolas" panose="020B0609020204030204" pitchFamily="49" charset="0"/>
            </a:endParaRPr>
          </a:p>
          <a:p>
            <a:br>
              <a:rPr lang="en-US" altLang="ko-KR" sz="1400" b="0" dirty="0">
                <a:solidFill>
                  <a:srgbClr val="CCCCCC"/>
                </a:solidFill>
                <a:effectLst/>
                <a:latin typeface="Consolas" panose="020B0609020204030204" pitchFamily="49" charset="0"/>
              </a:rPr>
            </a:br>
            <a:endParaRPr lang="en-US" altLang="ko-KR" sz="1400" b="0" dirty="0">
              <a:solidFill>
                <a:srgbClr val="CCCCCC"/>
              </a:solidFill>
              <a:effectLst/>
              <a:latin typeface="Consolas" panose="020B0609020204030204" pitchFamily="49" charset="0"/>
            </a:endParaRPr>
          </a:p>
        </p:txBody>
      </p:sp>
      <p:sp>
        <p:nvSpPr>
          <p:cNvPr id="5" name="TextBox 4">
            <a:extLst>
              <a:ext uri="{FF2B5EF4-FFF2-40B4-BE49-F238E27FC236}">
                <a16:creationId xmlns:a16="http://schemas.microsoft.com/office/drawing/2014/main" id="{0DADB2FF-2918-8030-A2CB-D0D085250097}"/>
              </a:ext>
            </a:extLst>
          </p:cNvPr>
          <p:cNvSpPr txBox="1"/>
          <p:nvPr/>
        </p:nvSpPr>
        <p:spPr>
          <a:xfrm>
            <a:off x="173354" y="1143982"/>
            <a:ext cx="4695826" cy="2893100"/>
          </a:xfrm>
          <a:prstGeom prst="rect">
            <a:avLst/>
          </a:prstGeom>
          <a:solidFill>
            <a:schemeClr val="tx2">
              <a:lumMod val="50000"/>
            </a:schemeClr>
          </a:solidFill>
        </p:spPr>
        <p:txBody>
          <a:bodyPr wrap="square">
            <a:spAutoFit/>
          </a:bodyPr>
          <a:lstStyle/>
          <a:p>
            <a:r>
              <a:rPr lang="en-US" altLang="ko-KR" sz="1400" b="0" dirty="0">
                <a:solidFill>
                  <a:srgbClr val="6A9955"/>
                </a:solidFill>
                <a:effectLst/>
                <a:latin typeface="Consolas" panose="020B0609020204030204" pitchFamily="49" charset="0"/>
              </a:rPr>
              <a:t>#!/bin/bash</a:t>
            </a:r>
            <a:endParaRPr lang="en-US" altLang="ko-KR" sz="1400" b="0" dirty="0">
              <a:solidFill>
                <a:srgbClr val="CCCCCC"/>
              </a:solidFill>
              <a:effectLst/>
              <a:latin typeface="Consolas" panose="020B0609020204030204" pitchFamily="49" charset="0"/>
            </a:endParaRPr>
          </a:p>
          <a:p>
            <a:br>
              <a:rPr lang="en-US" altLang="ko-KR" sz="1400" b="0" dirty="0">
                <a:solidFill>
                  <a:srgbClr val="CCCCCC"/>
                </a:solidFill>
                <a:effectLst/>
                <a:latin typeface="Consolas" panose="020B0609020204030204" pitchFamily="49" charset="0"/>
              </a:rPr>
            </a:br>
            <a:r>
              <a:rPr lang="en-US" altLang="ko-KR" sz="1400" b="0" dirty="0">
                <a:solidFill>
                  <a:srgbClr val="6A9955"/>
                </a:solidFill>
                <a:effectLst/>
                <a:latin typeface="Consolas" panose="020B0609020204030204" pitchFamily="49" charset="0"/>
              </a:rPr>
              <a:t># Check if a number is greater than 10</a:t>
            </a:r>
            <a:endParaRPr lang="en-US" altLang="ko-KR" sz="1400" b="0" dirty="0">
              <a:solidFill>
                <a:srgbClr val="CCCCCC"/>
              </a:solidFill>
              <a:effectLst/>
              <a:latin typeface="Consolas" panose="020B0609020204030204" pitchFamily="49" charset="0"/>
            </a:endParaRPr>
          </a:p>
          <a:p>
            <a:r>
              <a:rPr lang="en-US" altLang="ko-KR" sz="1400" b="0" dirty="0">
                <a:solidFill>
                  <a:srgbClr val="9CDCFE"/>
                </a:solidFill>
                <a:effectLst/>
                <a:latin typeface="Consolas" panose="020B0609020204030204" pitchFamily="49" charset="0"/>
              </a:rPr>
              <a:t>number</a:t>
            </a:r>
            <a:r>
              <a:rPr lang="en-US" altLang="ko-KR" sz="1400" b="0" dirty="0">
                <a:solidFill>
                  <a:srgbClr val="D4D4D4"/>
                </a:solidFill>
                <a:effectLst/>
                <a:latin typeface="Consolas" panose="020B0609020204030204" pitchFamily="49" charset="0"/>
              </a:rPr>
              <a:t>=</a:t>
            </a:r>
            <a:r>
              <a:rPr lang="en-US" altLang="ko-KR" sz="1400" b="0" dirty="0">
                <a:solidFill>
                  <a:srgbClr val="B5CEA8"/>
                </a:solidFill>
                <a:effectLst/>
                <a:latin typeface="Consolas" panose="020B0609020204030204" pitchFamily="49" charset="0"/>
              </a:rPr>
              <a:t>15</a:t>
            </a:r>
            <a:endParaRPr lang="en-US" altLang="ko-KR" sz="1400" b="0" dirty="0">
              <a:solidFill>
                <a:srgbClr val="CCCCCC"/>
              </a:solidFill>
              <a:effectLst/>
              <a:latin typeface="Consolas" panose="020B0609020204030204" pitchFamily="49" charset="0"/>
            </a:endParaRPr>
          </a:p>
          <a:p>
            <a:br>
              <a:rPr lang="en-US" altLang="ko-KR" sz="1400" b="0" dirty="0">
                <a:solidFill>
                  <a:srgbClr val="CCCCCC"/>
                </a:solidFill>
                <a:effectLst/>
                <a:latin typeface="Consolas" panose="020B0609020204030204" pitchFamily="49" charset="0"/>
              </a:rPr>
            </a:br>
            <a:r>
              <a:rPr lang="en-US" altLang="ko-KR" sz="1400" b="0" dirty="0">
                <a:solidFill>
                  <a:srgbClr val="C586C0"/>
                </a:solidFill>
                <a:effectLst/>
                <a:latin typeface="Consolas" panose="020B0609020204030204" pitchFamily="49" charset="0"/>
              </a:rPr>
              <a:t>if</a:t>
            </a:r>
            <a:r>
              <a:rPr lang="en-US" altLang="ko-KR" sz="1400" b="0" dirty="0">
                <a:solidFill>
                  <a:srgbClr val="CCCCCC"/>
                </a:solidFill>
                <a:effectLst/>
                <a:latin typeface="Consolas" panose="020B0609020204030204" pitchFamily="49" charset="0"/>
              </a:rPr>
              <a:t> [ </a:t>
            </a:r>
            <a:r>
              <a:rPr lang="en-US" altLang="ko-KR" sz="1400" b="0" dirty="0">
                <a:solidFill>
                  <a:srgbClr val="9CDCFE"/>
                </a:solidFill>
                <a:effectLst/>
                <a:latin typeface="Consolas" panose="020B0609020204030204" pitchFamily="49" charset="0"/>
              </a:rPr>
              <a:t>$number</a:t>
            </a:r>
            <a:r>
              <a:rPr lang="en-US" altLang="ko-KR" sz="1400" b="0" dirty="0">
                <a:solidFill>
                  <a:srgbClr val="CCCCCC"/>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a:t>
            </a:r>
            <a:r>
              <a:rPr lang="en-US" altLang="ko-KR" sz="1400" b="0" dirty="0" err="1">
                <a:solidFill>
                  <a:srgbClr val="D4D4D4"/>
                </a:solidFill>
                <a:effectLst/>
                <a:latin typeface="Consolas" panose="020B0609020204030204" pitchFamily="49" charset="0"/>
              </a:rPr>
              <a:t>gt</a:t>
            </a:r>
            <a:r>
              <a:rPr lang="en-US" altLang="ko-KR" sz="1400" b="0" dirty="0">
                <a:solidFill>
                  <a:srgbClr val="CCCC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10</a:t>
            </a:r>
            <a:r>
              <a:rPr lang="en-US" altLang="ko-KR" sz="1400" dirty="0">
                <a:solidFill>
                  <a:srgbClr val="CCCCCC"/>
                </a:solidFill>
                <a:latin typeface="Consolas" panose="020B0609020204030204" pitchFamily="49" charset="0"/>
              </a:rPr>
              <a:t> </a:t>
            </a:r>
            <a:r>
              <a:rPr lang="en-US" altLang="ko-KR" sz="1400" b="0" dirty="0">
                <a:solidFill>
                  <a:srgbClr val="CCCCCC"/>
                </a:solidFill>
                <a:effectLst/>
                <a:latin typeface="Consolas" panose="020B0609020204030204" pitchFamily="49" charset="0"/>
              </a:rPr>
              <a:t>]</a:t>
            </a:r>
          </a:p>
          <a:p>
            <a:r>
              <a:rPr lang="en-US" altLang="ko-KR" sz="1400" b="0" dirty="0">
                <a:solidFill>
                  <a:srgbClr val="C586C0"/>
                </a:solidFill>
                <a:effectLst/>
                <a:latin typeface="Consolas" panose="020B0609020204030204" pitchFamily="49" charset="0"/>
              </a:rPr>
              <a:t>then</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echo</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"The number is greater than 10."</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else</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echo</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"The number is not greater than 10."</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fi</a:t>
            </a:r>
            <a:endParaRPr lang="en-US" altLang="ko-KR" sz="1400" b="0" dirty="0">
              <a:solidFill>
                <a:srgbClr val="CCCCCC"/>
              </a:solidFill>
              <a:effectLst/>
              <a:latin typeface="Consolas" panose="020B0609020204030204" pitchFamily="49" charset="0"/>
            </a:endParaRPr>
          </a:p>
          <a:p>
            <a:br>
              <a:rPr lang="en-US" altLang="ko-KR" sz="1400" b="0" dirty="0">
                <a:solidFill>
                  <a:srgbClr val="CCCCCC"/>
                </a:solidFill>
                <a:effectLst/>
                <a:latin typeface="Consolas" panose="020B0609020204030204" pitchFamily="49" charset="0"/>
              </a:rPr>
            </a:br>
            <a:endParaRPr lang="en-US" altLang="ko-KR" sz="1400" b="0" dirty="0">
              <a:solidFill>
                <a:srgbClr val="CCCCCC"/>
              </a:solidFill>
              <a:effectLst/>
              <a:latin typeface="Consolas" panose="020B0609020204030204" pitchFamily="49" charset="0"/>
            </a:endParaRPr>
          </a:p>
        </p:txBody>
      </p:sp>
      <p:sp>
        <p:nvSpPr>
          <p:cNvPr id="6" name="직사각형 5">
            <a:extLst>
              <a:ext uri="{FF2B5EF4-FFF2-40B4-BE49-F238E27FC236}">
                <a16:creationId xmlns:a16="http://schemas.microsoft.com/office/drawing/2014/main" id="{D45C3E93-E533-C645-8A0B-8EAFD0CED192}"/>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“IF” Statement (Conditional statement)</a:t>
            </a:r>
          </a:p>
        </p:txBody>
      </p:sp>
    </p:spTree>
    <p:extLst>
      <p:ext uri="{BB962C8B-B14F-4D97-AF65-F5344CB8AC3E}">
        <p14:creationId xmlns:p14="http://schemas.microsoft.com/office/powerpoint/2010/main" val="9476767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A2CF5291-8789-409F-87DE-7583C1785956}"/>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“For” Statement (Iteration statement)</a:t>
            </a:r>
          </a:p>
        </p:txBody>
      </p:sp>
      <p:sp>
        <p:nvSpPr>
          <p:cNvPr id="5" name="TextBox 4">
            <a:extLst>
              <a:ext uri="{FF2B5EF4-FFF2-40B4-BE49-F238E27FC236}">
                <a16:creationId xmlns:a16="http://schemas.microsoft.com/office/drawing/2014/main" id="{A4A7EA08-17C2-472C-ACF1-8456C1CB51BB}"/>
              </a:ext>
            </a:extLst>
          </p:cNvPr>
          <p:cNvSpPr txBox="1"/>
          <p:nvPr/>
        </p:nvSpPr>
        <p:spPr>
          <a:xfrm>
            <a:off x="83669" y="675477"/>
            <a:ext cx="8916569" cy="2056204"/>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pPr>
              <a:lnSpc>
                <a:spcPct val="120000"/>
              </a:lnSpc>
            </a:pPr>
            <a:r>
              <a:rPr lang="en-US" altLang="ko-KR" b="0" dirty="0"/>
              <a:t>Perform a loop, iterating an action or set of actions a number of times.</a:t>
            </a:r>
          </a:p>
          <a:p>
            <a:pPr>
              <a:lnSpc>
                <a:spcPct val="120000"/>
              </a:lnSpc>
            </a:pPr>
            <a:r>
              <a:rPr lang="en-US" altLang="ko-KR" dirty="0">
                <a:solidFill>
                  <a:schemeClr val="accent1">
                    <a:lumMod val="75000"/>
                  </a:schemeClr>
                </a:solidFill>
              </a:rPr>
              <a:t>“var”</a:t>
            </a:r>
            <a:r>
              <a:rPr lang="en-US" altLang="ko-KR" dirty="0"/>
              <a:t> </a:t>
            </a:r>
            <a:r>
              <a:rPr lang="en-US" altLang="ko-KR" b="0" dirty="0"/>
              <a:t>is the name of a variable</a:t>
            </a:r>
          </a:p>
          <a:p>
            <a:pPr>
              <a:lnSpc>
                <a:spcPct val="120000"/>
              </a:lnSpc>
            </a:pPr>
            <a:r>
              <a:rPr lang="en-US" altLang="ko-KR" b="0" dirty="0"/>
              <a:t>The words (word1 to </a:t>
            </a:r>
            <a:r>
              <a:rPr lang="en-US" altLang="ko-KR" b="0" dirty="0" err="1"/>
              <a:t>wordN</a:t>
            </a:r>
            <a:r>
              <a:rPr lang="en-US" altLang="ko-KR" b="0" dirty="0"/>
              <a:t>) are sequences of characters to store multiple values and are separated by spaces.</a:t>
            </a:r>
          </a:p>
          <a:p>
            <a:pPr>
              <a:lnSpc>
                <a:spcPct val="120000"/>
              </a:lnSpc>
            </a:pPr>
            <a:r>
              <a:rPr lang="en-US" altLang="ko-KR" b="0" dirty="0"/>
              <a:t>Each time the for loop executes, the value of the variable “</a:t>
            </a:r>
            <a:r>
              <a:rPr lang="en-US" altLang="ko-KR" b="0" dirty="0">
                <a:solidFill>
                  <a:schemeClr val="accent1">
                    <a:lumMod val="75000"/>
                  </a:schemeClr>
                </a:solidFill>
              </a:rPr>
              <a:t>var”</a:t>
            </a:r>
            <a:r>
              <a:rPr lang="en-US" altLang="ko-KR" b="0" dirty="0"/>
              <a:t> is set to the next word in the list of words, word1 to wordN.</a:t>
            </a:r>
            <a:endParaRPr lang="en-US" altLang="ko-KR" b="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04330B4-4973-463D-A7D3-785A3ECA2427}"/>
              </a:ext>
            </a:extLst>
          </p:cNvPr>
          <p:cNvSpPr txBox="1"/>
          <p:nvPr/>
        </p:nvSpPr>
        <p:spPr>
          <a:xfrm>
            <a:off x="482280" y="2746921"/>
            <a:ext cx="1488613" cy="369332"/>
          </a:xfrm>
          <a:prstGeom prst="rect">
            <a:avLst/>
          </a:prstGeom>
          <a:noFill/>
        </p:spPr>
        <p:txBody>
          <a:bodyPr wrap="none" rtlCol="0">
            <a:spAutoFit/>
          </a:bodyPr>
          <a:lstStyle/>
          <a:p>
            <a:r>
              <a:rPr lang="en-US" altLang="ko-KR" b="1" dirty="0"/>
              <a:t>for statement</a:t>
            </a:r>
            <a:endParaRPr lang="ko-KR" altLang="en-US" b="1" dirty="0"/>
          </a:p>
        </p:txBody>
      </p:sp>
      <p:sp>
        <p:nvSpPr>
          <p:cNvPr id="7" name="TextBox 6">
            <a:extLst>
              <a:ext uri="{FF2B5EF4-FFF2-40B4-BE49-F238E27FC236}">
                <a16:creationId xmlns:a16="http://schemas.microsoft.com/office/drawing/2014/main" id="{57C6A7E9-47EB-95CB-403D-C92465766ACA}"/>
              </a:ext>
            </a:extLst>
          </p:cNvPr>
          <p:cNvSpPr txBox="1"/>
          <p:nvPr/>
        </p:nvSpPr>
        <p:spPr>
          <a:xfrm>
            <a:off x="566100" y="3116253"/>
            <a:ext cx="7770180" cy="1384995"/>
          </a:xfrm>
          <a:prstGeom prst="rect">
            <a:avLst/>
          </a:prstGeom>
          <a:solidFill>
            <a:schemeClr val="tx2">
              <a:lumMod val="50000"/>
            </a:schemeClr>
          </a:solidFill>
        </p:spPr>
        <p:txBody>
          <a:bodyPr wrap="square">
            <a:spAutoFit/>
          </a:bodyPr>
          <a:lstStyle/>
          <a:p>
            <a:r>
              <a:rPr lang="en-US" altLang="ko-KR" sz="1400" b="0" dirty="0">
                <a:solidFill>
                  <a:srgbClr val="C586C0"/>
                </a:solidFill>
                <a:effectLst/>
                <a:latin typeface="Consolas" panose="020B0609020204030204" pitchFamily="49" charset="0"/>
              </a:rPr>
              <a:t>for</a:t>
            </a:r>
            <a:r>
              <a:rPr lang="en-US" altLang="ko-KR" sz="1400" b="0" dirty="0">
                <a:solidFill>
                  <a:srgbClr val="CCCCCC"/>
                </a:solidFill>
                <a:effectLst/>
                <a:latin typeface="Consolas" panose="020B0609020204030204" pitchFamily="49" charset="0"/>
              </a:rPr>
              <a:t> </a:t>
            </a:r>
            <a:r>
              <a:rPr lang="en-US" altLang="ko-KR" sz="1400" b="0" dirty="0">
                <a:solidFill>
                  <a:srgbClr val="9CDCFE"/>
                </a:solidFill>
                <a:effectLst/>
                <a:latin typeface="Consolas" panose="020B0609020204030204" pitchFamily="49" charset="0"/>
              </a:rPr>
              <a:t>var</a:t>
            </a:r>
            <a:r>
              <a:rPr lang="en-US" altLang="ko-KR" sz="1400" b="0" dirty="0">
                <a:solidFill>
                  <a:srgbClr val="CCCCCC"/>
                </a:solidFill>
                <a:effectLst/>
                <a:latin typeface="Consolas" panose="020B0609020204030204" pitchFamily="49" charset="0"/>
              </a:rPr>
              <a:t> </a:t>
            </a:r>
            <a:r>
              <a:rPr lang="en-US" altLang="ko-KR" sz="1400" b="0" dirty="0">
                <a:solidFill>
                  <a:srgbClr val="C586C0"/>
                </a:solidFill>
                <a:effectLst/>
                <a:latin typeface="Consolas" panose="020B0609020204030204" pitchFamily="49" charset="0"/>
              </a:rPr>
              <a:t>in</a:t>
            </a:r>
            <a:r>
              <a:rPr lang="en-US" altLang="ko-KR" sz="1400" b="0" dirty="0">
                <a:solidFill>
                  <a:srgbClr val="CCCCCC"/>
                </a:solidFill>
                <a:effectLst/>
                <a:latin typeface="Consolas" panose="020B0609020204030204" pitchFamily="49" charset="0"/>
              </a:rPr>
              <a:t> word1 word2 word3 .. </a:t>
            </a:r>
            <a:r>
              <a:rPr lang="en-US" altLang="ko-KR" sz="1400" b="0" dirty="0" err="1">
                <a:solidFill>
                  <a:srgbClr val="CCCCCC"/>
                </a:solidFill>
                <a:effectLst/>
                <a:latin typeface="Consolas" panose="020B0609020204030204" pitchFamily="49" charset="0"/>
              </a:rPr>
              <a:t>wordN</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do</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command1</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command2</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err="1">
                <a:solidFill>
                  <a:srgbClr val="DCDCAA"/>
                </a:solidFill>
                <a:effectLst/>
                <a:latin typeface="Consolas" panose="020B0609020204030204" pitchFamily="49" charset="0"/>
              </a:rPr>
              <a:t>commandN</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done</a:t>
            </a:r>
            <a:endParaRPr lang="en-US" altLang="ko-KR" sz="1400" b="0" dirty="0">
              <a:solidFill>
                <a:srgbClr val="CCCCCC"/>
              </a:solidFill>
              <a:effectLst/>
              <a:latin typeface="Consolas" panose="020B0609020204030204" pitchFamily="49" charset="0"/>
            </a:endParaRPr>
          </a:p>
        </p:txBody>
      </p:sp>
      <p:sp>
        <p:nvSpPr>
          <p:cNvPr id="9" name="TextBox 8">
            <a:extLst>
              <a:ext uri="{FF2B5EF4-FFF2-40B4-BE49-F238E27FC236}">
                <a16:creationId xmlns:a16="http://schemas.microsoft.com/office/drawing/2014/main" id="{6C1AC857-088F-15A0-2339-F4596D7FECBD}"/>
              </a:ext>
            </a:extLst>
          </p:cNvPr>
          <p:cNvSpPr txBox="1"/>
          <p:nvPr/>
        </p:nvSpPr>
        <p:spPr>
          <a:xfrm>
            <a:off x="566100" y="4918956"/>
            <a:ext cx="7854000" cy="1815882"/>
          </a:xfrm>
          <a:prstGeom prst="rect">
            <a:avLst/>
          </a:prstGeom>
          <a:solidFill>
            <a:schemeClr val="tx2">
              <a:lumMod val="50000"/>
            </a:schemeClr>
          </a:solidFill>
        </p:spPr>
        <p:txBody>
          <a:bodyPr wrap="square">
            <a:spAutoFit/>
          </a:bodyPr>
          <a:lstStyle/>
          <a:p>
            <a:r>
              <a:rPr lang="en-US" altLang="ko-KR" sz="1400" b="0" dirty="0">
                <a:solidFill>
                  <a:srgbClr val="6A9955"/>
                </a:solidFill>
                <a:effectLst/>
                <a:latin typeface="Consolas" panose="020B0609020204030204" pitchFamily="49" charset="0"/>
              </a:rPr>
              <a:t>#!/bin/bash</a:t>
            </a:r>
            <a:br>
              <a:rPr lang="en-US" altLang="ko-KR" sz="1400" b="0" dirty="0">
                <a:solidFill>
                  <a:srgbClr val="CCCCCC"/>
                </a:solidFill>
                <a:effectLst/>
                <a:latin typeface="Consolas" panose="020B0609020204030204" pitchFamily="49" charset="0"/>
              </a:rPr>
            </a:br>
            <a:r>
              <a:rPr lang="en-US" altLang="ko-KR" sz="1400" b="0" dirty="0">
                <a:solidFill>
                  <a:srgbClr val="6A9955"/>
                </a:solidFill>
                <a:effectLst/>
                <a:latin typeface="Consolas" panose="020B0609020204030204" pitchFamily="49" charset="0"/>
              </a:rPr>
              <a:t># Iterate over a list of fruits</a:t>
            </a:r>
            <a:endParaRPr lang="en-US" altLang="ko-KR" sz="1400" b="0" dirty="0">
              <a:solidFill>
                <a:srgbClr val="CCCCCC"/>
              </a:solidFill>
              <a:effectLst/>
              <a:latin typeface="Consolas" panose="020B0609020204030204" pitchFamily="49" charset="0"/>
            </a:endParaRPr>
          </a:p>
          <a:p>
            <a:r>
              <a:rPr lang="en-US" altLang="ko-KR" sz="1400" b="0" dirty="0">
                <a:solidFill>
                  <a:srgbClr val="9CDCFE"/>
                </a:solidFill>
                <a:effectLst/>
                <a:latin typeface="Consolas" panose="020B0609020204030204" pitchFamily="49" charset="0"/>
              </a:rPr>
              <a:t>fruits</a:t>
            </a:r>
            <a:r>
              <a:rPr lang="en-US" altLang="ko-KR" sz="1400" b="0" dirty="0">
                <a:solidFill>
                  <a:srgbClr val="D4D4D4"/>
                </a:solidFill>
                <a:effectLst/>
                <a:latin typeface="Consolas" panose="020B0609020204030204" pitchFamily="49" charset="0"/>
              </a:rPr>
              <a:t>=</a:t>
            </a:r>
            <a:r>
              <a:rPr lang="en-US" altLang="ko-KR" sz="1400" b="0" dirty="0">
                <a:solidFill>
                  <a:srgbClr val="CE9178"/>
                </a:solidFill>
                <a:effectLst/>
                <a:latin typeface="Consolas" panose="020B0609020204030204" pitchFamily="49" charset="0"/>
              </a:rPr>
              <a:t>"apple banana cherry"</a:t>
            </a:r>
            <a:endParaRPr lang="en-US" altLang="ko-KR" sz="1400" b="0" dirty="0">
              <a:solidFill>
                <a:srgbClr val="CCCCCC"/>
              </a:solidFill>
              <a:effectLst/>
              <a:latin typeface="Consolas" panose="020B0609020204030204" pitchFamily="49" charset="0"/>
            </a:endParaRPr>
          </a:p>
          <a:p>
            <a:br>
              <a:rPr lang="en-US" altLang="ko-KR" sz="1400" b="0" dirty="0">
                <a:solidFill>
                  <a:srgbClr val="CCCCCC"/>
                </a:solidFill>
                <a:effectLst/>
                <a:latin typeface="Consolas" panose="020B0609020204030204" pitchFamily="49" charset="0"/>
              </a:rPr>
            </a:br>
            <a:r>
              <a:rPr lang="en-US" altLang="ko-KR" sz="1400" b="0" dirty="0">
                <a:solidFill>
                  <a:srgbClr val="C586C0"/>
                </a:solidFill>
                <a:effectLst/>
                <a:latin typeface="Consolas" panose="020B0609020204030204" pitchFamily="49" charset="0"/>
              </a:rPr>
              <a:t>for</a:t>
            </a:r>
            <a:r>
              <a:rPr lang="en-US" altLang="ko-KR" sz="1400" b="0" dirty="0">
                <a:solidFill>
                  <a:srgbClr val="CCCCCC"/>
                </a:solidFill>
                <a:effectLst/>
                <a:latin typeface="Consolas" panose="020B0609020204030204" pitchFamily="49" charset="0"/>
              </a:rPr>
              <a:t> </a:t>
            </a:r>
            <a:r>
              <a:rPr lang="en-US" altLang="ko-KR" sz="1400" b="0" dirty="0">
                <a:solidFill>
                  <a:srgbClr val="9CDCFE"/>
                </a:solidFill>
                <a:effectLst/>
                <a:latin typeface="Consolas" panose="020B0609020204030204" pitchFamily="49" charset="0"/>
              </a:rPr>
              <a:t>fruit</a:t>
            </a:r>
            <a:r>
              <a:rPr lang="en-US" altLang="ko-KR" sz="1400" b="0" dirty="0">
                <a:solidFill>
                  <a:srgbClr val="CCCCCC"/>
                </a:solidFill>
                <a:effectLst/>
                <a:latin typeface="Consolas" panose="020B0609020204030204" pitchFamily="49" charset="0"/>
              </a:rPr>
              <a:t> </a:t>
            </a:r>
            <a:r>
              <a:rPr lang="en-US" altLang="ko-KR" sz="1400" b="0" dirty="0">
                <a:solidFill>
                  <a:srgbClr val="C586C0"/>
                </a:solidFill>
                <a:effectLst/>
                <a:latin typeface="Consolas" panose="020B0609020204030204" pitchFamily="49" charset="0"/>
              </a:rPr>
              <a:t>in</a:t>
            </a:r>
            <a:r>
              <a:rPr lang="en-US" altLang="ko-KR" sz="1400" b="0" dirty="0">
                <a:solidFill>
                  <a:srgbClr val="CCCCCC"/>
                </a:solidFill>
                <a:effectLst/>
                <a:latin typeface="Consolas" panose="020B0609020204030204" pitchFamily="49" charset="0"/>
              </a:rPr>
              <a:t> </a:t>
            </a:r>
            <a:r>
              <a:rPr lang="en-US" altLang="ko-KR" sz="1400" b="0" dirty="0">
                <a:solidFill>
                  <a:srgbClr val="9CDCFE"/>
                </a:solidFill>
                <a:effectLst/>
                <a:latin typeface="Consolas" panose="020B0609020204030204" pitchFamily="49" charset="0"/>
              </a:rPr>
              <a:t>$fruits</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do</a:t>
            </a:r>
            <a:endParaRPr lang="en-US" altLang="ko-KR" sz="1400" b="0" dirty="0">
              <a:solidFill>
                <a:srgbClr val="CCCCCC"/>
              </a:solidFill>
              <a:effectLst/>
              <a:latin typeface="Consolas" panose="020B0609020204030204" pitchFamily="49" charset="0"/>
            </a:endParaRPr>
          </a:p>
          <a:p>
            <a:r>
              <a:rPr lang="en-US" altLang="ko-KR" sz="1400" b="0" dirty="0">
                <a:solidFill>
                  <a:srgbClr val="CCCCCC"/>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echo</a:t>
            </a:r>
            <a:r>
              <a:rPr lang="en-US" altLang="ko-KR" sz="1400" b="0" dirty="0">
                <a:solidFill>
                  <a:srgbClr val="CCCC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"I like </a:t>
            </a:r>
            <a:r>
              <a:rPr lang="en-US" altLang="ko-KR" sz="1400" b="0" dirty="0">
                <a:solidFill>
                  <a:srgbClr val="9CDCFE"/>
                </a:solidFill>
                <a:effectLst/>
                <a:latin typeface="Consolas" panose="020B0609020204030204" pitchFamily="49" charset="0"/>
              </a:rPr>
              <a:t>$fruit</a:t>
            </a:r>
            <a:r>
              <a:rPr lang="en-US" altLang="ko-KR" sz="1400" b="0" dirty="0">
                <a:solidFill>
                  <a:srgbClr val="CE9178"/>
                </a:solidFill>
                <a:effectLst/>
                <a:latin typeface="Consolas" panose="020B0609020204030204" pitchFamily="49" charset="0"/>
              </a:rPr>
              <a:t>"</a:t>
            </a:r>
            <a:endParaRPr lang="en-US" altLang="ko-KR" sz="1400" b="0" dirty="0">
              <a:solidFill>
                <a:srgbClr val="CCCCCC"/>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done</a:t>
            </a:r>
            <a:endParaRPr lang="en-US" altLang="ko-KR" sz="1400" b="0" dirty="0">
              <a:solidFill>
                <a:srgbClr val="CCCCCC"/>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FFA7B5DA-1943-9414-7E20-D902A8146EC8}"/>
              </a:ext>
            </a:extLst>
          </p:cNvPr>
          <p:cNvSpPr txBox="1"/>
          <p:nvPr/>
        </p:nvSpPr>
        <p:spPr>
          <a:xfrm>
            <a:off x="482280" y="4602160"/>
            <a:ext cx="995016" cy="369332"/>
          </a:xfrm>
          <a:prstGeom prst="rect">
            <a:avLst/>
          </a:prstGeom>
          <a:noFill/>
        </p:spPr>
        <p:txBody>
          <a:bodyPr wrap="none" rtlCol="0">
            <a:spAutoFit/>
          </a:bodyPr>
          <a:lstStyle/>
          <a:p>
            <a:r>
              <a:rPr lang="en-US" altLang="ko-KR" b="1" dirty="0"/>
              <a:t>example</a:t>
            </a:r>
            <a:endParaRPr lang="ko-KR" altLang="en-US" b="1" dirty="0"/>
          </a:p>
        </p:txBody>
      </p:sp>
    </p:spTree>
    <p:extLst>
      <p:ext uri="{BB962C8B-B14F-4D97-AF65-F5344CB8AC3E}">
        <p14:creationId xmlns:p14="http://schemas.microsoft.com/office/powerpoint/2010/main" val="1923311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C37F01-E475-491A-B7E2-F68D8310B1FA}"/>
              </a:ext>
            </a:extLst>
          </p:cNvPr>
          <p:cNvSpPr txBox="1"/>
          <p:nvPr/>
        </p:nvSpPr>
        <p:spPr>
          <a:xfrm>
            <a:off x="83669" y="690717"/>
            <a:ext cx="8916569" cy="5078313"/>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Source code</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Install the desired version of the program on your system.</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It is difficult to install program.</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Require a lot of computer knowledge.</a:t>
            </a:r>
          </a:p>
          <a:p>
            <a:r>
              <a:rPr lang="en-US" altLang="ko-KR" dirty="0"/>
              <a:t>Binary file</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Pre-compiled file by distributor.</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Be used it without compile processing.</a:t>
            </a:r>
          </a:p>
          <a:p>
            <a:r>
              <a:rPr lang="en-US" altLang="ko-KR" dirty="0"/>
              <a:t>Package manager</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Package is a file created by merging files required for installation.</a:t>
            </a:r>
            <a:br>
              <a:rPr lang="en-US" altLang="ko-KR" sz="1600" dirty="0">
                <a:latin typeface="Arial" panose="020B0604020202020204" pitchFamily="34" charset="0"/>
                <a:cs typeface="Arial" panose="020B0604020202020204" pitchFamily="34" charset="0"/>
              </a:rPr>
            </a:br>
            <a:r>
              <a:rPr lang="en-US" altLang="ko-KR" sz="1600" dirty="0">
                <a:latin typeface="Arial" panose="020B0604020202020204" pitchFamily="34" charset="0"/>
                <a:cs typeface="Arial" panose="020B0604020202020204" pitchFamily="34" charset="0"/>
              </a:rPr>
              <a:t>Different Linux distributions have different ways of managing packages</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RedHat : RPM, Debian : dpkg</a:t>
            </a:r>
          </a:p>
          <a:p>
            <a:r>
              <a:rPr lang="en-US" altLang="ko-KR" dirty="0"/>
              <a:t>Automatic installation tool</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RedHat : yum, Debian : apt-get</a:t>
            </a:r>
          </a:p>
        </p:txBody>
      </p:sp>
      <p:sp>
        <p:nvSpPr>
          <p:cNvPr id="7" name="직사각형 6">
            <a:extLst>
              <a:ext uri="{FF2B5EF4-FFF2-40B4-BE49-F238E27FC236}">
                <a16:creationId xmlns:a16="http://schemas.microsoft.com/office/drawing/2014/main" id="{F9060547-90C1-404A-9F93-FF045D8858AD}"/>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Program Install</a:t>
            </a:r>
          </a:p>
        </p:txBody>
      </p:sp>
    </p:spTree>
    <p:extLst>
      <p:ext uri="{BB962C8B-B14F-4D97-AF65-F5344CB8AC3E}">
        <p14:creationId xmlns:p14="http://schemas.microsoft.com/office/powerpoint/2010/main" val="3367403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5964376" y="3784600"/>
            <a:ext cx="2727045" cy="2102377"/>
            <a:chOff x="5829300" y="3746500"/>
            <a:chExt cx="2832100" cy="2183368"/>
          </a:xfrm>
          <a:solidFill>
            <a:schemeClr val="tx1"/>
          </a:solidFill>
        </p:grpSpPr>
        <p:sp>
          <p:nvSpPr>
            <p:cNvPr id="3" name="직사각형 2"/>
            <p:cNvSpPr/>
            <p:nvPr/>
          </p:nvSpPr>
          <p:spPr>
            <a:xfrm>
              <a:off x="5829300" y="3746500"/>
              <a:ext cx="2832100" cy="4699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dirty="0">
                  <a:latin typeface="Hack" panose="020B0609030202020204" pitchFamily="49" charset="0"/>
                  <a:ea typeface="Hack" panose="020B0609030202020204" pitchFamily="49" charset="0"/>
                  <a:cs typeface="Hack" panose="020B0609030202020204" pitchFamily="49" charset="0"/>
                </a:rPr>
                <a:t>Configure</a:t>
              </a:r>
              <a:endParaRPr lang="ko-KR" altLang="en-US" sz="1500" b="1" dirty="0">
                <a:latin typeface="Hack" panose="020B0609030202020204" pitchFamily="49" charset="0"/>
                <a:cs typeface="Hack" panose="020B0609030202020204" pitchFamily="49" charset="0"/>
              </a:endParaRPr>
            </a:p>
          </p:txBody>
        </p:sp>
        <p:sp>
          <p:nvSpPr>
            <p:cNvPr id="4" name="직사각형 3"/>
            <p:cNvSpPr/>
            <p:nvPr/>
          </p:nvSpPr>
          <p:spPr>
            <a:xfrm>
              <a:off x="5829300" y="4603234"/>
              <a:ext cx="2832100" cy="4699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dirty="0">
                  <a:latin typeface="Hack" panose="020B0609030202020204" pitchFamily="49" charset="0"/>
                  <a:ea typeface="Hack" panose="020B0609030202020204" pitchFamily="49" charset="0"/>
                  <a:cs typeface="Hack" panose="020B0609030202020204" pitchFamily="49" charset="0"/>
                </a:rPr>
                <a:t>make</a:t>
              </a:r>
              <a:endParaRPr lang="ko-KR" altLang="en-US" sz="1500" b="1" dirty="0">
                <a:latin typeface="Hack" panose="020B0609030202020204" pitchFamily="49" charset="0"/>
                <a:cs typeface="Hack" panose="020B0609030202020204" pitchFamily="49" charset="0"/>
              </a:endParaRPr>
            </a:p>
          </p:txBody>
        </p:sp>
        <p:sp>
          <p:nvSpPr>
            <p:cNvPr id="5" name="직사각형 4"/>
            <p:cNvSpPr/>
            <p:nvPr/>
          </p:nvSpPr>
          <p:spPr>
            <a:xfrm>
              <a:off x="5829300" y="5459968"/>
              <a:ext cx="2832100" cy="4699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dirty="0">
                  <a:latin typeface="Hack" panose="020B0609030202020204" pitchFamily="49" charset="0"/>
                  <a:ea typeface="Hack" panose="020B0609030202020204" pitchFamily="49" charset="0"/>
                  <a:cs typeface="Hack" panose="020B0609030202020204" pitchFamily="49" charset="0"/>
                </a:rPr>
                <a:t>make install</a:t>
              </a:r>
              <a:endParaRPr lang="ko-KR" altLang="en-US" sz="1500" b="1" dirty="0">
                <a:latin typeface="Hack" panose="020B0609030202020204" pitchFamily="49" charset="0"/>
                <a:cs typeface="Hack" panose="020B0609030202020204" pitchFamily="49" charset="0"/>
              </a:endParaRPr>
            </a:p>
          </p:txBody>
        </p:sp>
        <p:cxnSp>
          <p:nvCxnSpPr>
            <p:cNvPr id="7" name="직선 화살표 연결선 6"/>
            <p:cNvCxnSpPr/>
            <p:nvPr/>
          </p:nvCxnSpPr>
          <p:spPr>
            <a:xfrm>
              <a:off x="7245350" y="4241800"/>
              <a:ext cx="0" cy="336034"/>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a:off x="7245350" y="5098534"/>
              <a:ext cx="0" cy="336034"/>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F1576894-9878-4263-8468-B01A399DD228}"/>
              </a:ext>
            </a:extLst>
          </p:cNvPr>
          <p:cNvSpPr txBox="1"/>
          <p:nvPr/>
        </p:nvSpPr>
        <p:spPr>
          <a:xfrm>
            <a:off x="83669" y="690717"/>
            <a:ext cx="8916569" cy="1287532"/>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solidFill>
                  <a:srgbClr val="FF0000"/>
                </a:solidFill>
              </a:rPr>
              <a:t>Compile</a:t>
            </a:r>
            <a:r>
              <a:rPr lang="en-US" altLang="ko-KR" b="0" dirty="0"/>
              <a:t> is the process of creating an executable program from code.</a:t>
            </a:r>
          </a:p>
          <a:p>
            <a:r>
              <a:rPr lang="en-US" altLang="ko-KR" b="0" dirty="0">
                <a:latin typeface="Arial" panose="020B0604020202020204" pitchFamily="34" charset="0"/>
                <a:cs typeface="Arial" panose="020B0604020202020204" pitchFamily="34" charset="0"/>
              </a:rPr>
              <a:t>Allow the computer to run and understand the program to interpret source code.</a:t>
            </a:r>
          </a:p>
          <a:p>
            <a:r>
              <a:rPr lang="en-US" altLang="ko-KR" dirty="0">
                <a:solidFill>
                  <a:srgbClr val="FF0000"/>
                </a:solidFill>
              </a:rPr>
              <a:t>Compiler</a:t>
            </a:r>
            <a:r>
              <a:rPr lang="en-US" altLang="ko-KR" b="0" dirty="0"/>
              <a:t> is computer software that transforms computer code</a:t>
            </a:r>
            <a:endParaRPr lang="en-US" altLang="ko-KR" b="0" dirty="0">
              <a:latin typeface="Arial" panose="020B0604020202020204" pitchFamily="34" charset="0"/>
              <a:cs typeface="Arial" panose="020B0604020202020204" pitchFamily="34" charset="0"/>
            </a:endParaRPr>
          </a:p>
        </p:txBody>
      </p:sp>
      <p:sp>
        <p:nvSpPr>
          <p:cNvPr id="14" name="직사각형 13">
            <a:extLst>
              <a:ext uri="{FF2B5EF4-FFF2-40B4-BE49-F238E27FC236}">
                <a16:creationId xmlns:a16="http://schemas.microsoft.com/office/drawing/2014/main" id="{E0445EDD-9B74-4EAF-A937-0E64DD4532CC}"/>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Compile</a:t>
            </a:r>
          </a:p>
        </p:txBody>
      </p:sp>
      <p:sp>
        <p:nvSpPr>
          <p:cNvPr id="6" name="TextBox 5">
            <a:extLst>
              <a:ext uri="{FF2B5EF4-FFF2-40B4-BE49-F238E27FC236}">
                <a16:creationId xmlns:a16="http://schemas.microsoft.com/office/drawing/2014/main" id="{89C38510-A985-1794-A851-2FE81F45F4EC}"/>
              </a:ext>
            </a:extLst>
          </p:cNvPr>
          <p:cNvSpPr txBox="1"/>
          <p:nvPr/>
        </p:nvSpPr>
        <p:spPr>
          <a:xfrm>
            <a:off x="1885950" y="5221814"/>
            <a:ext cx="3627120" cy="246221"/>
          </a:xfrm>
          <a:prstGeom prst="rect">
            <a:avLst/>
          </a:prstGeom>
          <a:noFill/>
        </p:spPr>
        <p:txBody>
          <a:bodyPr wrap="square">
            <a:spAutoFit/>
          </a:bodyPr>
          <a:lstStyle>
            <a:defPPr>
              <a:defRPr lang="en-US"/>
            </a:defPPr>
            <a:lvl1pPr>
              <a:defRPr sz="1000">
                <a:solidFill>
                  <a:schemeClr val="bg1">
                    <a:lumMod val="50000"/>
                  </a:schemeClr>
                </a:solidFill>
                <a:latin typeface="Arial" panose="020B0604020202020204" pitchFamily="34" charset="0"/>
                <a:cs typeface="Arial" panose="020B0604020202020204" pitchFamily="34" charset="0"/>
              </a:defRPr>
            </a:lvl1pPr>
          </a:lstStyle>
          <a:p>
            <a:r>
              <a:rPr lang="ko-KR" altLang="en-US" dirty="0"/>
              <a:t>https://www.sitesbay.com/cprogramming/c-compiler</a:t>
            </a:r>
          </a:p>
        </p:txBody>
      </p:sp>
      <p:grpSp>
        <p:nvGrpSpPr>
          <p:cNvPr id="15" name="그룹 14">
            <a:extLst>
              <a:ext uri="{FF2B5EF4-FFF2-40B4-BE49-F238E27FC236}">
                <a16:creationId xmlns:a16="http://schemas.microsoft.com/office/drawing/2014/main" id="{B2058E4D-E988-7C98-627E-3FEF6E51E53D}"/>
              </a:ext>
            </a:extLst>
          </p:cNvPr>
          <p:cNvGrpSpPr/>
          <p:nvPr/>
        </p:nvGrpSpPr>
        <p:grpSpPr>
          <a:xfrm>
            <a:off x="476250" y="3440639"/>
            <a:ext cx="4457700" cy="1771650"/>
            <a:chOff x="381000" y="3760958"/>
            <a:chExt cx="4457700" cy="1771650"/>
          </a:xfrm>
        </p:grpSpPr>
        <p:pic>
          <p:nvPicPr>
            <p:cNvPr id="6146" name="Picture 2" descr="C Compiling">
              <a:extLst>
                <a:ext uri="{FF2B5EF4-FFF2-40B4-BE49-F238E27FC236}">
                  <a16:creationId xmlns:a16="http://schemas.microsoft.com/office/drawing/2014/main" id="{748B8515-AFCF-FB5B-C529-8AA9C6F5B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760958"/>
              <a:ext cx="4457700" cy="1771650"/>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3902E564-4540-A491-643E-2FE10FD3029B}"/>
                </a:ext>
              </a:extLst>
            </p:cNvPr>
            <p:cNvSpPr/>
            <p:nvPr/>
          </p:nvSpPr>
          <p:spPr>
            <a:xfrm>
              <a:off x="1790700" y="5048598"/>
              <a:ext cx="1498600" cy="4840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532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74E78C-BEB9-4885-8707-F32ACFD87A07}"/>
              </a:ext>
            </a:extLst>
          </p:cNvPr>
          <p:cNvSpPr txBox="1"/>
          <p:nvPr/>
        </p:nvSpPr>
        <p:spPr>
          <a:xfrm>
            <a:off x="83669" y="690717"/>
            <a:ext cx="8916569" cy="3924151"/>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configure</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Configuration processing for compile.</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Create the “</a:t>
            </a:r>
            <a:r>
              <a:rPr lang="en-US" altLang="ko-KR" sz="1600" b="1" dirty="0">
                <a:latin typeface="Arial" panose="020B0604020202020204" pitchFamily="34" charset="0"/>
                <a:cs typeface="Arial" panose="020B0604020202020204" pitchFamily="34" charset="0"/>
              </a:rPr>
              <a:t>MakeFile</a:t>
            </a:r>
            <a:r>
              <a:rPr lang="en-US" altLang="ko-KR" sz="1600" dirty="0">
                <a:latin typeface="Arial" panose="020B0604020202020204" pitchFamily="34" charset="0"/>
                <a:cs typeface="Arial" panose="020B0604020202020204" pitchFamily="34" charset="0"/>
              </a:rPr>
              <a:t>” according to platform environment.</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Set computing environment, location of system files, location of installed program.</a:t>
            </a:r>
          </a:p>
          <a:p>
            <a:r>
              <a:rPr lang="en-US" altLang="ko-KR" dirty="0"/>
              <a:t>make</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Compile source code through “MakeFile”.</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Must exist “MakeFile” to compile.</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Create installation file.</a:t>
            </a:r>
          </a:p>
          <a:p>
            <a:r>
              <a:rPr lang="en-US" altLang="ko-KR" dirty="0"/>
              <a:t>make install</a:t>
            </a:r>
          </a:p>
          <a:p>
            <a:pPr marL="800100" lvl="1" indent="-34290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Install the installation file through make processing.</a:t>
            </a:r>
          </a:p>
        </p:txBody>
      </p:sp>
      <p:sp>
        <p:nvSpPr>
          <p:cNvPr id="6" name="직사각형 5">
            <a:extLst>
              <a:ext uri="{FF2B5EF4-FFF2-40B4-BE49-F238E27FC236}">
                <a16:creationId xmlns:a16="http://schemas.microsoft.com/office/drawing/2014/main" id="{F10351A4-5DAC-450D-A00E-D1E71D5B59E6}"/>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Program Install</a:t>
            </a:r>
          </a:p>
        </p:txBody>
      </p:sp>
    </p:spTree>
    <p:extLst>
      <p:ext uri="{BB962C8B-B14F-4D97-AF65-F5344CB8AC3E}">
        <p14:creationId xmlns:p14="http://schemas.microsoft.com/office/powerpoint/2010/main" val="32745199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762646-09BE-4EC8-97AA-7E3E0230332B}"/>
              </a:ext>
            </a:extLst>
          </p:cNvPr>
          <p:cNvSpPr txBox="1"/>
          <p:nvPr/>
        </p:nvSpPr>
        <p:spPr>
          <a:xfrm>
            <a:off x="83669" y="690717"/>
            <a:ext cx="8916569" cy="2492990"/>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When you log in to the system, the shell reads the startup file (</a:t>
            </a:r>
            <a:r>
              <a:rPr lang="en-US" altLang="ko-KR" b="0" dirty="0">
                <a:solidFill>
                  <a:srgbClr val="FF0000"/>
                </a:solidFill>
              </a:rPr>
              <a:t>bash_profile</a:t>
            </a:r>
            <a:r>
              <a:rPr lang="en-US" altLang="ko-KR" b="0" dirty="0"/>
              <a:t> ) and executes a series of commands.</a:t>
            </a:r>
          </a:p>
          <a:p>
            <a:r>
              <a:rPr lang="en-US" altLang="ko-KR" b="0" dirty="0"/>
              <a:t>Add the task that you want to run to ~/.bash_profile file.</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ex) PATH=/home/wntjr3364/program/blast-2.2.26/bin:$PATH </a:t>
            </a:r>
          </a:p>
          <a:p>
            <a:r>
              <a:rPr lang="en-US" altLang="ko-KR" b="0" dirty="0"/>
              <a:t>source – apply the changes in the specified file to the current shell.</a:t>
            </a:r>
            <a:endParaRPr lang="ko-KR" altLang="en-US" b="0" dirty="0"/>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ex) source ~/.bash_profile</a:t>
            </a:r>
          </a:p>
        </p:txBody>
      </p:sp>
      <p:sp>
        <p:nvSpPr>
          <p:cNvPr id="3" name="직사각형 2">
            <a:extLst>
              <a:ext uri="{FF2B5EF4-FFF2-40B4-BE49-F238E27FC236}">
                <a16:creationId xmlns:a16="http://schemas.microsoft.com/office/drawing/2014/main" id="{902A40F7-AD3C-4F29-AABF-91E900DC064C}"/>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Startup</a:t>
            </a:r>
          </a:p>
        </p:txBody>
      </p:sp>
    </p:spTree>
    <p:extLst>
      <p:ext uri="{BB962C8B-B14F-4D97-AF65-F5344CB8AC3E}">
        <p14:creationId xmlns:p14="http://schemas.microsoft.com/office/powerpoint/2010/main" val="21271809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3012DA-FC73-4491-A9E7-661884198918}"/>
              </a:ext>
            </a:extLst>
          </p:cNvPr>
          <p:cNvSpPr txBox="1"/>
          <p:nvPr/>
        </p:nvSpPr>
        <p:spPr>
          <a:xfrm>
            <a:off x="83669" y="690717"/>
            <a:ext cx="8916569" cy="4339650"/>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Package management system.</a:t>
            </a:r>
          </a:p>
          <a:p>
            <a:r>
              <a:rPr lang="en-US" altLang="ko-KR" dirty="0"/>
              <a:t>Administrative tools to install and uninstall all programs used on Linux</a:t>
            </a:r>
          </a:p>
          <a:p>
            <a:r>
              <a:rPr lang="en-US" altLang="ko-KR" dirty="0"/>
              <a:t>Similar to setup.exe on Windows</a:t>
            </a:r>
          </a:p>
          <a:p>
            <a:r>
              <a:rPr lang="en-US" altLang="ko-KR" dirty="0"/>
              <a:t>The extension is “rpm”, which is called a package.</a:t>
            </a:r>
          </a:p>
          <a:p>
            <a:r>
              <a:rPr lang="en-US" altLang="ko-KR" sz="1600" dirty="0">
                <a:latin typeface="Arial" panose="020B0604020202020204" pitchFamily="34" charset="0"/>
                <a:cs typeface="Arial" panose="020B0604020202020204" pitchFamily="34" charset="0"/>
              </a:rPr>
              <a:t>[package</a:t>
            </a:r>
            <a:r>
              <a:rPr lang="en-US" altLang="ko-KR" sz="1600" dirty="0"/>
              <a:t> name]-[version]-[release number].[CentOS version].[architecture].rpm</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wget-1.12-10.el6.x86.64.rpm</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package name : wget</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version : 1.12</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release number : 10</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CentOS version : Enterprise Linux 6</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Architecture : x86_64</a:t>
            </a:r>
          </a:p>
        </p:txBody>
      </p:sp>
      <p:sp>
        <p:nvSpPr>
          <p:cNvPr id="7" name="직사각형 6">
            <a:extLst>
              <a:ext uri="{FF2B5EF4-FFF2-40B4-BE49-F238E27FC236}">
                <a16:creationId xmlns:a16="http://schemas.microsoft.com/office/drawing/2014/main" id="{363EF4FF-DE96-4DEC-AADA-CA68BBA85E1E}"/>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RPM(Redhat Package Manager)</a:t>
            </a:r>
          </a:p>
        </p:txBody>
      </p:sp>
    </p:spTree>
    <p:extLst>
      <p:ext uri="{BB962C8B-B14F-4D97-AF65-F5344CB8AC3E}">
        <p14:creationId xmlns:p14="http://schemas.microsoft.com/office/powerpoint/2010/main" val="3974172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AB98E0-6818-4B29-AAC4-7F4487BA93B3}"/>
              </a:ext>
            </a:extLst>
          </p:cNvPr>
          <p:cNvSpPr txBox="1"/>
          <p:nvPr/>
        </p:nvSpPr>
        <p:spPr>
          <a:xfrm>
            <a:off x="83669" y="688862"/>
            <a:ext cx="8916569" cy="5539978"/>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dirty="0"/>
              <a:t>Installation</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rpm -Uvh package_name.rpm</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U : package install and upgrade</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v : print installation process.</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h : print installation process as #.</a:t>
            </a:r>
          </a:p>
          <a:p>
            <a:r>
              <a:rPr lang="en-US" altLang="ko-KR" dirty="0"/>
              <a:t>Removal</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rpm -e package_name</a:t>
            </a:r>
          </a:p>
          <a:p>
            <a:r>
              <a:rPr lang="en-US" altLang="ko-KR" dirty="0">
                <a:latin typeface="Arial" panose="020B0604020202020204" pitchFamily="34" charset="0"/>
                <a:cs typeface="Arial" panose="020B0604020202020204" pitchFamily="34" charset="0"/>
              </a:rPr>
              <a:t>Check an installed Package</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rpm -qa | grep “package name”</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q : query</a:t>
            </a:r>
          </a:p>
          <a:p>
            <a:pPr marL="742950" lvl="1" indent="-285750">
              <a:lnSpc>
                <a:spcPct val="150000"/>
              </a:lnSpc>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a : list of all installed packages. </a:t>
            </a:r>
          </a:p>
          <a:p>
            <a:r>
              <a:rPr lang="en-US" altLang="ko-KR" dirty="0"/>
              <a:t>Disadvantages</a:t>
            </a:r>
            <a:r>
              <a:rPr lang="en-US" altLang="ko-KR" dirty="0">
                <a:latin typeface="Arial" panose="020B0604020202020204" pitchFamily="34" charset="0"/>
                <a:cs typeface="Arial" panose="020B0604020202020204" pitchFamily="34" charset="0"/>
              </a:rPr>
              <a:t> of RPM</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Dependency problem.</a:t>
            </a:r>
          </a:p>
          <a:p>
            <a:pPr marL="742950" lvl="1" indent="-285750">
              <a:buFont typeface="Wingdings" panose="05000000000000000000" pitchFamily="2" charset="2"/>
              <a:buChar char="§"/>
            </a:pPr>
            <a:r>
              <a:rPr lang="en-US" altLang="ko-KR" sz="1600" dirty="0">
                <a:latin typeface="Arial" panose="020B0604020202020204" pitchFamily="34" charset="0"/>
                <a:cs typeface="Arial" panose="020B0604020202020204" pitchFamily="34" charset="0"/>
              </a:rPr>
              <a:t>If “A” package has dependencies on package “B”, you need to install package “B” before installing package “A”.</a:t>
            </a:r>
          </a:p>
        </p:txBody>
      </p:sp>
      <p:sp>
        <p:nvSpPr>
          <p:cNvPr id="7" name="직사각형 6">
            <a:extLst>
              <a:ext uri="{FF2B5EF4-FFF2-40B4-BE49-F238E27FC236}">
                <a16:creationId xmlns:a16="http://schemas.microsoft.com/office/drawing/2014/main" id="{32978CFC-5811-4067-BED4-BB379A14D269}"/>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RPM(Redhat Package Manager)</a:t>
            </a:r>
          </a:p>
        </p:txBody>
      </p:sp>
    </p:spTree>
    <p:extLst>
      <p:ext uri="{BB962C8B-B14F-4D97-AF65-F5344CB8AC3E}">
        <p14:creationId xmlns:p14="http://schemas.microsoft.com/office/powerpoint/2010/main" val="30833558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B81295-F681-489A-882A-E185F96413C5}"/>
              </a:ext>
            </a:extLst>
          </p:cNvPr>
          <p:cNvSpPr txBox="1"/>
          <p:nvPr/>
        </p:nvSpPr>
        <p:spPr>
          <a:xfrm>
            <a:off x="83669" y="690717"/>
            <a:ext cx="8916569" cy="4103688"/>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a:t>RPM-based packge manager.</a:t>
            </a:r>
          </a:p>
          <a:p>
            <a:r>
              <a:rPr lang="en-US" altLang="ko-KR" b="0" dirty="0"/>
              <a:t>Automatically perform system updates, including dependency analysis and obsolete processing based on "repository" </a:t>
            </a:r>
          </a:p>
          <a:p>
            <a:r>
              <a:rPr lang="en-US" altLang="ko-KR" b="0" dirty="0"/>
              <a:t>Perform installation of new packages, removal of old packages and perform queries on the installed or available packages among other commands/services </a:t>
            </a:r>
          </a:p>
          <a:p>
            <a:r>
              <a:rPr lang="en-US" altLang="ko-KR" b="0" dirty="0">
                <a:latin typeface="Arial" panose="020B0604020202020204" pitchFamily="34" charset="0"/>
                <a:cs typeface="Arial" panose="020B0604020202020204" pitchFamily="34" charset="0"/>
              </a:rPr>
              <a:t>Installation : yum install [package name] or [package file name]</a:t>
            </a:r>
            <a:r>
              <a:rPr lang="en-US" altLang="ko-KR" b="0" dirty="0"/>
              <a:t>.rpm</a:t>
            </a:r>
          </a:p>
          <a:p>
            <a:pPr marL="742950" lvl="1" indent="-285750">
              <a:lnSpc>
                <a:spcPct val="150000"/>
              </a:lnSpc>
              <a:buFont typeface="Wingdings" panose="05000000000000000000" pitchFamily="2" charset="2"/>
              <a:buChar char="§"/>
            </a:pPr>
            <a:r>
              <a:rPr lang="en-US" altLang="ko-KR" sz="1600" dirty="0">
                <a:solidFill>
                  <a:schemeClr val="accent1">
                    <a:lumMod val="75000"/>
                  </a:schemeClr>
                </a:solidFill>
                <a:latin typeface="Arial" panose="020B0604020202020204" pitchFamily="34" charset="0"/>
                <a:cs typeface="Arial" panose="020B0604020202020204" pitchFamily="34" charset="0"/>
              </a:rPr>
              <a:t>yum install -y [pakage name] : assume that the answer to any question which would be asked is yes.</a:t>
            </a:r>
          </a:p>
          <a:p>
            <a:r>
              <a:rPr lang="en-US" altLang="ko-KR" b="0" dirty="0"/>
              <a:t>Removal : yum remove [package name]</a:t>
            </a:r>
          </a:p>
          <a:p>
            <a:r>
              <a:rPr lang="en-US" altLang="ko-KR" b="0" dirty="0">
                <a:latin typeface="Arial" panose="020B0604020202020204" pitchFamily="34" charset="0"/>
                <a:cs typeface="Arial" panose="020B0604020202020204" pitchFamily="34" charset="0"/>
              </a:rPr>
              <a:t>Listing : yum </a:t>
            </a:r>
            <a:r>
              <a:rPr lang="en-US" altLang="ko-KR" b="0" dirty="0"/>
              <a:t>list [package name]</a:t>
            </a:r>
            <a:endParaRPr lang="en-US" altLang="ko-KR" b="0" dirty="0">
              <a:latin typeface="Arial" panose="020B0604020202020204" pitchFamily="34" charset="0"/>
              <a:cs typeface="Arial" panose="020B0604020202020204" pitchFamily="34" charset="0"/>
            </a:endParaRPr>
          </a:p>
        </p:txBody>
      </p:sp>
      <p:sp>
        <p:nvSpPr>
          <p:cNvPr id="7" name="직사각형 6">
            <a:extLst>
              <a:ext uri="{FF2B5EF4-FFF2-40B4-BE49-F238E27FC236}">
                <a16:creationId xmlns:a16="http://schemas.microsoft.com/office/drawing/2014/main" id="{0A597466-3E16-4B19-BCDB-8B950D52CED5}"/>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YUM(Yellowdog Updater modified)</a:t>
            </a:r>
          </a:p>
        </p:txBody>
      </p:sp>
    </p:spTree>
    <p:extLst>
      <p:ext uri="{BB962C8B-B14F-4D97-AF65-F5344CB8AC3E}">
        <p14:creationId xmlns:p14="http://schemas.microsoft.com/office/powerpoint/2010/main" val="41430546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BEB5BC-C789-C0E1-B5ED-3193E61E2B05}"/>
              </a:ext>
            </a:extLst>
          </p:cNvPr>
          <p:cNvSpPr txBox="1"/>
          <p:nvPr/>
        </p:nvSpPr>
        <p:spPr>
          <a:xfrm>
            <a:off x="138545" y="840345"/>
            <a:ext cx="8737600" cy="4924425"/>
          </a:xfrm>
          <a:prstGeom prst="rect">
            <a:avLst/>
          </a:prstGeom>
          <a:noFill/>
        </p:spPr>
        <p:txBody>
          <a:bodyPr wrap="square">
            <a:spAutoFit/>
          </a:bodyPr>
          <a:lstStyle/>
          <a:p>
            <a:r>
              <a:rPr lang="ko-KR" altLang="en-US" b="1" dirty="0" err="1">
                <a:latin typeface="Arial" panose="020B0604020202020204" pitchFamily="34" charset="0"/>
                <a:cs typeface="Arial" panose="020B0604020202020204" pitchFamily="34" charset="0"/>
              </a:rPr>
              <a:t>Permission</a:t>
            </a:r>
            <a:endParaRPr lang="en-US" altLang="ko-KR" b="1" dirty="0">
              <a:latin typeface="Arial" panose="020B0604020202020204" pitchFamily="34" charset="0"/>
              <a:cs typeface="Arial" panose="020B0604020202020204" pitchFamily="34" charset="0"/>
            </a:endParaRPr>
          </a:p>
          <a:p>
            <a:pPr marL="180975"/>
            <a:r>
              <a:rPr lang="ko-KR" altLang="en-US" sz="1600" dirty="0" err="1">
                <a:latin typeface="Arial" panose="020B0604020202020204" pitchFamily="34" charset="0"/>
                <a:cs typeface="Arial" panose="020B0604020202020204" pitchFamily="34" charset="0"/>
              </a:rPr>
              <a:t>In</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most</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Linux</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systems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need</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administrative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privileges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to</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install</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software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system-wide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This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typically</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accomplished</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by</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using</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the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sudo</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command</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If</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you're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getting</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permission</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errors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it's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likely</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because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your</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user</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account</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doesn't</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have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sudo</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privileges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or</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you're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not</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using</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sudo</a:t>
            </a:r>
            <a:r>
              <a:rPr lang="ko-KR" altLang="en-US" sz="1600" dirty="0">
                <a:latin typeface="Arial" panose="020B0604020202020204" pitchFamily="34" charset="0"/>
                <a:cs typeface="Arial" panose="020B0604020202020204" pitchFamily="34" charset="0"/>
              </a:rPr>
              <a:t>. </a:t>
            </a:r>
            <a:endParaRPr lang="en-US" altLang="ko-KR" sz="1600" dirty="0">
              <a:latin typeface="Arial" panose="020B0604020202020204" pitchFamily="34" charset="0"/>
              <a:cs typeface="Arial" panose="020B0604020202020204" pitchFamily="34" charset="0"/>
            </a:endParaRPr>
          </a:p>
          <a:p>
            <a:endParaRPr lang="ko-KR" altLang="en-US" dirty="0">
              <a:latin typeface="Arial" panose="020B0604020202020204" pitchFamily="34" charset="0"/>
              <a:cs typeface="Arial" panose="020B0604020202020204" pitchFamily="34" charset="0"/>
            </a:endParaRPr>
          </a:p>
          <a:p>
            <a:r>
              <a:rPr lang="ko-KR" altLang="en-US" b="1" dirty="0" err="1">
                <a:latin typeface="Arial" panose="020B0604020202020204" pitchFamily="34" charset="0"/>
                <a:cs typeface="Arial" panose="020B0604020202020204" pitchFamily="34" charset="0"/>
              </a:rPr>
              <a:t>Package</a:t>
            </a:r>
            <a:r>
              <a:rPr lang="ko-KR" altLang="en-US" b="1" dirty="0">
                <a:latin typeface="Arial" panose="020B0604020202020204" pitchFamily="34" charset="0"/>
                <a:cs typeface="Arial" panose="020B0604020202020204" pitchFamily="34" charset="0"/>
              </a:rPr>
              <a:t> </a:t>
            </a:r>
            <a:r>
              <a:rPr lang="ko-KR" altLang="en-US" b="1" dirty="0" err="1">
                <a:latin typeface="Arial" panose="020B0604020202020204" pitchFamily="34" charset="0"/>
                <a:cs typeface="Arial" panose="020B0604020202020204" pitchFamily="34" charset="0"/>
              </a:rPr>
              <a:t>Conflicts</a:t>
            </a:r>
            <a:r>
              <a:rPr lang="ko-KR" altLang="en-US" b="1" dirty="0">
                <a:latin typeface="Arial" panose="020B0604020202020204" pitchFamily="34" charset="0"/>
                <a:cs typeface="Arial" panose="020B0604020202020204" pitchFamily="34" charset="0"/>
              </a:rPr>
              <a:t> </a:t>
            </a:r>
            <a:endParaRPr lang="en-US" altLang="ko-KR" b="1" dirty="0">
              <a:latin typeface="Arial" panose="020B0604020202020204" pitchFamily="34" charset="0"/>
              <a:cs typeface="Arial" panose="020B0604020202020204" pitchFamily="34" charset="0"/>
            </a:endParaRPr>
          </a:p>
          <a:p>
            <a:pPr marL="180975"/>
            <a:r>
              <a:rPr lang="ko-KR" altLang="en-US" sz="1600" dirty="0" err="1">
                <a:latin typeface="Arial" panose="020B0604020202020204" pitchFamily="34" charset="0"/>
                <a:cs typeface="Arial" panose="020B0604020202020204" pitchFamily="34" charset="0"/>
              </a:rPr>
              <a:t>Sometimes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the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package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you're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trying</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to</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install</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might</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conflict</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with</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other</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already installed packages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Your</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package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manager</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should</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tell</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if</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this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the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case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Solving</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this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issue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can</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be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complex</a:t>
            </a:r>
            <a:r>
              <a:rPr lang="ko-KR" altLang="en-US" sz="1600" dirty="0">
                <a:latin typeface="Arial" panose="020B0604020202020204" pitchFamily="34" charset="0"/>
                <a:cs typeface="Arial" panose="020B0604020202020204" pitchFamily="34" charset="0"/>
              </a:rPr>
              <a:t> and </a:t>
            </a:r>
            <a:r>
              <a:rPr lang="ko-KR" altLang="en-US" sz="1600" dirty="0" err="1">
                <a:latin typeface="Arial" panose="020B0604020202020204" pitchFamily="34" charset="0"/>
                <a:cs typeface="Arial" panose="020B0604020202020204" pitchFamily="34" charset="0"/>
              </a:rPr>
              <a:t>depends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on</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the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specific</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packages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involved</a:t>
            </a:r>
            <a:r>
              <a:rPr lang="ko-KR" altLang="en-US" sz="1600" dirty="0">
                <a:latin typeface="Arial" panose="020B0604020202020204" pitchFamily="34" charset="0"/>
                <a:cs typeface="Arial" panose="020B0604020202020204" pitchFamily="34" charset="0"/>
              </a:rPr>
              <a:t>.</a:t>
            </a:r>
          </a:p>
          <a:p>
            <a:endParaRPr lang="ko-KR" altLang="en-US" sz="1600" dirty="0">
              <a:latin typeface="Arial" panose="020B0604020202020204" pitchFamily="34" charset="0"/>
              <a:cs typeface="Arial" panose="020B0604020202020204" pitchFamily="34" charset="0"/>
            </a:endParaRPr>
          </a:p>
          <a:p>
            <a:r>
              <a:rPr lang="ko-KR" altLang="en-US" b="1" dirty="0" err="1">
                <a:latin typeface="Arial" panose="020B0604020202020204" pitchFamily="34" charset="0"/>
                <a:cs typeface="Arial" panose="020B0604020202020204" pitchFamily="34" charset="0"/>
              </a:rPr>
              <a:t>Source</a:t>
            </a:r>
            <a:r>
              <a:rPr lang="ko-KR" altLang="en-US" b="1" dirty="0">
                <a:latin typeface="Arial" panose="020B0604020202020204" pitchFamily="34" charset="0"/>
                <a:cs typeface="Arial" panose="020B0604020202020204" pitchFamily="34" charset="0"/>
              </a:rPr>
              <a:t> </a:t>
            </a:r>
            <a:r>
              <a:rPr lang="ko-KR" altLang="en-US" b="1" dirty="0" err="1">
                <a:latin typeface="Arial" panose="020B0604020202020204" pitchFamily="34" charset="0"/>
                <a:cs typeface="Arial" panose="020B0604020202020204" pitchFamily="34" charset="0"/>
              </a:rPr>
              <a:t>Code</a:t>
            </a:r>
            <a:r>
              <a:rPr lang="ko-KR" altLang="en-US" b="1" dirty="0">
                <a:latin typeface="Arial" panose="020B0604020202020204" pitchFamily="34" charset="0"/>
                <a:cs typeface="Arial" panose="020B0604020202020204" pitchFamily="34" charset="0"/>
              </a:rPr>
              <a:t> </a:t>
            </a:r>
            <a:r>
              <a:rPr lang="ko-KR" altLang="en-US" b="1" dirty="0" err="1">
                <a:latin typeface="Arial" panose="020B0604020202020204" pitchFamily="34" charset="0"/>
                <a:cs typeface="Arial" panose="020B0604020202020204" pitchFamily="34" charset="0"/>
              </a:rPr>
              <a:t>Compilation</a:t>
            </a:r>
            <a:endParaRPr lang="en-US" altLang="ko-KR" b="1" dirty="0">
              <a:latin typeface="Arial" panose="020B0604020202020204" pitchFamily="34" charset="0"/>
              <a:cs typeface="Arial" panose="020B0604020202020204" pitchFamily="34" charset="0"/>
            </a:endParaRPr>
          </a:p>
          <a:p>
            <a:pPr marL="180975"/>
            <a:r>
              <a:rPr lang="ko-KR" altLang="en-US" sz="1600" dirty="0" err="1">
                <a:latin typeface="Arial" panose="020B0604020202020204" pitchFamily="34" charset="0"/>
                <a:cs typeface="Arial" panose="020B0604020202020204" pitchFamily="34" charset="0"/>
              </a:rPr>
              <a:t>If</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you're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trying</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to</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install</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program</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from</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source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code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might</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run</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into</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various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issues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such</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as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missing</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dependencies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compiler</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errors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or</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configuration</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problems</a:t>
            </a:r>
            <a:r>
              <a:rPr lang="en-US" altLang="ko-KR" sz="1600" dirty="0">
                <a:latin typeface="Arial" panose="020B0604020202020204" pitchFamily="34" charset="0"/>
                <a:cs typeface="Arial" panose="020B0604020202020204" pitchFamily="34" charset="0"/>
              </a:rPr>
              <a:t>.</a:t>
            </a:r>
            <a:endParaRPr lang="ko-KR" altLang="en-US" sz="1600" dirty="0">
              <a:latin typeface="Arial" panose="020B0604020202020204" pitchFamily="34" charset="0"/>
              <a:cs typeface="Arial" panose="020B0604020202020204" pitchFamily="34" charset="0"/>
            </a:endParaRPr>
          </a:p>
          <a:p>
            <a:endParaRPr lang="ko-KR" altLang="en-US" sz="1600" dirty="0">
              <a:latin typeface="Arial" panose="020B0604020202020204" pitchFamily="34" charset="0"/>
              <a:cs typeface="Arial" panose="020B0604020202020204" pitchFamily="34" charset="0"/>
            </a:endParaRPr>
          </a:p>
          <a:p>
            <a:r>
              <a:rPr lang="ko-KR" altLang="en-US" b="1" dirty="0" err="1">
                <a:latin typeface="Arial" panose="020B0604020202020204" pitchFamily="34" charset="0"/>
                <a:cs typeface="Arial" panose="020B0604020202020204" pitchFamily="34" charset="0"/>
              </a:rPr>
              <a:t>Local</a:t>
            </a:r>
            <a:r>
              <a:rPr lang="ko-KR" altLang="en-US" b="1" dirty="0">
                <a:latin typeface="Arial" panose="020B0604020202020204" pitchFamily="34" charset="0"/>
                <a:cs typeface="Arial" panose="020B0604020202020204" pitchFamily="34" charset="0"/>
              </a:rPr>
              <a:t> </a:t>
            </a:r>
            <a:r>
              <a:rPr lang="ko-KR" altLang="en-US" b="1" dirty="0" err="1">
                <a:latin typeface="Arial" panose="020B0604020202020204" pitchFamily="34" charset="0"/>
                <a:cs typeface="Arial" panose="020B0604020202020204" pitchFamily="34" charset="0"/>
              </a:rPr>
              <a:t>User</a:t>
            </a:r>
            <a:r>
              <a:rPr lang="ko-KR" altLang="en-US" b="1" dirty="0">
                <a:latin typeface="Arial" panose="020B0604020202020204" pitchFamily="34" charset="0"/>
                <a:cs typeface="Arial" panose="020B0604020202020204" pitchFamily="34" charset="0"/>
              </a:rPr>
              <a:t> </a:t>
            </a:r>
            <a:r>
              <a:rPr lang="ko-KR" altLang="en-US" b="1" dirty="0" err="1">
                <a:latin typeface="Arial" panose="020B0604020202020204" pitchFamily="34" charset="0"/>
                <a:cs typeface="Arial" panose="020B0604020202020204" pitchFamily="34" charset="0"/>
              </a:rPr>
              <a:t>Installation</a:t>
            </a:r>
            <a:endParaRPr lang="en-US" altLang="ko-KR" b="1" dirty="0">
              <a:latin typeface="Arial" panose="020B0604020202020204" pitchFamily="34" charset="0"/>
              <a:cs typeface="Arial" panose="020B0604020202020204" pitchFamily="34" charset="0"/>
            </a:endParaRPr>
          </a:p>
          <a:p>
            <a:pPr marL="180975"/>
            <a:r>
              <a:rPr lang="ko-KR" altLang="en-US" sz="1600" dirty="0" err="1">
                <a:latin typeface="Arial" panose="020B0604020202020204" pitchFamily="34" charset="0"/>
                <a:cs typeface="Arial" panose="020B0604020202020204" pitchFamily="34" charset="0"/>
              </a:rPr>
              <a:t>If</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only</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have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local</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user</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account</a:t>
            </a:r>
            <a:r>
              <a:rPr lang="ko-KR" altLang="en-US" sz="1600" dirty="0">
                <a:latin typeface="Arial" panose="020B0604020202020204" pitchFamily="34" charset="0"/>
                <a:cs typeface="Arial" panose="020B0604020202020204" pitchFamily="34" charset="0"/>
              </a:rPr>
              <a:t> and </a:t>
            </a:r>
            <a:r>
              <a:rPr lang="ko-KR" altLang="en-US" sz="1600" dirty="0" err="1">
                <a:latin typeface="Arial" panose="020B0604020202020204" pitchFamily="34" charset="0"/>
                <a:cs typeface="Arial" panose="020B0604020202020204" pitchFamily="34" charset="0"/>
              </a:rPr>
              <a:t>can't</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use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sudo</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might</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still</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be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able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to</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install</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some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programs</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in</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your</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home</a:t>
            </a:r>
            <a:r>
              <a:rPr lang="ko-KR" altLang="en-US" sz="1600" dirty="0">
                <a:latin typeface="Arial" panose="020B0604020202020204" pitchFamily="34" charset="0"/>
                <a:cs typeface="Arial" panose="020B0604020202020204" pitchFamily="34" charset="0"/>
              </a:rPr>
              <a:t> </a:t>
            </a:r>
            <a:r>
              <a:rPr lang="ko-KR" altLang="en-US" sz="1600" dirty="0" err="1">
                <a:latin typeface="Arial" panose="020B0604020202020204" pitchFamily="34" charset="0"/>
                <a:cs typeface="Arial" panose="020B0604020202020204" pitchFamily="34" charset="0"/>
              </a:rPr>
              <a:t>directory</a:t>
            </a:r>
            <a:r>
              <a:rPr lang="ko-KR" altLang="en-US" sz="1600" dirty="0">
                <a:latin typeface="Arial" panose="020B0604020202020204" pitchFamily="34" charset="0"/>
                <a:cs typeface="Arial" panose="020B0604020202020204" pitchFamily="34" charset="0"/>
              </a:rPr>
              <a:t>. </a:t>
            </a:r>
            <a:endParaRPr lang="en-US" altLang="ko-KR" sz="1600" dirty="0">
              <a:latin typeface="Arial" panose="020B0604020202020204" pitchFamily="34" charset="0"/>
              <a:cs typeface="Arial" panose="020B0604020202020204" pitchFamily="34" charset="0"/>
            </a:endParaRPr>
          </a:p>
          <a:p>
            <a:endParaRPr lang="en-US" altLang="ko-KR" sz="1600" dirty="0">
              <a:latin typeface="Arial" panose="020B0604020202020204" pitchFamily="34" charset="0"/>
              <a:cs typeface="Arial" panose="020B0604020202020204" pitchFamily="34" charset="0"/>
            </a:endParaRPr>
          </a:p>
        </p:txBody>
      </p:sp>
      <p:sp>
        <p:nvSpPr>
          <p:cNvPr id="3" name="직사각형 2">
            <a:extLst>
              <a:ext uri="{FF2B5EF4-FFF2-40B4-BE49-F238E27FC236}">
                <a16:creationId xmlns:a16="http://schemas.microsoft.com/office/drawing/2014/main" id="{E1D039C1-34F6-0A96-8634-3A985CD2AC45}"/>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The problem to install programs</a:t>
            </a:r>
          </a:p>
        </p:txBody>
      </p:sp>
    </p:spTree>
    <p:extLst>
      <p:ext uri="{BB962C8B-B14F-4D97-AF65-F5344CB8AC3E}">
        <p14:creationId xmlns:p14="http://schemas.microsoft.com/office/powerpoint/2010/main" val="1393332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빅 데이터에 대한 이미지 검색결과">
            <a:extLst>
              <a:ext uri="{FF2B5EF4-FFF2-40B4-BE49-F238E27FC236}">
                <a16:creationId xmlns:a16="http://schemas.microsoft.com/office/drawing/2014/main" id="{98A5E2A5-FE8A-46CE-8344-2834E2C06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181" y="901405"/>
            <a:ext cx="7820530" cy="538150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5C7B67BB-FC8A-4862-AC22-97B963AFCD64}"/>
              </a:ext>
            </a:extLst>
          </p:cNvPr>
          <p:cNvGrpSpPr/>
          <p:nvPr/>
        </p:nvGrpSpPr>
        <p:grpSpPr>
          <a:xfrm>
            <a:off x="1" y="2336800"/>
            <a:ext cx="9147018" cy="2391006"/>
            <a:chOff x="1" y="2336800"/>
            <a:chExt cx="9147018" cy="2391006"/>
          </a:xfrm>
        </p:grpSpPr>
        <p:sp>
          <p:nvSpPr>
            <p:cNvPr id="5" name="직사각형 4">
              <a:extLst>
                <a:ext uri="{FF2B5EF4-FFF2-40B4-BE49-F238E27FC236}">
                  <a16:creationId xmlns:a16="http://schemas.microsoft.com/office/drawing/2014/main" id="{6FC2B543-3387-480A-9ABA-5138B4CB7E08}"/>
                </a:ext>
              </a:extLst>
            </p:cNvPr>
            <p:cNvSpPr/>
            <p:nvPr/>
          </p:nvSpPr>
          <p:spPr>
            <a:xfrm>
              <a:off x="1" y="2336800"/>
              <a:ext cx="9147018" cy="2391006"/>
            </a:xfrm>
            <a:prstGeom prst="rect">
              <a:avLst/>
            </a:prstGeom>
            <a:solidFill>
              <a:schemeClr val="tx1">
                <a:alpha val="8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a:extLst>
                <a:ext uri="{FF2B5EF4-FFF2-40B4-BE49-F238E27FC236}">
                  <a16:creationId xmlns:a16="http://schemas.microsoft.com/office/drawing/2014/main" id="{81CCE67E-3718-49A8-B4AB-094522D0FAFB}"/>
                </a:ext>
              </a:extLst>
            </p:cNvPr>
            <p:cNvSpPr txBox="1"/>
            <p:nvPr/>
          </p:nvSpPr>
          <p:spPr>
            <a:xfrm>
              <a:off x="2809840" y="2721521"/>
              <a:ext cx="3510385" cy="523220"/>
            </a:xfrm>
            <a:prstGeom prst="rect">
              <a:avLst/>
            </a:prstGeom>
            <a:noFill/>
          </p:spPr>
          <p:txBody>
            <a:bodyPr wrap="none" rtlCol="0">
              <a:spAutoFit/>
            </a:bodyPr>
            <a:lstStyle/>
            <a:p>
              <a:pPr algn="ctr"/>
              <a:r>
                <a:rPr lang="en-US" altLang="ko-KR" sz="2800" b="1" dirty="0">
                  <a:solidFill>
                    <a:schemeClr val="bg1"/>
                  </a:solidFill>
                </a:rPr>
                <a:t>Must be stable system</a:t>
              </a:r>
              <a:endParaRPr lang="ko-KR" altLang="en-US" sz="2800" b="1" dirty="0">
                <a:solidFill>
                  <a:schemeClr val="bg1"/>
                </a:solidFill>
              </a:endParaRPr>
            </a:p>
          </p:txBody>
        </p:sp>
        <p:sp>
          <p:nvSpPr>
            <p:cNvPr id="7" name="TextBox 6">
              <a:extLst>
                <a:ext uri="{FF2B5EF4-FFF2-40B4-BE49-F238E27FC236}">
                  <a16:creationId xmlns:a16="http://schemas.microsoft.com/office/drawing/2014/main" id="{21FB09F8-4B5D-4901-BF2F-2BF7A24DD142}"/>
                </a:ext>
              </a:extLst>
            </p:cNvPr>
            <p:cNvSpPr txBox="1"/>
            <p:nvPr/>
          </p:nvSpPr>
          <p:spPr>
            <a:xfrm>
              <a:off x="1701782" y="3532303"/>
              <a:ext cx="5726504" cy="523220"/>
            </a:xfrm>
            <a:prstGeom prst="rect">
              <a:avLst/>
            </a:prstGeom>
            <a:noFill/>
          </p:spPr>
          <p:txBody>
            <a:bodyPr wrap="none" rtlCol="0">
              <a:spAutoFit/>
            </a:bodyPr>
            <a:lstStyle/>
            <a:p>
              <a:pPr algn="ctr"/>
              <a:r>
                <a:rPr lang="en-US" altLang="ko-KR" sz="2800" b="1" dirty="0">
                  <a:solidFill>
                    <a:schemeClr val="bg1"/>
                  </a:solidFill>
                </a:rPr>
                <a:t>Must be suitable for big data analysis</a:t>
              </a:r>
              <a:endParaRPr lang="ko-KR" altLang="en-US" sz="2800" b="1" dirty="0">
                <a:solidFill>
                  <a:schemeClr val="bg1"/>
                </a:solidFill>
              </a:endParaRPr>
            </a:p>
          </p:txBody>
        </p:sp>
      </p:grpSp>
    </p:spTree>
    <p:extLst>
      <p:ext uri="{BB962C8B-B14F-4D97-AF65-F5344CB8AC3E}">
        <p14:creationId xmlns:p14="http://schemas.microsoft.com/office/powerpoint/2010/main" val="200568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E62A3233-73A1-A940-BF6B-4E3EBD675EDB}"/>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Anaconda</a:t>
            </a:r>
          </a:p>
        </p:txBody>
      </p:sp>
      <p:pic>
        <p:nvPicPr>
          <p:cNvPr id="4102" name="Picture 6">
            <a:extLst>
              <a:ext uri="{FF2B5EF4-FFF2-40B4-BE49-F238E27FC236}">
                <a16:creationId xmlns:a16="http://schemas.microsoft.com/office/drawing/2014/main" id="{B05944AC-CD98-438B-6B64-1F7550DF1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8" y="3183479"/>
            <a:ext cx="4633957" cy="29863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41ABBA4-0080-155E-CC81-01FCA2FCE4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0" t="2964" r="1223" b="3269"/>
          <a:stretch/>
        </p:blipFill>
        <p:spPr bwMode="auto">
          <a:xfrm>
            <a:off x="4811019" y="3627393"/>
            <a:ext cx="4249313" cy="20984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A6ED93-9A8B-2344-9C3D-96B66CF9CF01}"/>
              </a:ext>
            </a:extLst>
          </p:cNvPr>
          <p:cNvSpPr txBox="1"/>
          <p:nvPr/>
        </p:nvSpPr>
        <p:spPr>
          <a:xfrm>
            <a:off x="0" y="705726"/>
            <a:ext cx="9060332" cy="1477328"/>
          </a:xfrm>
          <a:prstGeom prst="rect">
            <a:avLst/>
          </a:prstGeom>
          <a:noFill/>
        </p:spPr>
        <p:txBody>
          <a:bodyPr wrap="square">
            <a:spAutoFit/>
          </a:bodyPr>
          <a:lstStyle/>
          <a:p>
            <a:pPr marL="285750" indent="-285750">
              <a:buFont typeface="Arial" panose="020B0604020202020204" pitchFamily="34" charset="0"/>
              <a:buChar char="•"/>
            </a:pPr>
            <a:r>
              <a:rPr lang="ko-KR" altLang="en-US" b="1" dirty="0" err="1">
                <a:latin typeface="Arial" panose="020B0604020202020204" pitchFamily="34" charset="0"/>
                <a:cs typeface="Arial" panose="020B0604020202020204" pitchFamily="34" charset="0"/>
              </a:rPr>
              <a:t>Anaconda</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is</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a</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distribution</a:t>
            </a:r>
            <a:r>
              <a:rPr lang="ko-KR" altLang="en-US" dirty="0">
                <a:latin typeface="Arial" panose="020B0604020202020204" pitchFamily="34" charset="0"/>
                <a:cs typeface="Arial" panose="020B0604020202020204" pitchFamily="34" charset="0"/>
              </a:rPr>
              <a:t> of </a:t>
            </a:r>
            <a:r>
              <a:rPr lang="ko-KR" altLang="en-US" dirty="0" err="1">
                <a:latin typeface="Arial" panose="020B0604020202020204" pitchFamily="34" charset="0"/>
                <a:cs typeface="Arial" panose="020B0604020202020204" pitchFamily="34" charset="0"/>
              </a:rPr>
              <a:t>the</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Python</a:t>
            </a:r>
            <a:r>
              <a:rPr lang="ko-KR" altLang="en-US" dirty="0">
                <a:latin typeface="Arial" panose="020B0604020202020204" pitchFamily="34" charset="0"/>
                <a:cs typeface="Arial" panose="020B0604020202020204" pitchFamily="34" charset="0"/>
              </a:rPr>
              <a:t> and </a:t>
            </a:r>
            <a:r>
              <a:rPr lang="ko-KR" altLang="en-US" dirty="0" err="1">
                <a:latin typeface="Arial" panose="020B0604020202020204" pitchFamily="34" charset="0"/>
                <a:cs typeface="Arial" panose="020B0604020202020204" pitchFamily="34" charset="0"/>
              </a:rPr>
              <a:t>R</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programming</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languages</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for</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scientific</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computing</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aims</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to</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simplify</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package</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management</a:t>
            </a:r>
            <a:r>
              <a:rPr lang="ko-KR" altLang="en-US" dirty="0">
                <a:latin typeface="Arial" panose="020B0604020202020204" pitchFamily="34" charset="0"/>
                <a:cs typeface="Arial" panose="020B0604020202020204" pitchFamily="34" charset="0"/>
              </a:rPr>
              <a:t> and </a:t>
            </a:r>
            <a:r>
              <a:rPr lang="ko-KR" altLang="en-US" dirty="0" err="1">
                <a:latin typeface="Arial" panose="020B0604020202020204" pitchFamily="34" charset="0"/>
                <a:cs typeface="Arial" panose="020B0604020202020204" pitchFamily="34" charset="0"/>
              </a:rPr>
              <a:t>deployment</a:t>
            </a:r>
            <a:r>
              <a:rPr lang="en-US" altLang="ko-KR"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ko-KR" altLang="en-US" dirty="0">
                <a:latin typeface="Arial" panose="020B0604020202020204" pitchFamily="34" charset="0"/>
                <a:cs typeface="Arial" panose="020B0604020202020204" pitchFamily="34" charset="0"/>
              </a:rPr>
              <a:t>The </a:t>
            </a:r>
            <a:r>
              <a:rPr lang="ko-KR" altLang="en-US" dirty="0" err="1">
                <a:latin typeface="Arial" panose="020B0604020202020204" pitchFamily="34" charset="0"/>
                <a:cs typeface="Arial" panose="020B0604020202020204" pitchFamily="34" charset="0"/>
              </a:rPr>
              <a:t>distribution</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includes</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data-science</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packages</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suitable</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for</a:t>
            </a:r>
            <a:r>
              <a:rPr lang="ko-KR" altLang="en-US" dirty="0">
                <a:latin typeface="Arial" panose="020B0604020202020204" pitchFamily="34" charset="0"/>
                <a:cs typeface="Arial" panose="020B0604020202020204" pitchFamily="34" charset="0"/>
              </a:rPr>
              <a:t> Windows, </a:t>
            </a:r>
            <a:r>
              <a:rPr lang="ko-KR" altLang="en-US" dirty="0" err="1">
                <a:latin typeface="Arial" panose="020B0604020202020204" pitchFamily="34" charset="0"/>
                <a:cs typeface="Arial" panose="020B0604020202020204" pitchFamily="34" charset="0"/>
              </a:rPr>
              <a:t>Linux</a:t>
            </a:r>
            <a:r>
              <a:rPr lang="ko-KR" altLang="en-US" dirty="0">
                <a:latin typeface="Arial" panose="020B0604020202020204" pitchFamily="34" charset="0"/>
                <a:cs typeface="Arial" panose="020B0604020202020204" pitchFamily="34" charset="0"/>
              </a:rPr>
              <a:t>, and </a:t>
            </a:r>
            <a:r>
              <a:rPr lang="ko-KR" altLang="en-US" dirty="0" err="1">
                <a:latin typeface="Arial" panose="020B0604020202020204" pitchFamily="34" charset="0"/>
                <a:cs typeface="Arial" panose="020B0604020202020204" pitchFamily="34" charset="0"/>
              </a:rPr>
              <a:t>macOS</a:t>
            </a:r>
            <a:r>
              <a:rPr lang="en-US" altLang="ko-KR"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ko-KR" altLang="en-US" dirty="0" err="1">
                <a:latin typeface="Arial" panose="020B0604020202020204" pitchFamily="34" charset="0"/>
                <a:cs typeface="Arial" panose="020B0604020202020204" pitchFamily="34" charset="0"/>
              </a:rPr>
              <a:t>Allows</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us</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to</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create</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different</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working</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environments</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on</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out</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computer</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32384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D1C534-2E09-570B-588B-346881337927}"/>
              </a:ext>
            </a:extLst>
          </p:cNvPr>
          <p:cNvSpPr>
            <a:spLocks noChangeArrowheads="1"/>
          </p:cNvSpPr>
          <p:nvPr/>
        </p:nvSpPr>
        <p:spPr bwMode="auto">
          <a:xfrm>
            <a:off x="83668" y="1294352"/>
            <a:ext cx="3087549" cy="252376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100" b="1" i="0" u="none" strike="noStrike" cap="none" normalizeH="0" baseline="0" dirty="0" err="1">
                <a:ln>
                  <a:noFill/>
                </a:ln>
                <a:solidFill>
                  <a:srgbClr val="047704"/>
                </a:solidFill>
                <a:effectLst/>
                <a:latin typeface="Arial" panose="020B0604020202020204" pitchFamily="34" charset="0"/>
                <a:ea typeface="Proxima Nova"/>
              </a:rPr>
              <a:t>Miniconda</a:t>
            </a:r>
            <a:endParaRPr kumimoji="0" lang="ko-KR" altLang="ko-KR" sz="2100" b="1" i="0" u="none" strike="noStrike" cap="none" normalizeH="0" baseline="0" dirty="0">
              <a:ln>
                <a:noFill/>
              </a:ln>
              <a:solidFill>
                <a:srgbClr val="047704"/>
              </a:solidFill>
              <a:effectLst/>
              <a:latin typeface="Arial" panose="020B0604020202020204" pitchFamily="34" charset="0"/>
              <a:ea typeface="Proxima Nov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err="1">
                <a:ln>
                  <a:noFill/>
                </a:ln>
                <a:solidFill>
                  <a:srgbClr val="404040"/>
                </a:solidFill>
                <a:effectLst/>
                <a:latin typeface="Lato" panose="020F0502020204030203" pitchFamily="34" charset="0"/>
              </a:rPr>
              <a:t>Miniconda</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is</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a</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free</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minimal</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installer</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for</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conda</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It</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is</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a</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small</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bootstrap</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version</a:t>
            </a:r>
            <a:r>
              <a:rPr kumimoji="0" lang="ko-KR" altLang="ko-KR" sz="1400" b="0" i="0" u="none" strike="noStrike" cap="none" normalizeH="0" baseline="0" dirty="0">
                <a:ln>
                  <a:noFill/>
                </a:ln>
                <a:solidFill>
                  <a:srgbClr val="404040"/>
                </a:solidFill>
                <a:effectLst/>
                <a:latin typeface="Lato" panose="020F0502020204030203" pitchFamily="34" charset="0"/>
              </a:rPr>
              <a:t> of </a:t>
            </a:r>
            <a:r>
              <a:rPr kumimoji="0" lang="ko-KR" altLang="ko-KR" sz="1400" b="0" i="0" u="none" strike="noStrike" cap="none" normalizeH="0" baseline="0" dirty="0" err="1">
                <a:ln>
                  <a:noFill/>
                </a:ln>
                <a:solidFill>
                  <a:srgbClr val="404040"/>
                </a:solidFill>
                <a:effectLst/>
                <a:latin typeface="Lato" panose="020F0502020204030203" pitchFamily="34" charset="0"/>
              </a:rPr>
              <a:t>Anaconda</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that</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includes</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only</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conda</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Python</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the</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packages</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they</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depend</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on</a:t>
            </a:r>
            <a:r>
              <a:rPr kumimoji="0" lang="ko-KR" altLang="ko-KR" sz="1400" b="0" i="0" u="none" strike="noStrike" cap="none" normalizeH="0" baseline="0" dirty="0">
                <a:ln>
                  <a:noFill/>
                </a:ln>
                <a:solidFill>
                  <a:srgbClr val="404040"/>
                </a:solidFill>
                <a:effectLst/>
                <a:latin typeface="Lato" panose="020F0502020204030203" pitchFamily="34" charset="0"/>
              </a:rPr>
              <a:t>, and </a:t>
            </a:r>
            <a:r>
              <a:rPr kumimoji="0" lang="ko-KR" altLang="ko-KR" sz="1400" b="0" i="0" u="none" strike="noStrike" cap="none" normalizeH="0" baseline="0" dirty="0" err="1">
                <a:ln>
                  <a:noFill/>
                </a:ln>
                <a:solidFill>
                  <a:srgbClr val="404040"/>
                </a:solidFill>
                <a:effectLst/>
                <a:latin typeface="Lato" panose="020F0502020204030203" pitchFamily="34" charset="0"/>
              </a:rPr>
              <a:t>a</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small</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number</a:t>
            </a:r>
            <a:r>
              <a:rPr kumimoji="0" lang="ko-KR" altLang="ko-KR" sz="1400" b="0" i="0" u="none" strike="noStrike" cap="none" normalizeH="0" baseline="0" dirty="0">
                <a:ln>
                  <a:noFill/>
                </a:ln>
                <a:solidFill>
                  <a:srgbClr val="404040"/>
                </a:solidFill>
                <a:effectLst/>
                <a:latin typeface="Lato" panose="020F0502020204030203" pitchFamily="34" charset="0"/>
              </a:rPr>
              <a:t> of </a:t>
            </a:r>
            <a:r>
              <a:rPr kumimoji="0" lang="ko-KR" altLang="ko-KR" sz="1400" b="0" i="0" u="none" strike="noStrike" cap="none" normalizeH="0" baseline="0" dirty="0" err="1">
                <a:ln>
                  <a:noFill/>
                </a:ln>
                <a:solidFill>
                  <a:srgbClr val="404040"/>
                </a:solidFill>
                <a:effectLst/>
                <a:latin typeface="Lato" panose="020F0502020204030203" pitchFamily="34" charset="0"/>
              </a:rPr>
              <a:t>other</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useful</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packages</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including</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pip</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zlib</a:t>
            </a:r>
            <a:r>
              <a:rPr kumimoji="0" lang="ko-KR" altLang="ko-KR" sz="1400" b="0" i="0" u="none" strike="noStrike" cap="none" normalizeH="0" baseline="0" dirty="0">
                <a:ln>
                  <a:noFill/>
                </a:ln>
                <a:solidFill>
                  <a:srgbClr val="404040"/>
                </a:solidFill>
                <a:effectLst/>
                <a:latin typeface="Lato" panose="020F0502020204030203" pitchFamily="34" charset="0"/>
              </a:rPr>
              <a:t> and </a:t>
            </a:r>
            <a:r>
              <a:rPr kumimoji="0" lang="ko-KR" altLang="ko-KR" sz="1400" b="0" i="0" u="none" strike="noStrike" cap="none" normalizeH="0" baseline="0" dirty="0" err="1">
                <a:ln>
                  <a:noFill/>
                </a:ln>
                <a:solidFill>
                  <a:srgbClr val="404040"/>
                </a:solidFill>
                <a:effectLst/>
                <a:latin typeface="Lato" panose="020F0502020204030203" pitchFamily="34" charset="0"/>
              </a:rPr>
              <a:t>a</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few</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others</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Use</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the</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E74C3C"/>
                </a:solidFill>
                <a:effectLst/>
                <a:latin typeface="Arial Unicode MS"/>
                <a:ea typeface="SFMono-Regular"/>
              </a:rPr>
              <a:t>conda</a:t>
            </a:r>
            <a:r>
              <a:rPr kumimoji="0" lang="ko-KR" altLang="ko-KR" sz="1400" b="0" i="0" u="none" strike="noStrike" cap="none" normalizeH="0" baseline="0" dirty="0">
                <a:ln>
                  <a:noFill/>
                </a:ln>
                <a:solidFill>
                  <a:srgbClr val="E74C3C"/>
                </a:solidFill>
                <a:effectLst/>
                <a:latin typeface="Arial Unicode MS"/>
                <a:ea typeface="SFMono-Regular"/>
              </a:rPr>
              <a:t> </a:t>
            </a:r>
            <a:r>
              <a:rPr kumimoji="0" lang="ko-KR" altLang="ko-KR" sz="1400" b="0" i="0" u="none" strike="noStrike" cap="none" normalizeH="0" baseline="0" dirty="0" err="1">
                <a:ln>
                  <a:noFill/>
                </a:ln>
                <a:solidFill>
                  <a:srgbClr val="E74C3C"/>
                </a:solidFill>
                <a:effectLst/>
                <a:latin typeface="Arial Unicode MS"/>
                <a:ea typeface="SFMono-Regular"/>
              </a:rPr>
              <a:t>install</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command</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to</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install</a:t>
            </a:r>
            <a:r>
              <a:rPr kumimoji="0" lang="ko-KR" altLang="ko-KR" sz="1400" b="0" i="0" u="none" strike="noStrike" cap="none" normalizeH="0" baseline="0" dirty="0">
                <a:ln>
                  <a:noFill/>
                </a:ln>
                <a:solidFill>
                  <a:srgbClr val="404040"/>
                </a:solidFill>
                <a:effectLst/>
                <a:latin typeface="Lato" panose="020F0502020204030203" pitchFamily="34" charset="0"/>
              </a:rPr>
              <a:t> 720+ </a:t>
            </a:r>
            <a:r>
              <a:rPr kumimoji="0" lang="ko-KR" altLang="ko-KR" sz="1400" b="0" i="0" u="none" strike="noStrike" cap="none" normalizeH="0" baseline="0" dirty="0" err="1">
                <a:ln>
                  <a:noFill/>
                </a:ln>
                <a:solidFill>
                  <a:srgbClr val="404040"/>
                </a:solidFill>
                <a:effectLst/>
                <a:latin typeface="Lato" panose="020F0502020204030203" pitchFamily="34" charset="0"/>
              </a:rPr>
              <a:t>additional</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conda</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packages</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from</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the</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Anaconda</a:t>
            </a:r>
            <a:r>
              <a:rPr kumimoji="0" lang="ko-KR" altLang="ko-KR" sz="1400" b="0" i="0" u="none" strike="noStrike" cap="none" normalizeH="0" baseline="0" dirty="0">
                <a:ln>
                  <a:noFill/>
                </a:ln>
                <a:solidFill>
                  <a:srgbClr val="404040"/>
                </a:solidFill>
                <a:effectLst/>
                <a:latin typeface="Lato" panose="020F0502020204030203" pitchFamily="34" charset="0"/>
              </a:rPr>
              <a:t> </a:t>
            </a:r>
            <a:r>
              <a:rPr kumimoji="0" lang="ko-KR" altLang="ko-KR" sz="1400" b="0" i="0" u="none" strike="noStrike" cap="none" normalizeH="0" baseline="0" dirty="0" err="1">
                <a:ln>
                  <a:noFill/>
                </a:ln>
                <a:solidFill>
                  <a:srgbClr val="404040"/>
                </a:solidFill>
                <a:effectLst/>
                <a:latin typeface="Lato" panose="020F0502020204030203" pitchFamily="34" charset="0"/>
              </a:rPr>
              <a:t>repository</a:t>
            </a:r>
            <a:r>
              <a:rPr kumimoji="0" lang="ko-KR" altLang="ko-KR" sz="1400" b="0" i="0" u="none" strike="noStrike" cap="none" normalizeH="0" baseline="0" dirty="0">
                <a:ln>
                  <a:noFill/>
                </a:ln>
                <a:solidFill>
                  <a:srgbClr val="404040"/>
                </a:solidFill>
                <a:effectLst/>
                <a:latin typeface="Lato" panose="020F0502020204030203" pitchFamily="34" charset="0"/>
              </a:rPr>
              <a:t>.</a:t>
            </a:r>
            <a:endParaRPr kumimoji="0" lang="ko-KR" altLang="ko-KR" sz="1400" b="0" i="0" u="none" strike="noStrike" cap="none" normalizeH="0" baseline="0" dirty="0">
              <a:ln>
                <a:noFill/>
              </a:ln>
              <a:solidFill>
                <a:schemeClr val="tx1"/>
              </a:solidFill>
              <a:effectLst/>
              <a:latin typeface="Arial" panose="020B0604020202020204" pitchFamily="34" charset="0"/>
            </a:endParaRPr>
          </a:p>
        </p:txBody>
      </p:sp>
      <p:pic>
        <p:nvPicPr>
          <p:cNvPr id="4" name="그림 3">
            <a:extLst>
              <a:ext uri="{FF2B5EF4-FFF2-40B4-BE49-F238E27FC236}">
                <a16:creationId xmlns:a16="http://schemas.microsoft.com/office/drawing/2014/main" id="{947B16A3-AAFD-E590-BF6A-13568D380B0F}"/>
              </a:ext>
            </a:extLst>
          </p:cNvPr>
          <p:cNvPicPr>
            <a:picLocks noChangeAspect="1"/>
          </p:cNvPicPr>
          <p:nvPr/>
        </p:nvPicPr>
        <p:blipFill>
          <a:blip r:embed="rId2"/>
          <a:stretch>
            <a:fillRect/>
          </a:stretch>
        </p:blipFill>
        <p:spPr>
          <a:xfrm>
            <a:off x="3232170" y="1133612"/>
            <a:ext cx="5639159" cy="3068637"/>
          </a:xfrm>
          <a:prstGeom prst="rect">
            <a:avLst/>
          </a:prstGeom>
        </p:spPr>
      </p:pic>
      <p:sp>
        <p:nvSpPr>
          <p:cNvPr id="6" name="TextBox 5">
            <a:extLst>
              <a:ext uri="{FF2B5EF4-FFF2-40B4-BE49-F238E27FC236}">
                <a16:creationId xmlns:a16="http://schemas.microsoft.com/office/drawing/2014/main" id="{43572ED2-CBFC-975B-1F8A-7AF394030C77}"/>
              </a:ext>
            </a:extLst>
          </p:cNvPr>
          <p:cNvSpPr txBox="1"/>
          <p:nvPr/>
        </p:nvSpPr>
        <p:spPr>
          <a:xfrm>
            <a:off x="6200774" y="4320147"/>
            <a:ext cx="2878077" cy="246221"/>
          </a:xfrm>
          <a:prstGeom prst="rect">
            <a:avLst/>
          </a:prstGeom>
          <a:noFill/>
        </p:spPr>
        <p:txBody>
          <a:bodyPr wrap="square">
            <a:spAutoFit/>
          </a:bodyPr>
          <a:lstStyle>
            <a:defPPr>
              <a:defRPr lang="en-US"/>
            </a:defPPr>
            <a:lvl1pPr>
              <a:defRPr sz="1000">
                <a:solidFill>
                  <a:schemeClr val="bg1">
                    <a:lumMod val="50000"/>
                  </a:schemeClr>
                </a:solidFill>
                <a:latin typeface="Arial" panose="020B0604020202020204" pitchFamily="34" charset="0"/>
                <a:cs typeface="Arial" panose="020B0604020202020204" pitchFamily="34" charset="0"/>
              </a:defRPr>
            </a:lvl1pPr>
          </a:lstStyle>
          <a:p>
            <a:r>
              <a:rPr lang="ko-KR" altLang="en-US" dirty="0"/>
              <a:t>https://docs.conda.io/en/latest/miniconda.html</a:t>
            </a:r>
          </a:p>
        </p:txBody>
      </p:sp>
      <p:sp>
        <p:nvSpPr>
          <p:cNvPr id="7" name="직사각형 6">
            <a:extLst>
              <a:ext uri="{FF2B5EF4-FFF2-40B4-BE49-F238E27FC236}">
                <a16:creationId xmlns:a16="http://schemas.microsoft.com/office/drawing/2014/main" id="{928F29BD-D32B-CC03-59E7-CB84F14C42AB}"/>
              </a:ext>
            </a:extLst>
          </p:cNvPr>
          <p:cNvSpPr/>
          <p:nvPr/>
        </p:nvSpPr>
        <p:spPr>
          <a:xfrm>
            <a:off x="83668" y="123162"/>
            <a:ext cx="7244231" cy="523220"/>
          </a:xfrm>
          <a:prstGeom prst="rect">
            <a:avLst/>
          </a:prstGeom>
        </p:spPr>
        <p:txBody>
          <a:bodyPr wrap="square">
            <a:spAutoFit/>
          </a:bodyPr>
          <a:lstStyle/>
          <a:p>
            <a:r>
              <a:rPr lang="en-US" altLang="ko-KR" sz="2800" b="1" dirty="0" err="1">
                <a:solidFill>
                  <a:srgbClr val="002060"/>
                </a:solidFill>
                <a:latin typeface="+mj-ea"/>
              </a:rPr>
              <a:t>Miniconda</a:t>
            </a:r>
            <a:endParaRPr lang="en-US" altLang="ko-KR" sz="2800" b="1" dirty="0">
              <a:solidFill>
                <a:srgbClr val="002060"/>
              </a:solidFill>
              <a:latin typeface="+mj-ea"/>
            </a:endParaRPr>
          </a:p>
        </p:txBody>
      </p:sp>
    </p:spTree>
    <p:extLst>
      <p:ext uri="{BB962C8B-B14F-4D97-AF65-F5344CB8AC3E}">
        <p14:creationId xmlns:p14="http://schemas.microsoft.com/office/powerpoint/2010/main" val="662303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utorial-conda-miniconda-anaconda">
            <a:extLst>
              <a:ext uri="{FF2B5EF4-FFF2-40B4-BE49-F238E27FC236}">
                <a16:creationId xmlns:a16="http://schemas.microsoft.com/office/drawing/2014/main" id="{8FC1A82E-20D3-8C81-E172-44E1C8633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856" y="1218042"/>
            <a:ext cx="4572000" cy="3073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5AD003-713A-5155-4C68-6A71DB49C82C}"/>
              </a:ext>
            </a:extLst>
          </p:cNvPr>
          <p:cNvSpPr txBox="1"/>
          <p:nvPr/>
        </p:nvSpPr>
        <p:spPr>
          <a:xfrm>
            <a:off x="4933950" y="4411814"/>
            <a:ext cx="4210050" cy="246221"/>
          </a:xfrm>
          <a:prstGeom prst="rect">
            <a:avLst/>
          </a:prstGeom>
          <a:noFill/>
        </p:spPr>
        <p:txBody>
          <a:bodyPr wrap="square">
            <a:spAutoFit/>
          </a:bodyPr>
          <a:lstStyle>
            <a:defPPr>
              <a:defRPr lang="en-US"/>
            </a:defPPr>
            <a:lvl1pPr>
              <a:defRPr sz="1000">
                <a:solidFill>
                  <a:schemeClr val="bg1">
                    <a:lumMod val="50000"/>
                  </a:schemeClr>
                </a:solidFill>
                <a:latin typeface="Arial" panose="020B0604020202020204" pitchFamily="34" charset="0"/>
                <a:cs typeface="Arial" panose="020B0604020202020204" pitchFamily="34" charset="0"/>
              </a:defRPr>
            </a:lvl1pPr>
          </a:lstStyle>
          <a:p>
            <a:r>
              <a:rPr lang="ko-KR" altLang="en-US" dirty="0"/>
              <a:t>https://bioconda.github.io/tutorials/gcb2020.html#what-exactly-is-conda</a:t>
            </a:r>
          </a:p>
        </p:txBody>
      </p:sp>
      <p:sp>
        <p:nvSpPr>
          <p:cNvPr id="5" name="TextBox 4">
            <a:extLst>
              <a:ext uri="{FF2B5EF4-FFF2-40B4-BE49-F238E27FC236}">
                <a16:creationId xmlns:a16="http://schemas.microsoft.com/office/drawing/2014/main" id="{95F71AF5-7317-DCCD-EDEE-BC2D1CC007D1}"/>
              </a:ext>
            </a:extLst>
          </p:cNvPr>
          <p:cNvSpPr txBox="1"/>
          <p:nvPr/>
        </p:nvSpPr>
        <p:spPr>
          <a:xfrm>
            <a:off x="180975" y="1218042"/>
            <a:ext cx="3895284" cy="3780522"/>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err="1"/>
              <a:t>Conda</a:t>
            </a:r>
            <a:r>
              <a:rPr lang="en-US" altLang="ko-KR" b="0" dirty="0"/>
              <a:t> is a cross-platform tool that can be used to manage your own software packages on the computer.</a:t>
            </a:r>
          </a:p>
          <a:p>
            <a:r>
              <a:rPr lang="en-US" altLang="ko-KR" b="0" dirty="0" err="1">
                <a:latin typeface="Arial" panose="020B0604020202020204" pitchFamily="34" charset="0"/>
                <a:cs typeface="Arial" panose="020B0604020202020204" pitchFamily="34" charset="0"/>
              </a:rPr>
              <a:t>Conda</a:t>
            </a:r>
            <a:r>
              <a:rPr lang="en-US" altLang="ko-KR" b="0" dirty="0">
                <a:latin typeface="Arial" panose="020B0604020202020204" pitchFamily="34" charset="0"/>
                <a:cs typeface="Arial" panose="020B0604020202020204" pitchFamily="34" charset="0"/>
              </a:rPr>
              <a:t> allows us to </a:t>
            </a:r>
            <a:r>
              <a:rPr lang="en-US" altLang="ko-KR" b="0" dirty="0"/>
              <a:t>create multiple virtual environments and switch easily, in which different versions of software tools can be installed</a:t>
            </a:r>
            <a:endParaRPr lang="en-US" altLang="ko-KR" b="0" dirty="0">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F4A31A2E-9AC4-C33E-F65E-D213A6B94006}"/>
              </a:ext>
            </a:extLst>
          </p:cNvPr>
          <p:cNvSpPr/>
          <p:nvPr/>
        </p:nvSpPr>
        <p:spPr>
          <a:xfrm>
            <a:off x="83668" y="123162"/>
            <a:ext cx="7244231" cy="523220"/>
          </a:xfrm>
          <a:prstGeom prst="rect">
            <a:avLst/>
          </a:prstGeom>
        </p:spPr>
        <p:txBody>
          <a:bodyPr wrap="square">
            <a:spAutoFit/>
          </a:bodyPr>
          <a:lstStyle/>
          <a:p>
            <a:r>
              <a:rPr lang="en-US" altLang="ko-KR" sz="2800" b="1" dirty="0" err="1">
                <a:solidFill>
                  <a:srgbClr val="002060"/>
                </a:solidFill>
                <a:latin typeface="+mj-ea"/>
              </a:rPr>
              <a:t>Conda</a:t>
            </a:r>
            <a:endParaRPr lang="en-US" altLang="ko-KR" sz="2800" b="1" dirty="0">
              <a:solidFill>
                <a:srgbClr val="002060"/>
              </a:solidFill>
              <a:latin typeface="+mj-ea"/>
            </a:endParaRPr>
          </a:p>
        </p:txBody>
      </p:sp>
    </p:spTree>
    <p:extLst>
      <p:ext uri="{BB962C8B-B14F-4D97-AF65-F5344CB8AC3E}">
        <p14:creationId xmlns:p14="http://schemas.microsoft.com/office/powerpoint/2010/main" val="23669034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7368B5A-FE80-4629-4C38-30D0C3DD02F8}"/>
              </a:ext>
            </a:extLst>
          </p:cNvPr>
          <p:cNvSpPr/>
          <p:nvPr/>
        </p:nvSpPr>
        <p:spPr>
          <a:xfrm>
            <a:off x="83668" y="123162"/>
            <a:ext cx="7244231" cy="523220"/>
          </a:xfrm>
          <a:prstGeom prst="rect">
            <a:avLst/>
          </a:prstGeom>
        </p:spPr>
        <p:txBody>
          <a:bodyPr wrap="square">
            <a:spAutoFit/>
          </a:bodyPr>
          <a:lstStyle/>
          <a:p>
            <a:r>
              <a:rPr lang="en-US" altLang="ko-KR" sz="2800" b="1" dirty="0" err="1">
                <a:solidFill>
                  <a:srgbClr val="002060"/>
                </a:solidFill>
                <a:latin typeface="+mj-ea"/>
              </a:rPr>
              <a:t>Conda</a:t>
            </a:r>
            <a:r>
              <a:rPr lang="en-US" altLang="ko-KR" sz="2800" b="1" dirty="0">
                <a:solidFill>
                  <a:srgbClr val="002060"/>
                </a:solidFill>
                <a:latin typeface="+mj-ea"/>
              </a:rPr>
              <a:t> channel</a:t>
            </a:r>
          </a:p>
        </p:txBody>
      </p:sp>
      <p:sp>
        <p:nvSpPr>
          <p:cNvPr id="5" name="TextBox 4">
            <a:extLst>
              <a:ext uri="{FF2B5EF4-FFF2-40B4-BE49-F238E27FC236}">
                <a16:creationId xmlns:a16="http://schemas.microsoft.com/office/drawing/2014/main" id="{A51CC021-C7A1-9E08-60FC-AEB7052A56E6}"/>
              </a:ext>
            </a:extLst>
          </p:cNvPr>
          <p:cNvSpPr txBox="1"/>
          <p:nvPr/>
        </p:nvSpPr>
        <p:spPr>
          <a:xfrm>
            <a:off x="83669" y="690717"/>
            <a:ext cx="8916569" cy="4524315"/>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stStyle>
          <a:p>
            <a:r>
              <a:rPr lang="en-US" altLang="ko-KR" b="0" dirty="0" err="1"/>
              <a:t>Conda</a:t>
            </a:r>
            <a:r>
              <a:rPr lang="en-US" altLang="ko-KR" b="0" dirty="0"/>
              <a:t> channels are the locations where packages are stored.</a:t>
            </a:r>
          </a:p>
          <a:p>
            <a:r>
              <a:rPr lang="en-US" altLang="ko-KR" b="0" dirty="0"/>
              <a:t>packages are automatically downloaded and updated from the default channel.</a:t>
            </a:r>
          </a:p>
          <a:p>
            <a:r>
              <a:rPr lang="en-US" altLang="ko-KR" b="0" dirty="0"/>
              <a:t>Channels include</a:t>
            </a:r>
          </a:p>
          <a:p>
            <a:pPr marL="742950" lvl="1" indent="-285750">
              <a:buFont typeface="Arial" panose="020B0604020202020204" pitchFamily="34" charset="0"/>
              <a:buChar char="•"/>
            </a:pPr>
            <a:r>
              <a:rPr lang="en-US" altLang="ko-KR" b="1" dirty="0" err="1"/>
              <a:t>Conda</a:t>
            </a:r>
            <a:r>
              <a:rPr lang="en-US" altLang="ko-KR" b="1" dirty="0"/>
              <a:t>-forge</a:t>
            </a:r>
            <a:r>
              <a:rPr lang="en-US" altLang="ko-KR" dirty="0"/>
              <a:t> - community channel made up of thousands of contributors.</a:t>
            </a:r>
          </a:p>
          <a:p>
            <a:pPr marL="742950" lvl="1" indent="-285750">
              <a:buFont typeface="Arial" panose="020B0604020202020204" pitchFamily="34" charset="0"/>
              <a:buChar char="•"/>
            </a:pPr>
            <a:r>
              <a:rPr lang="en-US" altLang="ko-KR" b="1" dirty="0" err="1"/>
              <a:t>Bioconda</a:t>
            </a:r>
            <a:r>
              <a:rPr lang="en-US" altLang="ko-KR" dirty="0"/>
              <a:t> – for bioinformatics software</a:t>
            </a:r>
          </a:p>
          <a:p>
            <a:r>
              <a:rPr lang="en-US" altLang="ko-KR" b="0" dirty="0"/>
              <a:t>You can add a channel using the </a:t>
            </a:r>
            <a:r>
              <a:rPr lang="en-US" altLang="ko-KR" dirty="0" err="1"/>
              <a:t>conda</a:t>
            </a:r>
            <a:r>
              <a:rPr lang="en-US" altLang="ko-KR" dirty="0"/>
              <a:t> config --add channels </a:t>
            </a:r>
            <a:r>
              <a:rPr lang="en-US" altLang="ko-KR" b="0" dirty="0"/>
              <a:t>command.</a:t>
            </a:r>
          </a:p>
          <a:p>
            <a:pPr marL="742950" lvl="1" indent="-285750">
              <a:buFont typeface="Arial" panose="020B0604020202020204" pitchFamily="34" charset="0"/>
              <a:buChar char="•"/>
            </a:pPr>
            <a:r>
              <a:rPr lang="en-US" altLang="ko-KR" dirty="0" err="1"/>
              <a:t>conda</a:t>
            </a:r>
            <a:r>
              <a:rPr lang="en-US" altLang="ko-KR" dirty="0"/>
              <a:t> config --add channels </a:t>
            </a:r>
            <a:r>
              <a:rPr lang="en-US" altLang="ko-KR" dirty="0" err="1"/>
              <a:t>conda</a:t>
            </a:r>
            <a:r>
              <a:rPr lang="en-US" altLang="ko-KR" dirty="0"/>
              <a:t>-forge</a:t>
            </a:r>
          </a:p>
          <a:p>
            <a:r>
              <a:rPr lang="en-US" altLang="ko-KR" b="0" dirty="0" err="1"/>
              <a:t>Conda</a:t>
            </a:r>
            <a:r>
              <a:rPr lang="en-US" altLang="ko-KR" b="0" dirty="0"/>
              <a:t> will prioritize packages from the channels listed first. Therefore, if the same package is available from multiple channels, </a:t>
            </a:r>
            <a:r>
              <a:rPr lang="en-US" altLang="ko-KR" b="0" dirty="0" err="1"/>
              <a:t>Conda</a:t>
            </a:r>
            <a:r>
              <a:rPr lang="en-US" altLang="ko-KR" b="0" dirty="0"/>
              <a:t> will install the one from the highest-priority channel.</a:t>
            </a:r>
          </a:p>
          <a:p>
            <a:r>
              <a:rPr lang="en-US" altLang="ko-KR" b="0" dirty="0"/>
              <a:t>To view your current channel list and its order, you can use:</a:t>
            </a:r>
          </a:p>
          <a:p>
            <a:pPr marL="742950" lvl="1" indent="-285750">
              <a:buFont typeface="Arial" panose="020B0604020202020204" pitchFamily="34" charset="0"/>
              <a:buChar char="•"/>
            </a:pPr>
            <a:r>
              <a:rPr lang="en-US" altLang="ko-KR" dirty="0" err="1"/>
              <a:t>conda</a:t>
            </a:r>
            <a:r>
              <a:rPr lang="en-US" altLang="ko-KR" dirty="0"/>
              <a:t> config --show channels</a:t>
            </a:r>
          </a:p>
        </p:txBody>
      </p:sp>
    </p:spTree>
    <p:extLst>
      <p:ext uri="{BB962C8B-B14F-4D97-AF65-F5344CB8AC3E}">
        <p14:creationId xmlns:p14="http://schemas.microsoft.com/office/powerpoint/2010/main" val="38718926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5CCD201B-5958-AE76-34B5-6144364D6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2" y="884802"/>
            <a:ext cx="5498522" cy="894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DF5D8D-AAD5-07DE-340D-63FB63ABE857}"/>
              </a:ext>
            </a:extLst>
          </p:cNvPr>
          <p:cNvSpPr txBox="1"/>
          <p:nvPr/>
        </p:nvSpPr>
        <p:spPr>
          <a:xfrm>
            <a:off x="514928" y="1779267"/>
            <a:ext cx="7749310" cy="646331"/>
          </a:xfrm>
          <a:prstGeom prst="rect">
            <a:avLst/>
          </a:prstGeom>
          <a:noFill/>
        </p:spPr>
        <p:txBody>
          <a:bodyPr wrap="square">
            <a:spAutoFit/>
          </a:bodyPr>
          <a:lstStyle/>
          <a:p>
            <a:r>
              <a:rPr lang="en-US" altLang="ko-KR" b="0" i="0" dirty="0">
                <a:solidFill>
                  <a:srgbClr val="1F2328"/>
                </a:solidFill>
                <a:effectLst/>
                <a:latin typeface="-apple-system"/>
              </a:rPr>
              <a:t>The </a:t>
            </a:r>
            <a:r>
              <a:rPr lang="en-US" altLang="ko-KR" b="0" i="0" u="none" strike="noStrike" dirty="0" err="1">
                <a:effectLst/>
                <a:latin typeface="-apple-system"/>
              </a:rPr>
              <a:t>bioconda</a:t>
            </a:r>
            <a:r>
              <a:rPr lang="en-US" altLang="ko-KR" b="0" i="0" u="none" strike="noStrike" dirty="0">
                <a:effectLst/>
                <a:latin typeface="-apple-system"/>
                <a:hlinkClick r:id="rId3"/>
              </a:rPr>
              <a:t> </a:t>
            </a:r>
            <a:r>
              <a:rPr lang="en-US" altLang="ko-KR" b="0" i="0" dirty="0">
                <a:solidFill>
                  <a:srgbClr val="1F2328"/>
                </a:solidFill>
                <a:effectLst/>
                <a:latin typeface="-apple-system"/>
              </a:rPr>
              <a:t>is a </a:t>
            </a:r>
            <a:r>
              <a:rPr lang="en-US" altLang="ko-KR" b="0" i="0" dirty="0" err="1">
                <a:solidFill>
                  <a:srgbClr val="1F2328"/>
                </a:solidFill>
                <a:effectLst/>
                <a:latin typeface="-apple-system"/>
              </a:rPr>
              <a:t>Conda</a:t>
            </a:r>
            <a:r>
              <a:rPr lang="en-US" altLang="ko-KR" b="0" i="0" dirty="0">
                <a:solidFill>
                  <a:srgbClr val="1F2328"/>
                </a:solidFill>
                <a:effectLst/>
                <a:latin typeface="-apple-system"/>
              </a:rPr>
              <a:t> channel providing bioinformatics related packages for </a:t>
            </a:r>
            <a:r>
              <a:rPr lang="en-US" altLang="ko-KR" b="1" i="0" dirty="0">
                <a:solidFill>
                  <a:srgbClr val="1F2328"/>
                </a:solidFill>
                <a:effectLst/>
                <a:latin typeface="-apple-system"/>
              </a:rPr>
              <a:t>Linux</a:t>
            </a:r>
            <a:r>
              <a:rPr lang="en-US" altLang="ko-KR" b="0" i="0" dirty="0">
                <a:solidFill>
                  <a:srgbClr val="1F2328"/>
                </a:solidFill>
                <a:effectLst/>
                <a:latin typeface="-apple-system"/>
              </a:rPr>
              <a:t> and </a:t>
            </a:r>
            <a:r>
              <a:rPr lang="en-US" altLang="ko-KR" b="1" i="0" dirty="0">
                <a:solidFill>
                  <a:srgbClr val="1F2328"/>
                </a:solidFill>
                <a:effectLst/>
                <a:latin typeface="-apple-system"/>
              </a:rPr>
              <a:t>Mac OS</a:t>
            </a:r>
            <a:r>
              <a:rPr lang="en-US" altLang="ko-KR" b="0" i="0" dirty="0">
                <a:solidFill>
                  <a:srgbClr val="1F2328"/>
                </a:solidFill>
                <a:effectLst/>
                <a:latin typeface="-apple-system"/>
              </a:rPr>
              <a:t>. This repository hosts the corresponding recipes.</a:t>
            </a:r>
            <a:endParaRPr lang="ko-KR" altLang="en-US" dirty="0"/>
          </a:p>
        </p:txBody>
      </p:sp>
      <p:sp>
        <p:nvSpPr>
          <p:cNvPr id="3" name="TextBox 2">
            <a:extLst>
              <a:ext uri="{FF2B5EF4-FFF2-40B4-BE49-F238E27FC236}">
                <a16:creationId xmlns:a16="http://schemas.microsoft.com/office/drawing/2014/main" id="{37D39432-AB8B-21A3-6566-A739BD61C6BC}"/>
              </a:ext>
            </a:extLst>
          </p:cNvPr>
          <p:cNvSpPr txBox="1"/>
          <p:nvPr/>
        </p:nvSpPr>
        <p:spPr>
          <a:xfrm>
            <a:off x="4213369" y="6365506"/>
            <a:ext cx="4050869" cy="246221"/>
          </a:xfrm>
          <a:prstGeom prst="rect">
            <a:avLst/>
          </a:prstGeom>
          <a:noFill/>
        </p:spPr>
        <p:txBody>
          <a:bodyPr wrap="square">
            <a:spAutoFit/>
          </a:bodyPr>
          <a:lstStyle/>
          <a:p>
            <a:r>
              <a:rPr lang="ko-KR" altLang="en-US" sz="1000" dirty="0">
                <a:solidFill>
                  <a:schemeClr val="bg1">
                    <a:lumMod val="50000"/>
                  </a:schemeClr>
                </a:solidFill>
                <a:latin typeface="Arial" panose="020B0604020202020204" pitchFamily="34" charset="0"/>
                <a:cs typeface="Arial" panose="020B0604020202020204" pitchFamily="34" charset="0"/>
              </a:rPr>
              <a:t>https://anaconda.org/bioconda/</a:t>
            </a:r>
            <a:r>
              <a:rPr lang="en-US" altLang="ko-KR" sz="1000" dirty="0">
                <a:solidFill>
                  <a:schemeClr val="bg1">
                    <a:lumMod val="50000"/>
                  </a:schemeClr>
                </a:solidFill>
                <a:latin typeface="Arial" panose="020B0604020202020204" pitchFamily="34" charset="0"/>
                <a:cs typeface="Arial" panose="020B0604020202020204" pitchFamily="34" charset="0"/>
              </a:rPr>
              <a:t>blast</a:t>
            </a:r>
            <a:endParaRPr lang="ko-KR" alt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5" name="그림 4">
            <a:extLst>
              <a:ext uri="{FF2B5EF4-FFF2-40B4-BE49-F238E27FC236}">
                <a16:creationId xmlns:a16="http://schemas.microsoft.com/office/drawing/2014/main" id="{89D8D376-28C5-0A66-5923-1083BE893A65}"/>
              </a:ext>
            </a:extLst>
          </p:cNvPr>
          <p:cNvPicPr>
            <a:picLocks noChangeAspect="1"/>
          </p:cNvPicPr>
          <p:nvPr/>
        </p:nvPicPr>
        <p:blipFill>
          <a:blip r:embed="rId4"/>
          <a:stretch>
            <a:fillRect/>
          </a:stretch>
        </p:blipFill>
        <p:spPr>
          <a:xfrm>
            <a:off x="514928" y="2702597"/>
            <a:ext cx="3134957" cy="2031566"/>
          </a:xfrm>
          <a:prstGeom prst="rect">
            <a:avLst/>
          </a:prstGeom>
        </p:spPr>
      </p:pic>
      <p:sp>
        <p:nvSpPr>
          <p:cNvPr id="6" name="TextBox 5">
            <a:extLst>
              <a:ext uri="{FF2B5EF4-FFF2-40B4-BE49-F238E27FC236}">
                <a16:creationId xmlns:a16="http://schemas.microsoft.com/office/drawing/2014/main" id="{C22BCB1E-62EF-CCBF-D37B-407604A75DF7}"/>
              </a:ext>
            </a:extLst>
          </p:cNvPr>
          <p:cNvSpPr txBox="1"/>
          <p:nvPr/>
        </p:nvSpPr>
        <p:spPr>
          <a:xfrm>
            <a:off x="514928" y="4734163"/>
            <a:ext cx="3477125" cy="246221"/>
          </a:xfrm>
          <a:prstGeom prst="rect">
            <a:avLst/>
          </a:prstGeom>
          <a:noFill/>
        </p:spPr>
        <p:txBody>
          <a:bodyPr wrap="square">
            <a:spAutoFit/>
          </a:bodyPr>
          <a:lstStyle/>
          <a:p>
            <a:r>
              <a:rPr lang="ko-KR" altLang="en-US" sz="1000" dirty="0">
                <a:solidFill>
                  <a:schemeClr val="bg1">
                    <a:lumMod val="50000"/>
                  </a:schemeClr>
                </a:solidFill>
                <a:latin typeface="Arial" panose="020B0604020202020204" pitchFamily="34" charset="0"/>
                <a:cs typeface="Arial" panose="020B0604020202020204" pitchFamily="34" charset="0"/>
              </a:rPr>
              <a:t>https://anaconda.org/bioconda</a:t>
            </a:r>
          </a:p>
        </p:txBody>
      </p:sp>
      <p:pic>
        <p:nvPicPr>
          <p:cNvPr id="7" name="그림 6">
            <a:extLst>
              <a:ext uri="{FF2B5EF4-FFF2-40B4-BE49-F238E27FC236}">
                <a16:creationId xmlns:a16="http://schemas.microsoft.com/office/drawing/2014/main" id="{2429131C-DBDB-FAF1-C2DB-3A37C85F08D6}"/>
              </a:ext>
            </a:extLst>
          </p:cNvPr>
          <p:cNvPicPr>
            <a:picLocks noChangeAspect="1"/>
          </p:cNvPicPr>
          <p:nvPr/>
        </p:nvPicPr>
        <p:blipFill>
          <a:blip r:embed="rId5"/>
          <a:stretch>
            <a:fillRect/>
          </a:stretch>
        </p:blipFill>
        <p:spPr>
          <a:xfrm>
            <a:off x="4153052" y="2702596"/>
            <a:ext cx="4653725" cy="3676726"/>
          </a:xfrm>
          <a:prstGeom prst="rect">
            <a:avLst/>
          </a:prstGeom>
        </p:spPr>
      </p:pic>
      <p:sp>
        <p:nvSpPr>
          <p:cNvPr id="8" name="직사각형 7">
            <a:extLst>
              <a:ext uri="{FF2B5EF4-FFF2-40B4-BE49-F238E27FC236}">
                <a16:creationId xmlns:a16="http://schemas.microsoft.com/office/drawing/2014/main" id="{F8C99B65-CE42-797D-11B2-29DF7F6C3B92}"/>
              </a:ext>
            </a:extLst>
          </p:cNvPr>
          <p:cNvSpPr/>
          <p:nvPr/>
        </p:nvSpPr>
        <p:spPr>
          <a:xfrm>
            <a:off x="83668" y="123162"/>
            <a:ext cx="7244231" cy="523220"/>
          </a:xfrm>
          <a:prstGeom prst="rect">
            <a:avLst/>
          </a:prstGeom>
        </p:spPr>
        <p:txBody>
          <a:bodyPr wrap="square">
            <a:spAutoFit/>
          </a:bodyPr>
          <a:lstStyle/>
          <a:p>
            <a:r>
              <a:rPr lang="en-US" altLang="ko-KR" sz="2800" b="1" dirty="0" err="1">
                <a:solidFill>
                  <a:srgbClr val="002060"/>
                </a:solidFill>
                <a:latin typeface="+mj-ea"/>
              </a:rPr>
              <a:t>Bioconda</a:t>
            </a:r>
            <a:endParaRPr lang="en-US" altLang="ko-KR" sz="2800" b="1" dirty="0">
              <a:solidFill>
                <a:srgbClr val="002060"/>
              </a:solidFill>
              <a:latin typeface="+mj-ea"/>
            </a:endParaRPr>
          </a:p>
        </p:txBody>
      </p:sp>
    </p:spTree>
    <p:extLst>
      <p:ext uri="{BB962C8B-B14F-4D97-AF65-F5344CB8AC3E}">
        <p14:creationId xmlns:p14="http://schemas.microsoft.com/office/powerpoint/2010/main" val="31112046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DC488B-3A29-E4E4-6881-D35F73A3E620}"/>
              </a:ext>
            </a:extLst>
          </p:cNvPr>
          <p:cNvSpPr txBox="1"/>
          <p:nvPr/>
        </p:nvSpPr>
        <p:spPr>
          <a:xfrm>
            <a:off x="1279581" y="6228789"/>
            <a:ext cx="7654925" cy="253916"/>
          </a:xfrm>
          <a:prstGeom prst="rect">
            <a:avLst/>
          </a:prstGeom>
          <a:noFill/>
        </p:spPr>
        <p:txBody>
          <a:bodyPr wrap="square">
            <a:spAutoFit/>
          </a:bodyPr>
          <a:lstStyle>
            <a:defPPr>
              <a:defRPr lang="en-US"/>
            </a:defPPr>
            <a:lvl1pPr>
              <a:defRPr sz="1000">
                <a:solidFill>
                  <a:schemeClr val="bg1">
                    <a:lumMod val="50000"/>
                  </a:schemeClr>
                </a:solidFill>
                <a:latin typeface="Arial" panose="020B0604020202020204" pitchFamily="34" charset="0"/>
                <a:cs typeface="Arial" panose="020B0604020202020204" pitchFamily="34" charset="0"/>
              </a:defRPr>
            </a:lvl1pPr>
          </a:lstStyle>
          <a:p>
            <a:r>
              <a:rPr lang="ko-KR" altLang="en-US" dirty="0"/>
              <a:t>https://docs.conda.io/projects/conda/en/4.6.0/_downloads/52a95608c49671267e40c689e0bc00ca/conda-cheatsheet.pdf</a:t>
            </a:r>
          </a:p>
        </p:txBody>
      </p:sp>
      <p:grpSp>
        <p:nvGrpSpPr>
          <p:cNvPr id="8" name="그룹 7">
            <a:extLst>
              <a:ext uri="{FF2B5EF4-FFF2-40B4-BE49-F238E27FC236}">
                <a16:creationId xmlns:a16="http://schemas.microsoft.com/office/drawing/2014/main" id="{38772A59-71CC-A678-38F3-9E8946668A3B}"/>
              </a:ext>
            </a:extLst>
          </p:cNvPr>
          <p:cNvGrpSpPr/>
          <p:nvPr/>
        </p:nvGrpSpPr>
        <p:grpSpPr>
          <a:xfrm>
            <a:off x="859909" y="757180"/>
            <a:ext cx="7424182" cy="5471609"/>
            <a:chOff x="508000" y="757180"/>
            <a:chExt cx="7424182" cy="5471609"/>
          </a:xfrm>
        </p:grpSpPr>
        <p:pic>
          <p:nvPicPr>
            <p:cNvPr id="5" name="그림 4">
              <a:extLst>
                <a:ext uri="{FF2B5EF4-FFF2-40B4-BE49-F238E27FC236}">
                  <a16:creationId xmlns:a16="http://schemas.microsoft.com/office/drawing/2014/main" id="{BECE4B8D-B6D9-CD17-724B-F59635423C6A}"/>
                </a:ext>
              </a:extLst>
            </p:cNvPr>
            <p:cNvPicPr>
              <a:picLocks noChangeAspect="1"/>
            </p:cNvPicPr>
            <p:nvPr/>
          </p:nvPicPr>
          <p:blipFill>
            <a:blip r:embed="rId2"/>
            <a:stretch>
              <a:fillRect/>
            </a:stretch>
          </p:blipFill>
          <p:spPr>
            <a:xfrm>
              <a:off x="508000" y="757181"/>
              <a:ext cx="3528958" cy="5471608"/>
            </a:xfrm>
            <a:prstGeom prst="rect">
              <a:avLst/>
            </a:prstGeom>
          </p:spPr>
        </p:pic>
        <p:pic>
          <p:nvPicPr>
            <p:cNvPr id="7" name="그림 6">
              <a:extLst>
                <a:ext uri="{FF2B5EF4-FFF2-40B4-BE49-F238E27FC236}">
                  <a16:creationId xmlns:a16="http://schemas.microsoft.com/office/drawing/2014/main" id="{3495D682-5394-7F92-42F2-D886BE1D02DE}"/>
                </a:ext>
              </a:extLst>
            </p:cNvPr>
            <p:cNvPicPr>
              <a:picLocks noChangeAspect="1"/>
            </p:cNvPicPr>
            <p:nvPr/>
          </p:nvPicPr>
          <p:blipFill>
            <a:blip r:embed="rId3"/>
            <a:stretch>
              <a:fillRect/>
            </a:stretch>
          </p:blipFill>
          <p:spPr>
            <a:xfrm>
              <a:off x="4403224" y="757180"/>
              <a:ext cx="3528958" cy="5451235"/>
            </a:xfrm>
            <a:prstGeom prst="rect">
              <a:avLst/>
            </a:prstGeom>
          </p:spPr>
        </p:pic>
      </p:grpSp>
      <p:sp>
        <p:nvSpPr>
          <p:cNvPr id="9" name="직사각형 8">
            <a:extLst>
              <a:ext uri="{FF2B5EF4-FFF2-40B4-BE49-F238E27FC236}">
                <a16:creationId xmlns:a16="http://schemas.microsoft.com/office/drawing/2014/main" id="{F1BE9E28-94C3-5D36-C919-C8CADE9FD0FD}"/>
              </a:ext>
            </a:extLst>
          </p:cNvPr>
          <p:cNvSpPr/>
          <p:nvPr/>
        </p:nvSpPr>
        <p:spPr>
          <a:xfrm>
            <a:off x="83668" y="123162"/>
            <a:ext cx="7244231" cy="523220"/>
          </a:xfrm>
          <a:prstGeom prst="rect">
            <a:avLst/>
          </a:prstGeom>
        </p:spPr>
        <p:txBody>
          <a:bodyPr wrap="square">
            <a:spAutoFit/>
          </a:bodyPr>
          <a:lstStyle/>
          <a:p>
            <a:r>
              <a:rPr lang="en-US" altLang="ko-KR" sz="2800" b="1" dirty="0" err="1">
                <a:solidFill>
                  <a:srgbClr val="002060"/>
                </a:solidFill>
                <a:latin typeface="+mj-ea"/>
              </a:rPr>
              <a:t>Conda</a:t>
            </a:r>
            <a:r>
              <a:rPr lang="en-US" altLang="ko-KR" sz="2800" b="1" dirty="0">
                <a:solidFill>
                  <a:srgbClr val="002060"/>
                </a:solidFill>
                <a:latin typeface="+mj-ea"/>
              </a:rPr>
              <a:t> cheat sheet</a:t>
            </a:r>
          </a:p>
        </p:txBody>
      </p:sp>
    </p:spTree>
    <p:extLst>
      <p:ext uri="{BB962C8B-B14F-4D97-AF65-F5344CB8AC3E}">
        <p14:creationId xmlns:p14="http://schemas.microsoft.com/office/powerpoint/2010/main" val="23297915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C64440-9BD5-ABCA-B067-BC1AB7902F73}"/>
              </a:ext>
            </a:extLst>
          </p:cNvPr>
          <p:cNvSpPr txBox="1"/>
          <p:nvPr/>
        </p:nvSpPr>
        <p:spPr>
          <a:xfrm>
            <a:off x="243840" y="808256"/>
            <a:ext cx="8770620" cy="5324535"/>
          </a:xfrm>
          <a:prstGeom prst="rect">
            <a:avLst/>
          </a:prstGeom>
          <a:noFill/>
        </p:spPr>
        <p:txBody>
          <a:bodyPr wrap="square" rtlCol="0">
            <a:spAutoFit/>
          </a:bodyPr>
          <a:lstStyle/>
          <a:p>
            <a:pPr marL="342900" indent="-342900">
              <a:buFont typeface="+mj-lt"/>
              <a:buAutoNum type="arabicPeriod"/>
            </a:pPr>
            <a:r>
              <a:rPr lang="en-US" altLang="ko-KR" dirty="0">
                <a:latin typeface="Arial" panose="020B0604020202020204" pitchFamily="34" charset="0"/>
                <a:cs typeface="Arial" panose="020B0604020202020204" pitchFamily="34" charset="0"/>
              </a:rPr>
              <a:t>Find the download link to latest install shell script</a:t>
            </a:r>
          </a:p>
          <a:p>
            <a:pPr marL="342900" indent="-342900">
              <a:buFont typeface="+mj-lt"/>
              <a:buAutoNum type="arabicPeriod"/>
            </a:pPr>
            <a:r>
              <a:rPr lang="en-US" altLang="ko-KR" dirty="0">
                <a:latin typeface="Arial" panose="020B0604020202020204" pitchFamily="34" charset="0"/>
                <a:cs typeface="Arial" panose="020B0604020202020204" pitchFamily="34" charset="0"/>
              </a:rPr>
              <a:t>Download the shell script</a:t>
            </a:r>
          </a:p>
          <a:p>
            <a:pPr marL="800100" lvl="1" indent="-342900">
              <a:buFont typeface="Arial" panose="020B0604020202020204" pitchFamily="34" charset="0"/>
              <a:buChar char="•"/>
            </a:pPr>
            <a:r>
              <a:rPr lang="ko-KR" altLang="en-US" sz="1600" dirty="0" err="1">
                <a:latin typeface="Arial" panose="020B0604020202020204" pitchFamily="34" charset="0"/>
                <a:cs typeface="Arial" panose="020B0604020202020204" pitchFamily="34" charset="0"/>
              </a:rPr>
              <a:t>wget</a:t>
            </a:r>
            <a:r>
              <a:rPr lang="en-US" altLang="ko-KR" sz="1600" dirty="0">
                <a:latin typeface="Arial" panose="020B0604020202020204" pitchFamily="34" charset="0"/>
                <a:cs typeface="Arial" panose="020B0604020202020204" pitchFamily="34" charset="0"/>
              </a:rPr>
              <a:t> </a:t>
            </a:r>
            <a:r>
              <a:rPr lang="ko-KR" altLang="en-US" sz="1600" dirty="0">
                <a:latin typeface="Arial" panose="020B0604020202020204" pitchFamily="34" charset="0"/>
                <a:cs typeface="Arial" panose="020B0604020202020204" pitchFamily="34" charset="0"/>
              </a:rPr>
              <a:t>https://repo.anaconda.com/miniconda/Miniconda3-latest-Linux-x86_64.sh</a:t>
            </a:r>
            <a:endParaRPr lang="en-US" altLang="ko-KR" sz="1600" dirty="0">
              <a:latin typeface="Arial" panose="020B0604020202020204" pitchFamily="34" charset="0"/>
              <a:cs typeface="Arial" panose="020B0604020202020204" pitchFamily="34" charset="0"/>
            </a:endParaRPr>
          </a:p>
          <a:p>
            <a:pPr marL="342900" indent="-342900">
              <a:buFont typeface="+mj-lt"/>
              <a:buAutoNum type="arabicPeriod"/>
            </a:pPr>
            <a:r>
              <a:rPr lang="en-US" altLang="ko-KR" dirty="0">
                <a:latin typeface="Arial" panose="020B0604020202020204" pitchFamily="34" charset="0"/>
                <a:cs typeface="Arial" panose="020B0604020202020204" pitchFamily="34" charset="0"/>
              </a:rPr>
              <a:t>Run the shell script</a:t>
            </a:r>
          </a:p>
          <a:p>
            <a:pPr marL="742950" lvl="1"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Execute “</a:t>
            </a:r>
            <a:r>
              <a:rPr lang="en-US" altLang="ko-KR" dirty="0" err="1">
                <a:latin typeface="Arial" panose="020B0604020202020204" pitchFamily="34" charset="0"/>
                <a:cs typeface="Arial" panose="020B0604020202020204" pitchFamily="34" charset="0"/>
              </a:rPr>
              <a:t>sh</a:t>
            </a:r>
            <a:r>
              <a:rPr lang="en-US" altLang="ko-KR" dirty="0">
                <a:latin typeface="Arial" panose="020B0604020202020204" pitchFamily="34" charset="0"/>
                <a:cs typeface="Arial" panose="020B0604020202020204" pitchFamily="34" charset="0"/>
              </a:rPr>
              <a:t> Miniconda3-latest-Linux-x86_64.sh”</a:t>
            </a:r>
          </a:p>
          <a:p>
            <a:pPr marL="742950" lvl="1"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Answer yes to all the questions</a:t>
            </a: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lvl="1"/>
            <a:endParaRPr lang="en-US" altLang="ko-KR" dirty="0">
              <a:latin typeface="Arial" panose="020B0604020202020204" pitchFamily="34" charset="0"/>
              <a:cs typeface="Arial" panose="020B0604020202020204" pitchFamily="34" charset="0"/>
            </a:endParaRPr>
          </a:p>
          <a:p>
            <a:pPr marL="342900" indent="-342900">
              <a:buFont typeface="+mj-lt"/>
              <a:buAutoNum type="arabicPeriod"/>
            </a:pPr>
            <a:r>
              <a:rPr lang="en-US" altLang="ko-KR" dirty="0">
                <a:latin typeface="Arial" panose="020B0604020202020204" pitchFamily="34" charset="0"/>
                <a:cs typeface="Arial" panose="020B0604020202020204" pitchFamily="34" charset="0"/>
              </a:rPr>
              <a:t>Update your installation </a:t>
            </a:r>
          </a:p>
          <a:p>
            <a:pPr marL="800100" lvl="1" indent="-342900">
              <a:buFont typeface="Arial" panose="020B0604020202020204" pitchFamily="34" charset="0"/>
              <a:buChar char="•"/>
            </a:pPr>
            <a:r>
              <a:rPr lang="en-US" altLang="ko-KR" dirty="0" err="1">
                <a:latin typeface="Arial" panose="020B0604020202020204" pitchFamily="34" charset="0"/>
                <a:cs typeface="Arial" panose="020B0604020202020204" pitchFamily="34" charset="0"/>
              </a:rPr>
              <a:t>conda</a:t>
            </a:r>
            <a:r>
              <a:rPr lang="en-US" altLang="ko-KR" dirty="0">
                <a:latin typeface="Arial" panose="020B0604020202020204" pitchFamily="34" charset="0"/>
                <a:cs typeface="Arial" panose="020B0604020202020204" pitchFamily="34" charset="0"/>
              </a:rPr>
              <a:t> update </a:t>
            </a:r>
            <a:r>
              <a:rPr lang="en-US" altLang="ko-KR" dirty="0" err="1">
                <a:latin typeface="Arial" panose="020B0604020202020204" pitchFamily="34" charset="0"/>
                <a:cs typeface="Arial" panose="020B0604020202020204" pitchFamily="34" charset="0"/>
              </a:rPr>
              <a:t>conda</a:t>
            </a:r>
            <a:endParaRPr lang="en-US" altLang="ko-KR" dirty="0">
              <a:latin typeface="Arial" panose="020B0604020202020204" pitchFamily="34" charset="0"/>
              <a:cs typeface="Arial" panose="020B0604020202020204" pitchFamily="34" charset="0"/>
            </a:endParaRPr>
          </a:p>
          <a:p>
            <a:pPr marL="342900" indent="-342900">
              <a:buFont typeface="+mj-lt"/>
              <a:buAutoNum type="arabicPeriod"/>
            </a:pPr>
            <a:endParaRPr lang="ko-KR" altLang="en-US" dirty="0">
              <a:latin typeface="Arial" panose="020B0604020202020204" pitchFamily="34" charset="0"/>
              <a:cs typeface="Arial" panose="020B0604020202020204" pitchFamily="34" charset="0"/>
            </a:endParaRPr>
          </a:p>
        </p:txBody>
      </p:sp>
      <p:grpSp>
        <p:nvGrpSpPr>
          <p:cNvPr id="19" name="그룹 18">
            <a:extLst>
              <a:ext uri="{FF2B5EF4-FFF2-40B4-BE49-F238E27FC236}">
                <a16:creationId xmlns:a16="http://schemas.microsoft.com/office/drawing/2014/main" id="{7B447C67-2EAF-A488-4798-26D7957B1904}"/>
              </a:ext>
            </a:extLst>
          </p:cNvPr>
          <p:cNvGrpSpPr/>
          <p:nvPr/>
        </p:nvGrpSpPr>
        <p:grpSpPr>
          <a:xfrm>
            <a:off x="804862" y="2545865"/>
            <a:ext cx="7586695" cy="2417252"/>
            <a:chOff x="804862" y="2545865"/>
            <a:chExt cx="7586695" cy="2417252"/>
          </a:xfrm>
        </p:grpSpPr>
        <p:pic>
          <p:nvPicPr>
            <p:cNvPr id="8" name="그림 7">
              <a:extLst>
                <a:ext uri="{FF2B5EF4-FFF2-40B4-BE49-F238E27FC236}">
                  <a16:creationId xmlns:a16="http://schemas.microsoft.com/office/drawing/2014/main" id="{F1D052E0-74F9-BC6B-5C2E-D97C63020279}"/>
                </a:ext>
              </a:extLst>
            </p:cNvPr>
            <p:cNvPicPr>
              <a:picLocks noChangeAspect="1"/>
            </p:cNvPicPr>
            <p:nvPr/>
          </p:nvPicPr>
          <p:blipFill>
            <a:blip r:embed="rId2"/>
            <a:stretch>
              <a:fillRect/>
            </a:stretch>
          </p:blipFill>
          <p:spPr>
            <a:xfrm>
              <a:off x="855662" y="2827976"/>
              <a:ext cx="4273360" cy="762315"/>
            </a:xfrm>
            <a:prstGeom prst="rect">
              <a:avLst/>
            </a:prstGeom>
          </p:spPr>
        </p:pic>
        <p:pic>
          <p:nvPicPr>
            <p:cNvPr id="10" name="그림 9">
              <a:extLst>
                <a:ext uri="{FF2B5EF4-FFF2-40B4-BE49-F238E27FC236}">
                  <a16:creationId xmlns:a16="http://schemas.microsoft.com/office/drawing/2014/main" id="{0DCFAB65-104A-1122-B215-A5F7A52B5A25}"/>
                </a:ext>
              </a:extLst>
            </p:cNvPr>
            <p:cNvPicPr>
              <a:picLocks noChangeAspect="1"/>
            </p:cNvPicPr>
            <p:nvPr/>
          </p:nvPicPr>
          <p:blipFill>
            <a:blip r:embed="rId3"/>
            <a:stretch>
              <a:fillRect/>
            </a:stretch>
          </p:blipFill>
          <p:spPr>
            <a:xfrm>
              <a:off x="5415598" y="2827976"/>
              <a:ext cx="2462863" cy="476447"/>
            </a:xfrm>
            <a:prstGeom prst="rect">
              <a:avLst/>
            </a:prstGeom>
          </p:spPr>
        </p:pic>
        <p:pic>
          <p:nvPicPr>
            <p:cNvPr id="12" name="그림 11">
              <a:extLst>
                <a:ext uri="{FF2B5EF4-FFF2-40B4-BE49-F238E27FC236}">
                  <a16:creationId xmlns:a16="http://schemas.microsoft.com/office/drawing/2014/main" id="{0D9B0D44-4AC4-181A-6939-6B22718ABC05}"/>
                </a:ext>
              </a:extLst>
            </p:cNvPr>
            <p:cNvPicPr>
              <a:picLocks noChangeAspect="1"/>
            </p:cNvPicPr>
            <p:nvPr/>
          </p:nvPicPr>
          <p:blipFill>
            <a:blip r:embed="rId4"/>
            <a:stretch>
              <a:fillRect/>
            </a:stretch>
          </p:blipFill>
          <p:spPr>
            <a:xfrm>
              <a:off x="855662" y="3980904"/>
              <a:ext cx="3137218" cy="982213"/>
            </a:xfrm>
            <a:prstGeom prst="rect">
              <a:avLst/>
            </a:prstGeom>
          </p:spPr>
        </p:pic>
        <p:pic>
          <p:nvPicPr>
            <p:cNvPr id="14" name="그림 13">
              <a:extLst>
                <a:ext uri="{FF2B5EF4-FFF2-40B4-BE49-F238E27FC236}">
                  <a16:creationId xmlns:a16="http://schemas.microsoft.com/office/drawing/2014/main" id="{D6EBEB80-29D1-C433-26B6-2A3346F9F6DF}"/>
                </a:ext>
              </a:extLst>
            </p:cNvPr>
            <p:cNvPicPr>
              <a:picLocks noChangeAspect="1"/>
            </p:cNvPicPr>
            <p:nvPr/>
          </p:nvPicPr>
          <p:blipFill>
            <a:blip r:embed="rId5"/>
            <a:stretch>
              <a:fillRect/>
            </a:stretch>
          </p:blipFill>
          <p:spPr>
            <a:xfrm>
              <a:off x="5415598" y="3980904"/>
              <a:ext cx="2975959" cy="403147"/>
            </a:xfrm>
            <a:prstGeom prst="rect">
              <a:avLst/>
            </a:prstGeom>
          </p:spPr>
        </p:pic>
        <p:sp>
          <p:nvSpPr>
            <p:cNvPr id="15" name="TextBox 14">
              <a:extLst>
                <a:ext uri="{FF2B5EF4-FFF2-40B4-BE49-F238E27FC236}">
                  <a16:creationId xmlns:a16="http://schemas.microsoft.com/office/drawing/2014/main" id="{B66661C6-5632-4C47-49CE-FA5170118E9E}"/>
                </a:ext>
              </a:extLst>
            </p:cNvPr>
            <p:cNvSpPr txBox="1"/>
            <p:nvPr/>
          </p:nvSpPr>
          <p:spPr>
            <a:xfrm>
              <a:off x="804862" y="2545865"/>
              <a:ext cx="1779588" cy="307777"/>
            </a:xfrm>
            <a:prstGeom prst="rect">
              <a:avLst/>
            </a:prstGeom>
            <a:noFill/>
          </p:spPr>
          <p:txBody>
            <a:bodyPr wrap="square" rtlCol="0">
              <a:spAutoFit/>
            </a:bodyPr>
            <a:lstStyle/>
            <a:p>
              <a:r>
                <a:rPr lang="en-US" altLang="ko-KR" sz="1400" dirty="0"/>
                <a:t>1. Press “Enter”</a:t>
              </a:r>
              <a:endParaRPr lang="ko-KR" altLang="en-US" sz="1400" dirty="0"/>
            </a:p>
          </p:txBody>
        </p:sp>
        <p:sp>
          <p:nvSpPr>
            <p:cNvPr id="16" name="TextBox 15">
              <a:extLst>
                <a:ext uri="{FF2B5EF4-FFF2-40B4-BE49-F238E27FC236}">
                  <a16:creationId xmlns:a16="http://schemas.microsoft.com/office/drawing/2014/main" id="{086E38A4-E8B5-A945-A1EB-4489AF9A8BB9}"/>
                </a:ext>
              </a:extLst>
            </p:cNvPr>
            <p:cNvSpPr txBox="1"/>
            <p:nvPr/>
          </p:nvSpPr>
          <p:spPr>
            <a:xfrm>
              <a:off x="5364798" y="2545865"/>
              <a:ext cx="1779588" cy="307777"/>
            </a:xfrm>
            <a:prstGeom prst="rect">
              <a:avLst/>
            </a:prstGeom>
            <a:noFill/>
          </p:spPr>
          <p:txBody>
            <a:bodyPr wrap="square" rtlCol="0">
              <a:spAutoFit/>
            </a:bodyPr>
            <a:lstStyle/>
            <a:p>
              <a:r>
                <a:rPr lang="en-US" altLang="ko-KR" sz="1400" dirty="0"/>
                <a:t>2. Answer “yes”</a:t>
              </a:r>
              <a:endParaRPr lang="ko-KR" altLang="en-US" sz="1400" dirty="0"/>
            </a:p>
          </p:txBody>
        </p:sp>
        <p:sp>
          <p:nvSpPr>
            <p:cNvPr id="17" name="TextBox 16">
              <a:extLst>
                <a:ext uri="{FF2B5EF4-FFF2-40B4-BE49-F238E27FC236}">
                  <a16:creationId xmlns:a16="http://schemas.microsoft.com/office/drawing/2014/main" id="{6517510D-E43B-9075-3E50-667833B008E2}"/>
                </a:ext>
              </a:extLst>
            </p:cNvPr>
            <p:cNvSpPr txBox="1"/>
            <p:nvPr/>
          </p:nvSpPr>
          <p:spPr>
            <a:xfrm>
              <a:off x="804862" y="3695036"/>
              <a:ext cx="1779588" cy="307777"/>
            </a:xfrm>
            <a:prstGeom prst="rect">
              <a:avLst/>
            </a:prstGeom>
            <a:noFill/>
          </p:spPr>
          <p:txBody>
            <a:bodyPr wrap="square" rtlCol="0">
              <a:spAutoFit/>
            </a:bodyPr>
            <a:lstStyle/>
            <a:p>
              <a:r>
                <a:rPr lang="en-US" altLang="ko-KR" sz="1400" dirty="0"/>
                <a:t>3. Press “Enter”</a:t>
              </a:r>
              <a:endParaRPr lang="ko-KR" altLang="en-US" sz="1400" dirty="0"/>
            </a:p>
          </p:txBody>
        </p:sp>
        <p:sp>
          <p:nvSpPr>
            <p:cNvPr id="18" name="TextBox 17">
              <a:extLst>
                <a:ext uri="{FF2B5EF4-FFF2-40B4-BE49-F238E27FC236}">
                  <a16:creationId xmlns:a16="http://schemas.microsoft.com/office/drawing/2014/main" id="{10B2437C-155D-04B7-4077-7116814A1053}"/>
                </a:ext>
              </a:extLst>
            </p:cNvPr>
            <p:cNvSpPr txBox="1"/>
            <p:nvPr/>
          </p:nvSpPr>
          <p:spPr>
            <a:xfrm>
              <a:off x="5364798" y="3695036"/>
              <a:ext cx="1779588" cy="307777"/>
            </a:xfrm>
            <a:prstGeom prst="rect">
              <a:avLst/>
            </a:prstGeom>
            <a:noFill/>
          </p:spPr>
          <p:txBody>
            <a:bodyPr wrap="square" rtlCol="0">
              <a:spAutoFit/>
            </a:bodyPr>
            <a:lstStyle/>
            <a:p>
              <a:r>
                <a:rPr lang="en-US" altLang="ko-KR" sz="1400" dirty="0"/>
                <a:t>4. Answer “yes”</a:t>
              </a:r>
              <a:endParaRPr lang="ko-KR" altLang="en-US" sz="1400" dirty="0"/>
            </a:p>
          </p:txBody>
        </p:sp>
      </p:grpSp>
      <p:sp>
        <p:nvSpPr>
          <p:cNvPr id="21" name="직사각형 20">
            <a:extLst>
              <a:ext uri="{FF2B5EF4-FFF2-40B4-BE49-F238E27FC236}">
                <a16:creationId xmlns:a16="http://schemas.microsoft.com/office/drawing/2014/main" id="{0C83BD74-8B1B-02EB-6E70-E21B2EC50474}"/>
              </a:ext>
            </a:extLst>
          </p:cNvPr>
          <p:cNvSpPr/>
          <p:nvPr/>
        </p:nvSpPr>
        <p:spPr>
          <a:xfrm>
            <a:off x="83668" y="123162"/>
            <a:ext cx="7244231" cy="523220"/>
          </a:xfrm>
          <a:prstGeom prst="rect">
            <a:avLst/>
          </a:prstGeom>
        </p:spPr>
        <p:txBody>
          <a:bodyPr wrap="square">
            <a:spAutoFit/>
          </a:bodyPr>
          <a:lstStyle/>
          <a:p>
            <a:r>
              <a:rPr lang="en-US" altLang="ko-KR" sz="2800" b="1" dirty="0" err="1">
                <a:solidFill>
                  <a:srgbClr val="002060"/>
                </a:solidFill>
                <a:latin typeface="+mj-ea"/>
              </a:rPr>
              <a:t>Miniconda</a:t>
            </a:r>
            <a:r>
              <a:rPr lang="en-US" altLang="ko-KR" sz="2800" b="1" dirty="0">
                <a:solidFill>
                  <a:srgbClr val="002060"/>
                </a:solidFill>
                <a:latin typeface="+mj-ea"/>
              </a:rPr>
              <a:t> installation</a:t>
            </a:r>
          </a:p>
        </p:txBody>
      </p:sp>
    </p:spTree>
    <p:extLst>
      <p:ext uri="{BB962C8B-B14F-4D97-AF65-F5344CB8AC3E}">
        <p14:creationId xmlns:p14="http://schemas.microsoft.com/office/powerpoint/2010/main" val="41649121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681827B4-D470-7F66-4BAC-ED649FBD66C0}"/>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Setting up </a:t>
            </a:r>
            <a:r>
              <a:rPr lang="en-US" altLang="ko-KR" sz="2800" b="1" dirty="0" err="1">
                <a:solidFill>
                  <a:srgbClr val="002060"/>
                </a:solidFill>
                <a:latin typeface="+mj-ea"/>
              </a:rPr>
              <a:t>conda</a:t>
            </a:r>
            <a:endParaRPr lang="en-US" altLang="ko-KR" sz="2800" b="1" dirty="0">
              <a:solidFill>
                <a:srgbClr val="002060"/>
              </a:solidFill>
              <a:latin typeface="+mj-ea"/>
            </a:endParaRPr>
          </a:p>
        </p:txBody>
      </p:sp>
      <p:sp>
        <p:nvSpPr>
          <p:cNvPr id="5" name="TextBox 4">
            <a:extLst>
              <a:ext uri="{FF2B5EF4-FFF2-40B4-BE49-F238E27FC236}">
                <a16:creationId xmlns:a16="http://schemas.microsoft.com/office/drawing/2014/main" id="{251BE6C5-100D-906C-F157-3E9160BAAECC}"/>
              </a:ext>
            </a:extLst>
          </p:cNvPr>
          <p:cNvSpPr txBox="1"/>
          <p:nvPr/>
        </p:nvSpPr>
        <p:spPr>
          <a:xfrm>
            <a:off x="166540" y="779919"/>
            <a:ext cx="8720285" cy="5996513"/>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vl2pPr marL="742950" lvl="1" indent="-285750">
              <a:buFont typeface="Arial" panose="020B0604020202020204" pitchFamily="34" charset="0"/>
              <a:buChar char="•"/>
            </a:lvl2pPr>
          </a:lstStyle>
          <a:p>
            <a:r>
              <a:rPr lang="en-US" altLang="ko-KR" dirty="0"/>
              <a:t>The </a:t>
            </a:r>
            <a:r>
              <a:rPr lang="en-US" altLang="ko-KR" dirty="0" err="1"/>
              <a:t>conda</a:t>
            </a:r>
            <a:r>
              <a:rPr lang="en-US" altLang="ko-KR" dirty="0"/>
              <a:t> info command gives some basic information</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marL="0" indent="0">
              <a:buNone/>
            </a:pPr>
            <a:r>
              <a:rPr lang="en-US" altLang="ko-KR" dirty="0"/>
              <a:t>  </a:t>
            </a:r>
          </a:p>
          <a:p>
            <a:endParaRPr lang="en-US" altLang="ko-KR" dirty="0"/>
          </a:p>
          <a:p>
            <a:endParaRPr lang="en-US" altLang="ko-KR" dirty="0"/>
          </a:p>
          <a:p>
            <a:endParaRPr lang="en-US" altLang="ko-KR" dirty="0"/>
          </a:p>
          <a:p>
            <a:r>
              <a:rPr lang="en-US" altLang="ko-KR" dirty="0"/>
              <a:t>To use </a:t>
            </a:r>
            <a:r>
              <a:rPr lang="en-US" altLang="ko-KR" dirty="0" err="1"/>
              <a:t>conda</a:t>
            </a:r>
            <a:r>
              <a:rPr lang="en-US" altLang="ko-KR" dirty="0"/>
              <a:t> to manage bioinformatics tools, add channels</a:t>
            </a:r>
          </a:p>
          <a:p>
            <a:pPr lvl="1"/>
            <a:r>
              <a:rPr lang="en-US" altLang="ko-KR" dirty="0" err="1"/>
              <a:t>Conda</a:t>
            </a:r>
            <a:r>
              <a:rPr lang="en-US" altLang="ko-KR" dirty="0"/>
              <a:t> config --add channels </a:t>
            </a:r>
            <a:r>
              <a:rPr lang="en-US" altLang="ko-KR" dirty="0" err="1"/>
              <a:t>bioconda</a:t>
            </a:r>
            <a:endParaRPr lang="en-US" altLang="ko-KR" dirty="0"/>
          </a:p>
          <a:p>
            <a:pPr lvl="1"/>
            <a:r>
              <a:rPr lang="en-US" altLang="ko-KR" dirty="0" err="1"/>
              <a:t>Conda</a:t>
            </a:r>
            <a:r>
              <a:rPr lang="en-US" altLang="ko-KR" dirty="0"/>
              <a:t> config --add channels con da-forge</a:t>
            </a:r>
          </a:p>
          <a:p>
            <a:endParaRPr lang="ko-KR" altLang="en-US" dirty="0"/>
          </a:p>
        </p:txBody>
      </p:sp>
      <p:pic>
        <p:nvPicPr>
          <p:cNvPr id="7" name="그림 6">
            <a:extLst>
              <a:ext uri="{FF2B5EF4-FFF2-40B4-BE49-F238E27FC236}">
                <a16:creationId xmlns:a16="http://schemas.microsoft.com/office/drawing/2014/main" id="{3902F8CE-A234-E5FF-37A2-E69ED3202A04}"/>
              </a:ext>
            </a:extLst>
          </p:cNvPr>
          <p:cNvPicPr>
            <a:picLocks noChangeAspect="1"/>
          </p:cNvPicPr>
          <p:nvPr/>
        </p:nvPicPr>
        <p:blipFill>
          <a:blip r:embed="rId2"/>
          <a:stretch>
            <a:fillRect/>
          </a:stretch>
        </p:blipFill>
        <p:spPr>
          <a:xfrm>
            <a:off x="787075" y="1334818"/>
            <a:ext cx="4446765" cy="3732481"/>
          </a:xfrm>
          <a:prstGeom prst="rect">
            <a:avLst/>
          </a:prstGeom>
        </p:spPr>
      </p:pic>
    </p:spTree>
    <p:extLst>
      <p:ext uri="{BB962C8B-B14F-4D97-AF65-F5344CB8AC3E}">
        <p14:creationId xmlns:p14="http://schemas.microsoft.com/office/powerpoint/2010/main" val="26745077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A6EC3EE-D14C-246E-D436-1E3D0ACBCE60}"/>
              </a:ext>
            </a:extLst>
          </p:cNvPr>
          <p:cNvSpPr/>
          <p:nvPr/>
        </p:nvSpPr>
        <p:spPr>
          <a:xfrm>
            <a:off x="83668" y="123162"/>
            <a:ext cx="7244231" cy="523220"/>
          </a:xfrm>
          <a:prstGeom prst="rect">
            <a:avLst/>
          </a:prstGeom>
        </p:spPr>
        <p:txBody>
          <a:bodyPr wrap="square">
            <a:spAutoFit/>
          </a:bodyPr>
          <a:lstStyle/>
          <a:p>
            <a:r>
              <a:rPr lang="en-US" altLang="ko-KR" sz="2800" b="1" dirty="0" err="1">
                <a:solidFill>
                  <a:srgbClr val="002060"/>
                </a:solidFill>
                <a:latin typeface="+mj-ea"/>
              </a:rPr>
              <a:t>Conda</a:t>
            </a:r>
            <a:r>
              <a:rPr lang="en-US" altLang="ko-KR" sz="2800" b="1" dirty="0">
                <a:solidFill>
                  <a:srgbClr val="002060"/>
                </a:solidFill>
                <a:latin typeface="+mj-ea"/>
              </a:rPr>
              <a:t> environments</a:t>
            </a:r>
          </a:p>
        </p:txBody>
      </p:sp>
      <p:sp>
        <p:nvSpPr>
          <p:cNvPr id="6" name="TextBox 5">
            <a:extLst>
              <a:ext uri="{FF2B5EF4-FFF2-40B4-BE49-F238E27FC236}">
                <a16:creationId xmlns:a16="http://schemas.microsoft.com/office/drawing/2014/main" id="{CA397B2A-5BF3-6D09-9837-C9EA62F9CF51}"/>
              </a:ext>
            </a:extLst>
          </p:cNvPr>
          <p:cNvSpPr txBox="1"/>
          <p:nvPr/>
        </p:nvSpPr>
        <p:spPr>
          <a:xfrm>
            <a:off x="83668" y="726957"/>
            <a:ext cx="8946032" cy="5035353"/>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1">
                <a:latin typeface="Arial" panose="020B0604020202020204" pitchFamily="34" charset="0"/>
                <a:ea typeface="DejaVu Sans Mono" panose="020B0609030804020204" pitchFamily="49" charset="0"/>
                <a:cs typeface="Arial" panose="020B0604020202020204" pitchFamily="34" charset="0"/>
              </a:defRPr>
            </a:lvl1pPr>
            <a:lvl2pPr marL="742950" lvl="1" indent="-285750">
              <a:buFont typeface="Arial" panose="020B0604020202020204" pitchFamily="34" charset="0"/>
              <a:buChar char="•"/>
            </a:lvl2pPr>
          </a:lstStyle>
          <a:p>
            <a:r>
              <a:rPr lang="en-US" altLang="ko-KR" b="0" dirty="0"/>
              <a:t>An environments are a way to separate space and install software independently on the same computer</a:t>
            </a:r>
          </a:p>
          <a:p>
            <a:r>
              <a:rPr lang="en-US" altLang="ko-KR" b="0" dirty="0"/>
              <a:t>By, default, </a:t>
            </a:r>
            <a:r>
              <a:rPr lang="en-US" altLang="ko-KR" b="0" dirty="0" err="1"/>
              <a:t>conda</a:t>
            </a:r>
            <a:r>
              <a:rPr lang="en-US" altLang="ko-KR" b="0" dirty="0"/>
              <a:t> uses the ‘base’ environment.</a:t>
            </a:r>
          </a:p>
          <a:p>
            <a:r>
              <a:rPr lang="en-US" altLang="ko-KR" b="0" dirty="0" err="1"/>
              <a:t>Conda</a:t>
            </a:r>
            <a:r>
              <a:rPr lang="en-US" altLang="ko-KR" b="0" dirty="0"/>
              <a:t> provides a method to create virtual environments.</a:t>
            </a:r>
          </a:p>
          <a:p>
            <a:r>
              <a:rPr lang="en-US" altLang="ko-KR" b="0" dirty="0"/>
              <a:t>To create virtual environments, use the following command</a:t>
            </a:r>
          </a:p>
          <a:p>
            <a:pPr lvl="1"/>
            <a:r>
              <a:rPr lang="en-US" altLang="ko-KR" dirty="0" err="1"/>
              <a:t>conda</a:t>
            </a:r>
            <a:r>
              <a:rPr lang="en-US" altLang="ko-KR" dirty="0"/>
              <a:t> create –name </a:t>
            </a:r>
            <a:r>
              <a:rPr lang="en-US" altLang="ko-KR" dirty="0" err="1"/>
              <a:t>virtual_environment</a:t>
            </a:r>
            <a:endParaRPr lang="en-US" altLang="ko-KR" dirty="0"/>
          </a:p>
          <a:p>
            <a:r>
              <a:rPr lang="en-US" altLang="ko-KR" b="0" dirty="0"/>
              <a:t>Once you've created a </a:t>
            </a:r>
            <a:r>
              <a:rPr lang="en-US" altLang="ko-KR" b="0" dirty="0" err="1"/>
              <a:t>Conda</a:t>
            </a:r>
            <a:r>
              <a:rPr lang="en-US" altLang="ko-KR" b="0" dirty="0"/>
              <a:t> environment, you can "activate" it to use it</a:t>
            </a:r>
          </a:p>
          <a:p>
            <a:pPr lvl="1"/>
            <a:r>
              <a:rPr lang="en-US" altLang="ko-KR" dirty="0" err="1"/>
              <a:t>conda</a:t>
            </a:r>
            <a:r>
              <a:rPr lang="en-US" altLang="ko-KR" dirty="0"/>
              <a:t> activate </a:t>
            </a:r>
            <a:r>
              <a:rPr lang="en-US" altLang="ko-KR" dirty="0" err="1"/>
              <a:t>virtual_environment</a:t>
            </a:r>
            <a:endParaRPr lang="en-US" altLang="ko-KR" dirty="0"/>
          </a:p>
          <a:p>
            <a:r>
              <a:rPr lang="en-US" altLang="ko-KR" b="0" dirty="0"/>
              <a:t>When you're done working in an environment, you can deactivate it to return to your base environment</a:t>
            </a:r>
          </a:p>
          <a:p>
            <a:pPr lvl="1"/>
            <a:r>
              <a:rPr lang="en-US" altLang="ko-KR" dirty="0" err="1"/>
              <a:t>conda</a:t>
            </a:r>
            <a:r>
              <a:rPr lang="en-US" altLang="ko-KR" dirty="0"/>
              <a:t> deactivate</a:t>
            </a:r>
          </a:p>
          <a:p>
            <a:r>
              <a:rPr lang="en-US" altLang="ko-KR" b="0" dirty="0"/>
              <a:t>“</a:t>
            </a:r>
            <a:r>
              <a:rPr lang="en-US" altLang="ko-KR" b="0" dirty="0" err="1"/>
              <a:t>Conda</a:t>
            </a:r>
            <a:r>
              <a:rPr lang="en-US" altLang="ko-KR" b="0" dirty="0"/>
              <a:t> env list command” is used to list all the </a:t>
            </a:r>
            <a:r>
              <a:rPr lang="en-US" altLang="ko-KR" b="0" dirty="0" err="1"/>
              <a:t>conda</a:t>
            </a:r>
            <a:r>
              <a:rPr lang="en-US" altLang="ko-KR" b="0" dirty="0"/>
              <a:t> environments that are currently available on your system.</a:t>
            </a:r>
          </a:p>
        </p:txBody>
      </p:sp>
    </p:spTree>
    <p:extLst>
      <p:ext uri="{BB962C8B-B14F-4D97-AF65-F5344CB8AC3E}">
        <p14:creationId xmlns:p14="http://schemas.microsoft.com/office/powerpoint/2010/main" val="1220346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35C74BC4-F205-E97F-1830-52BA3DC3F076}"/>
              </a:ext>
            </a:extLst>
          </p:cNvPr>
          <p:cNvSpPr/>
          <p:nvPr/>
        </p:nvSpPr>
        <p:spPr>
          <a:xfrm>
            <a:off x="83668" y="123162"/>
            <a:ext cx="7244231" cy="523220"/>
          </a:xfrm>
          <a:prstGeom prst="rect">
            <a:avLst/>
          </a:prstGeom>
        </p:spPr>
        <p:txBody>
          <a:bodyPr wrap="square">
            <a:spAutoFit/>
          </a:bodyPr>
          <a:lstStyle/>
          <a:p>
            <a:r>
              <a:rPr lang="en-US" altLang="ko-KR" sz="2800" b="1" dirty="0">
                <a:solidFill>
                  <a:srgbClr val="002060"/>
                </a:solidFill>
                <a:latin typeface="+mj-ea"/>
              </a:rPr>
              <a:t>Software installation</a:t>
            </a:r>
          </a:p>
        </p:txBody>
      </p:sp>
      <p:sp>
        <p:nvSpPr>
          <p:cNvPr id="5" name="TextBox 4">
            <a:extLst>
              <a:ext uri="{FF2B5EF4-FFF2-40B4-BE49-F238E27FC236}">
                <a16:creationId xmlns:a16="http://schemas.microsoft.com/office/drawing/2014/main" id="{2FCB51CC-0F71-8AC4-177F-AC051EE9B60D}"/>
              </a:ext>
            </a:extLst>
          </p:cNvPr>
          <p:cNvSpPr txBox="1"/>
          <p:nvPr/>
        </p:nvSpPr>
        <p:spPr>
          <a:xfrm>
            <a:off x="41834" y="725129"/>
            <a:ext cx="9060332" cy="5493812"/>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defRPr b="0">
                <a:latin typeface="Arial" panose="020B0604020202020204" pitchFamily="34" charset="0"/>
                <a:ea typeface="DejaVu Sans Mono" panose="020B0609030804020204" pitchFamily="49" charset="0"/>
                <a:cs typeface="Arial" panose="020B0604020202020204" pitchFamily="34" charset="0"/>
              </a:defRPr>
            </a:lvl1pPr>
            <a:lvl2pPr marL="742950" lvl="1" indent="-285750">
              <a:buFont typeface="Arial" panose="020B0604020202020204" pitchFamily="34" charset="0"/>
              <a:buChar char="•"/>
            </a:lvl2pPr>
          </a:lstStyle>
          <a:p>
            <a:r>
              <a:rPr lang="en-US" altLang="ko-KR" dirty="0"/>
              <a:t>The “</a:t>
            </a:r>
            <a:r>
              <a:rPr lang="en-US" altLang="ko-KR" dirty="0" err="1"/>
              <a:t>conda</a:t>
            </a:r>
            <a:r>
              <a:rPr lang="en-US" altLang="ko-KR" dirty="0"/>
              <a:t> search” command is used to find software that can be installed.</a:t>
            </a:r>
          </a:p>
          <a:p>
            <a:endParaRPr lang="en-US" altLang="ko-KR" dirty="0"/>
          </a:p>
          <a:p>
            <a:r>
              <a:rPr lang="en-US" altLang="ko-KR" dirty="0"/>
              <a:t>The “</a:t>
            </a:r>
            <a:r>
              <a:rPr lang="en-US" altLang="ko-KR" dirty="0" err="1"/>
              <a:t>conda</a:t>
            </a:r>
            <a:r>
              <a:rPr lang="en-US" altLang="ko-KR" dirty="0"/>
              <a:t> install” command can be used to install software</a:t>
            </a:r>
          </a:p>
          <a:p>
            <a:pPr lvl="1"/>
            <a:r>
              <a:rPr lang="en-US" altLang="ko-KR" dirty="0" err="1"/>
              <a:t>conda</a:t>
            </a:r>
            <a:r>
              <a:rPr lang="en-US" altLang="ko-KR" dirty="0"/>
              <a:t> install bwa blast </a:t>
            </a:r>
            <a:r>
              <a:rPr lang="en-US" altLang="ko-KR" dirty="0" err="1"/>
              <a:t>samtools</a:t>
            </a:r>
            <a:endParaRPr lang="en-US" altLang="ko-KR" dirty="0"/>
          </a:p>
          <a:p>
            <a:endParaRPr lang="en-US" altLang="ko-KR" dirty="0"/>
          </a:p>
          <a:p>
            <a:r>
              <a:rPr lang="en-US" altLang="ko-KR" dirty="0"/>
              <a:t>To install a specific version of a package, append ‘=version’ after the package name.</a:t>
            </a:r>
          </a:p>
          <a:p>
            <a:pPr lvl="1"/>
            <a:r>
              <a:rPr lang="en-US" altLang="ko-KR" dirty="0" err="1"/>
              <a:t>conda</a:t>
            </a:r>
            <a:r>
              <a:rPr lang="en-US" altLang="ko-KR" dirty="0"/>
              <a:t> install bwa = 0.7.12    install version 0.7.12</a:t>
            </a:r>
          </a:p>
          <a:p>
            <a:pPr lvl="1"/>
            <a:r>
              <a:rPr lang="en-US" altLang="ko-KR" dirty="0" err="1"/>
              <a:t>conda</a:t>
            </a:r>
            <a:r>
              <a:rPr lang="en-US" altLang="ko-KR" dirty="0"/>
              <a:t> install bwa &gt;= 0.7.12  install version 0.7.12 or higher</a:t>
            </a:r>
          </a:p>
          <a:p>
            <a:pPr lvl="1"/>
            <a:r>
              <a:rPr lang="en-US" altLang="ko-KR" dirty="0" err="1"/>
              <a:t>conda</a:t>
            </a:r>
            <a:r>
              <a:rPr lang="en-US" altLang="ko-KR" dirty="0"/>
              <a:t> install bwa &lt; 0.7.12    install version prior to 0.7.12</a:t>
            </a:r>
          </a:p>
          <a:p>
            <a:endParaRPr lang="en-US" altLang="ko-KR" dirty="0"/>
          </a:p>
          <a:p>
            <a:r>
              <a:rPr lang="en-US" altLang="ko-KR" dirty="0"/>
              <a:t>You can specify the channel that contains the package using the -c option</a:t>
            </a:r>
          </a:p>
          <a:p>
            <a:pPr lvl="1"/>
            <a:r>
              <a:rPr lang="en-US" altLang="ko-KR" dirty="0" err="1"/>
              <a:t>conda</a:t>
            </a:r>
            <a:r>
              <a:rPr lang="en-US" altLang="ko-KR" dirty="0"/>
              <a:t> install -c </a:t>
            </a:r>
            <a:r>
              <a:rPr lang="en-US" altLang="ko-KR" dirty="0" err="1"/>
              <a:t>conda</a:t>
            </a:r>
            <a:r>
              <a:rPr lang="en-US" altLang="ko-KR" dirty="0"/>
              <a:t>-forge package-name</a:t>
            </a:r>
          </a:p>
          <a:p>
            <a:endParaRPr lang="en-US" altLang="ko-KR" dirty="0"/>
          </a:p>
          <a:p>
            <a:r>
              <a:rPr lang="en-US" altLang="ko-KR" dirty="0"/>
              <a:t>You can create a virtual environment and install software at the same time.</a:t>
            </a:r>
          </a:p>
          <a:p>
            <a:pPr lvl="1"/>
            <a:r>
              <a:rPr lang="en-US" altLang="ko-KR" dirty="0" err="1"/>
              <a:t>conda</a:t>
            </a:r>
            <a:r>
              <a:rPr lang="en-US" altLang="ko-KR" dirty="0"/>
              <a:t> create --name </a:t>
            </a:r>
            <a:r>
              <a:rPr lang="en-US" altLang="ko-KR" dirty="0" err="1"/>
              <a:t>myenv</a:t>
            </a:r>
            <a:r>
              <a:rPr lang="en-US" altLang="ko-KR" dirty="0"/>
              <a:t> package-name</a:t>
            </a:r>
          </a:p>
        </p:txBody>
      </p:sp>
    </p:spTree>
    <p:extLst>
      <p:ext uri="{BB962C8B-B14F-4D97-AF65-F5344CB8AC3E}">
        <p14:creationId xmlns:p14="http://schemas.microsoft.com/office/powerpoint/2010/main" val="2221499767"/>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2669</TotalTime>
  <Words>13350</Words>
  <Application>Microsoft Office PowerPoint</Application>
  <PresentationFormat>화면 슬라이드 쇼(4:3)</PresentationFormat>
  <Paragraphs>1650</Paragraphs>
  <Slides>108</Slides>
  <Notes>14</Notes>
  <HiddenSlides>0</HiddenSlides>
  <MMClips>0</MMClips>
  <ScaleCrop>false</ScaleCrop>
  <HeadingPairs>
    <vt:vector size="6" baseType="variant">
      <vt:variant>
        <vt:lpstr>사용한 글꼴</vt:lpstr>
      </vt:variant>
      <vt:variant>
        <vt:i4>18</vt:i4>
      </vt:variant>
      <vt:variant>
        <vt:lpstr>테마</vt:lpstr>
      </vt:variant>
      <vt:variant>
        <vt:i4>1</vt:i4>
      </vt:variant>
      <vt:variant>
        <vt:lpstr>슬라이드 제목</vt:lpstr>
      </vt:variant>
      <vt:variant>
        <vt:i4>108</vt:i4>
      </vt:variant>
    </vt:vector>
  </HeadingPairs>
  <TitlesOfParts>
    <vt:vector size="127" baseType="lpstr">
      <vt:lpstr>-apple-system</vt:lpstr>
      <vt:lpstr>Arial Unicode MS</vt:lpstr>
      <vt:lpstr>Europa</vt:lpstr>
      <vt:lpstr>inherit</vt:lpstr>
      <vt:lpstr>굴림</vt:lpstr>
      <vt:lpstr>맑은 고딕</vt:lpstr>
      <vt:lpstr>휴먼편지체</vt:lpstr>
      <vt:lpstr>Arial</vt:lpstr>
      <vt:lpstr>Calibri</vt:lpstr>
      <vt:lpstr>Calibri Light</vt:lpstr>
      <vt:lpstr>Cambria Math</vt:lpstr>
      <vt:lpstr>Consolas</vt:lpstr>
      <vt:lpstr>Courier New</vt:lpstr>
      <vt:lpstr>Hack</vt:lpstr>
      <vt:lpstr>Lato</vt:lpstr>
      <vt:lpstr>Nunito</vt:lpstr>
      <vt:lpstr>Segoe UI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박주석</dc:creator>
  <cp:lastModifiedBy>박주석</cp:lastModifiedBy>
  <cp:revision>77</cp:revision>
  <dcterms:created xsi:type="dcterms:W3CDTF">2022-09-13T01:05:24Z</dcterms:created>
  <dcterms:modified xsi:type="dcterms:W3CDTF">2023-07-16T13:30:01Z</dcterms:modified>
</cp:coreProperties>
</file>